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7"/>
  </p:notesMasterIdLst>
  <p:sldIdLst>
    <p:sldId id="281" r:id="rId6"/>
    <p:sldId id="530" r:id="rId7"/>
    <p:sldId id="531" r:id="rId8"/>
    <p:sldId id="501" r:id="rId9"/>
    <p:sldId id="521" r:id="rId10"/>
    <p:sldId id="522" r:id="rId11"/>
    <p:sldId id="532" r:id="rId12"/>
    <p:sldId id="533" r:id="rId13"/>
    <p:sldId id="489" r:id="rId14"/>
    <p:sldId id="515" r:id="rId15"/>
    <p:sldId id="516" r:id="rId16"/>
    <p:sldId id="517" r:id="rId17"/>
    <p:sldId id="520" r:id="rId18"/>
    <p:sldId id="523" r:id="rId19"/>
    <p:sldId id="524" r:id="rId20"/>
    <p:sldId id="534" r:id="rId21"/>
    <p:sldId id="535" r:id="rId22"/>
    <p:sldId id="483" r:id="rId23"/>
    <p:sldId id="502" r:id="rId24"/>
    <p:sldId id="490" r:id="rId25"/>
    <p:sldId id="50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95827" autoAdjust="0"/>
  </p:normalViewPr>
  <p:slideViewPr>
    <p:cSldViewPr snapToGrid="0">
      <p:cViewPr varScale="1">
        <p:scale>
          <a:sx n="62" d="100"/>
          <a:sy n="62" d="100"/>
        </p:scale>
        <p:origin x="79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N, Başak" userId="4d172a21-6c43-46cf-8cba-2401119fac96" providerId="ADAL" clId="{D5EA5304-1E0E-47D5-9715-468D08887453}"/>
    <pc:docChg chg="custSel modSld">
      <pc:chgData name="AKIN, Başak" userId="4d172a21-6c43-46cf-8cba-2401119fac96" providerId="ADAL" clId="{D5EA5304-1E0E-47D5-9715-468D08887453}" dt="2023-06-09T15:31:28.751" v="13" actId="20577"/>
      <pc:docMkLst>
        <pc:docMk/>
      </pc:docMkLst>
      <pc:sldChg chg="modSp mod">
        <pc:chgData name="AKIN, Başak" userId="4d172a21-6c43-46cf-8cba-2401119fac96" providerId="ADAL" clId="{D5EA5304-1E0E-47D5-9715-468D08887453}" dt="2023-06-09T15:31:28.751" v="13" actId="20577"/>
        <pc:sldMkLst>
          <pc:docMk/>
          <pc:sldMk cId="2983275989" sldId="281"/>
        </pc:sldMkLst>
        <pc:spChg chg="mod">
          <ac:chgData name="AKIN, Başak" userId="4d172a21-6c43-46cf-8cba-2401119fac96" providerId="ADAL" clId="{D5EA5304-1E0E-47D5-9715-468D08887453}" dt="2023-06-09T15:31:28.751" v="13" actId="20577"/>
          <ac:spMkLst>
            <pc:docMk/>
            <pc:sldMk cId="2983275989" sldId="28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666AF-8D9C-48B6-8F6A-7E8432D2AB2A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44792-3484-45EE-BD21-6124FBABD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90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44792-3484-45EE-BD21-6124FBABD2C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56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633411-299C-2644-9E66-4458521D7E9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586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1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921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921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921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921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92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92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92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92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89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9F9D26-0CC7-4F90-9DA0-E17FA49F9E91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89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86164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1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921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921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921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921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92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92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92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921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89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83D17B-DD58-44D0-A328-8DA970AB5030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89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7724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C18C-1EFA-47EF-8E8C-1E93CDF1D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4103D-1F0C-4F65-B83A-8DF14D832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E8CAF-8088-416A-A90F-C63E43DD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79EE-C658-4CB5-9E14-2DFF996F8ABC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06A36-A846-4A63-9335-384B080A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1A38E-F46B-4C9E-8282-1ABEEB32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853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E9B9-DF81-4E48-8034-7F72299A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7DCF0-2082-4D74-8AF6-87C43B448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C5463-4B4A-417C-B058-E7C60AC2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6427-AF9D-4BC3-B165-35DFE97E0E11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E63DC-35C0-476B-B67D-1534C8C6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E6AFC-E8CB-4294-AC74-CB951DF1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68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B5D4B-EB63-45C2-BABD-D3B56BFF9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AFE5B-1D73-4583-842A-8EDE28D60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0FCC9-07A3-4FA0-B7A0-D0CCCC99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1FF9-11D7-49DC-99D9-9B2F323E7FAA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69B01-16FB-4B90-9C61-4977034B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CFFDD-5A10-4033-8EED-532B722B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31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D1A3-A010-4A50-9279-5A2A1B0EE885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58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408B-E21A-4010-8F92-AE9647AF700B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4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9F53-B5B0-44F3-94D3-B385438830CF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011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7223-8FBA-4599-9996-873D789C749B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401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3EE5-4EA6-44EA-980A-7D9CF458E550}" type="datetime1">
              <a:rPr lang="en-GB" smtClean="0"/>
              <a:t>09/06/2023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A93F-6D63-407D-B737-D2F557658E18}" type="datetime1">
              <a:rPr lang="en-GB" smtClean="0"/>
              <a:t>09/06/2023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163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A471-53B0-4F98-9170-693956E2E6AC}" type="datetime1">
              <a:rPr lang="en-GB" smtClean="0"/>
              <a:t>09/06/2023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1825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9B0D-F164-490E-A7B5-E60AE38F04F5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82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2896-1A9C-4AC4-A253-93F49884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69C0-231F-4740-A7F4-4631A428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FE5A2-C10A-4FBB-B167-3D8BCAE7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950F-8B3F-4C42-A0FE-621033FBC8FE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3FC4-C6B6-4DD6-B713-21D716E3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BBDFD-2313-4351-9223-CC7E5E41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019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731D-C067-44C4-ABBF-B0576F1CC246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06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69B9-513E-48F4-A922-74B3AB9771A2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0481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109B-D872-45C4-AB13-910D1F63DCF6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06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F713-194A-439F-A530-8FE461DD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D7F3D-A18B-4EA1-9F91-FE6C4A729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7A46F-D376-457A-9C54-D4887335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97D0-DF13-4A5E-A2BD-9D98408124A6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7BE32-BA90-41E6-9F7F-1385EDD6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46242-2408-4D11-BC8A-5A280CD3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02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76DD-4A70-4649-BF43-AD34F7E4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FAFAC-D2EA-4B9D-8B8A-E3326DF86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EF41D-C5B2-41B9-8440-9141CAA08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8AA4C-5AA0-4EA4-B3A4-5A624F91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2E95-3DAB-4A70-B6CB-5459B18F1B01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9B4CF-65AD-4ECF-ABC3-76506364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847D6-8C1A-4C3F-A084-46B40ADD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68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17C7-9F4E-4ED6-8259-53842218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59E13-B1D8-4E95-9387-F9B833C84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87899-919A-4B7B-B25F-2E7412AB0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AC589-4586-48C5-B6A0-670C2D9B1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61F48-BEE6-48D8-AC65-C4DF40CE2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DF2C3-E747-4285-B829-93E9F793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BD8B-F36F-440A-BEFC-E68E6C782057}" type="datetime1">
              <a:rPr lang="en-GB" smtClean="0"/>
              <a:t>09/06/2023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E3298-3E6E-4792-80BF-E658BE5D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44C98-3CCA-48F7-934E-FE697DC2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3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6E4A-8E91-41B7-9EA0-F273B9CD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1D6A5-FC7E-4A43-81BB-CA391B52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32B8-AB02-4D87-90E7-B465AE1B9443}" type="datetime1">
              <a:rPr lang="en-GB" smtClean="0"/>
              <a:t>09/06/2023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A4227-0A80-4A07-B242-F8665928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0FD09-EDE3-4C0A-883A-620BE594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90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AA388-3B96-46AD-8091-CCEB71D0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4D43-2177-4323-B94D-A1135A39A4DF}" type="datetime1">
              <a:rPr lang="en-GB" smtClean="0"/>
              <a:t>09/06/2023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ED54B-7D4C-46D2-9123-B3BCFB9E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87755-A442-4E92-8F49-98A4C0F9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3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EB3A-52FC-46CC-B8B6-E7B5849D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7458C-0738-44F8-8341-2EC7263AD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36FAC-A29B-4F6B-BB1D-233716E28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A6932-8021-4748-851C-F10A932C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C9A3-8309-4177-8740-761055E963D8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B855A-9D6E-42BD-84F6-F5F1DC16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BED86-EA80-47A1-909F-B3A58B56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49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BAD8-99C8-4F94-9A36-728F1128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ECA7B-55D4-4007-BA0A-508D04F54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135D7-2089-42CC-9A8D-DFC26A898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0188A-7657-429F-A0E0-EC92EEF6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5F17-CC13-4B06-927D-D9C46A9D514B}" type="datetime1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D6622-F8DB-4687-A9DD-5C7A79AA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82330-0BDF-47D3-AA8D-9FDB85D0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3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4AA78-2137-4FF9-998F-D9E8CBCB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6E837-84A2-4122-8685-C686F4410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87A48-ADF6-4ADF-9950-DC1D37BFB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E015B-D0F4-4658-AE14-8DDDB16EA339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2D520-5C17-4167-BBE3-14918855C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4021C-DE1C-4088-83D0-F29118396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62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BDB45-6783-4F45-9280-62D98D3A89F6}" type="datetime1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3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tr-TR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Gün</a:t>
            </a:r>
            <a:br>
              <a:rPr lang="tr-TR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tr-TR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Ders:  </a:t>
            </a:r>
            <a:br>
              <a:rPr lang="tr-TR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tr-TR" sz="61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Stokastik modellerin formüle edilmesi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 fontScale="55000" lnSpcReduction="2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Bulaşıcı hastalık dinamiklerinin R'de modellenmesi üzerine kısa kurs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Ankara, Türkiye,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Haziran</a:t>
            </a:r>
            <a:r>
              <a:rPr lang="tr-T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202</a:t>
            </a:r>
            <a:r>
              <a:rPr lang="en-US"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tr-T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 Juan F Vesga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Graphic 7" descr="Users">
            <a:extLst>
              <a:ext uri="{FF2B5EF4-FFF2-40B4-BE49-F238E27FC236}">
                <a16:creationId xmlns:a16="http://schemas.microsoft.com/office/drawing/2014/main" id="{DBD577A4-DDEE-4541-B9C4-4704F320B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  <p:pic>
        <p:nvPicPr>
          <p:cNvPr id="23" name="Graphic 7" descr="Users">
            <a:extLst>
              <a:ext uri="{FF2B5EF4-FFF2-40B4-BE49-F238E27FC236}">
                <a16:creationId xmlns:a16="http://schemas.microsoft.com/office/drawing/2014/main" id="{2519204D-E98A-4374-B512-5D206D1F3E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57725" y="599487"/>
            <a:ext cx="1632648" cy="16326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27D6D-3026-41DA-94BC-416136F8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7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ChangeArrowheads="1"/>
          </p:cNvSpPr>
          <p:nvPr/>
        </p:nvSpPr>
        <p:spPr bwMode="auto">
          <a:xfrm>
            <a:off x="1995805" y="2272020"/>
            <a:ext cx="626427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tr-TR" sz="1800" noProof="1">
                <a:solidFill>
                  <a:srgbClr val="000000"/>
                </a:solidFill>
              </a:rPr>
              <a:t> 0    </a:t>
            </a:r>
            <a:r>
              <a:rPr lang="tr-TR" sz="1800" i="1">
                <a:solidFill>
                  <a:srgbClr val="7030A0"/>
                </a:solidFill>
              </a:rPr>
              <a:t>λ</a:t>
            </a:r>
            <a:r>
              <a:rPr lang="tr-TR" sz="1800">
                <a:solidFill>
                  <a:srgbClr val="7030A0"/>
                </a:solidFill>
                <a:latin typeface="Symbol" panose="05050102010706020507" pitchFamily="18" charset="2"/>
              </a:rPr>
              <a:t>D</a:t>
            </a:r>
            <a:r>
              <a:rPr lang="tr-TR" sz="1800">
                <a:solidFill>
                  <a:srgbClr val="7030A0"/>
                </a:solidFill>
              </a:rPr>
              <a:t>t</a:t>
            </a:r>
            <a:r>
              <a:rPr lang="tr-TR" sz="1800" noProof="1">
                <a:solidFill>
                  <a:srgbClr val="000000"/>
                </a:solidFill>
              </a:rPr>
              <a:t>                             </a:t>
            </a:r>
            <a:r>
              <a:rPr lang="tr-TR" sz="1800" noProof="1">
                <a:solidFill>
                  <a:srgbClr val="33CC33"/>
                </a:solidFill>
              </a:rPr>
              <a:t>1-</a:t>
            </a:r>
            <a:r>
              <a:rPr lang="tr-TR" sz="1800" i="1">
                <a:solidFill>
                  <a:srgbClr val="33CC33"/>
                </a:solidFill>
              </a:rPr>
              <a:t>λ</a:t>
            </a:r>
            <a:r>
              <a:rPr lang="tr-TR" sz="1800">
                <a:solidFill>
                  <a:srgbClr val="33CC33"/>
                </a:solidFill>
                <a:latin typeface="Symbol" panose="05050102010706020507" pitchFamily="18" charset="2"/>
              </a:rPr>
              <a:t>D</a:t>
            </a:r>
            <a:r>
              <a:rPr lang="tr-TR" sz="1800">
                <a:solidFill>
                  <a:srgbClr val="33CC33"/>
                </a:solidFill>
              </a:rPr>
              <a:t>t                      </a:t>
            </a:r>
            <a:r>
              <a:rPr lang="tr-TR" sz="1800" noProof="1">
                <a:solidFill>
                  <a:srgbClr val="33CC33"/>
                </a:solidFill>
              </a:rPr>
              <a:t>           </a:t>
            </a:r>
            <a:r>
              <a:rPr lang="tr-TR" sz="1800">
                <a:solidFill>
                  <a:srgbClr val="33CC33"/>
                </a:solidFill>
              </a:rPr>
              <a:t>   </a:t>
            </a:r>
            <a:r>
              <a:rPr lang="tr-TR" sz="1800" noProof="1">
                <a:solidFill>
                  <a:srgbClr val="000000"/>
                </a:solidFill>
              </a:rPr>
              <a:t>1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  <a:defRPr/>
            </a:pPr>
            <a:endParaRPr lang="en-GB" altLang="en-US" sz="18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  <a:defRPr/>
            </a:pPr>
            <a:endParaRPr lang="en-GB" altLang="en-US" sz="900" noProof="1">
              <a:solidFill>
                <a:srgbClr val="000000"/>
              </a:solidFill>
            </a:endParaRPr>
          </a:p>
        </p:txBody>
      </p:sp>
      <p:sp>
        <p:nvSpPr>
          <p:cNvPr id="33795" name="Line 8"/>
          <p:cNvSpPr>
            <a:spLocks noChangeShapeType="1"/>
          </p:cNvSpPr>
          <p:nvPr/>
        </p:nvSpPr>
        <p:spPr bwMode="auto">
          <a:xfrm>
            <a:off x="2225125" y="2618096"/>
            <a:ext cx="53292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796" name="Line 9"/>
          <p:cNvSpPr>
            <a:spLocks noChangeShapeType="1"/>
          </p:cNvSpPr>
          <p:nvPr/>
        </p:nvSpPr>
        <p:spPr bwMode="auto">
          <a:xfrm>
            <a:off x="2225125" y="2526021"/>
            <a:ext cx="0" cy="182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797" name="Line 10"/>
          <p:cNvSpPr>
            <a:spLocks noChangeShapeType="1"/>
          </p:cNvSpPr>
          <p:nvPr/>
        </p:nvSpPr>
        <p:spPr bwMode="auto">
          <a:xfrm>
            <a:off x="3053800" y="2526021"/>
            <a:ext cx="0" cy="182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798" name="Line 12"/>
          <p:cNvSpPr>
            <a:spLocks noChangeShapeType="1"/>
          </p:cNvSpPr>
          <p:nvPr/>
        </p:nvSpPr>
        <p:spPr bwMode="auto">
          <a:xfrm>
            <a:off x="7554363" y="2526021"/>
            <a:ext cx="0" cy="182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799" name="Line 14"/>
          <p:cNvSpPr>
            <a:spLocks noChangeShapeType="1"/>
          </p:cNvSpPr>
          <p:nvPr/>
        </p:nvSpPr>
        <p:spPr bwMode="auto">
          <a:xfrm flipV="1">
            <a:off x="2225126" y="2254559"/>
            <a:ext cx="447675" cy="346075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00" name="Line 15"/>
          <p:cNvSpPr>
            <a:spLocks noChangeShapeType="1"/>
          </p:cNvSpPr>
          <p:nvPr/>
        </p:nvSpPr>
        <p:spPr bwMode="auto">
          <a:xfrm flipH="1" flipV="1">
            <a:off x="2664863" y="2224397"/>
            <a:ext cx="385762" cy="363537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01" name="Line 18"/>
          <p:cNvSpPr>
            <a:spLocks noChangeShapeType="1"/>
          </p:cNvSpPr>
          <p:nvPr/>
        </p:nvSpPr>
        <p:spPr bwMode="auto">
          <a:xfrm flipV="1">
            <a:off x="3042688" y="2148197"/>
            <a:ext cx="2690812" cy="446087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02" name="Line 19"/>
          <p:cNvSpPr>
            <a:spLocks noChangeShapeType="1"/>
          </p:cNvSpPr>
          <p:nvPr/>
        </p:nvSpPr>
        <p:spPr bwMode="auto">
          <a:xfrm>
            <a:off x="5725563" y="2148196"/>
            <a:ext cx="1828800" cy="461962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03" name="Rectangle 16"/>
          <p:cNvSpPr>
            <a:spLocks noChangeArrowheads="1"/>
          </p:cNvSpPr>
          <p:nvPr/>
        </p:nvSpPr>
        <p:spPr bwMode="auto">
          <a:xfrm>
            <a:off x="2200303" y="1868796"/>
            <a:ext cx="10556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1800">
                <a:solidFill>
                  <a:srgbClr val="7030A0"/>
                </a:solidFill>
              </a:rPr>
              <a:t>Enfeksiyon</a:t>
            </a:r>
          </a:p>
        </p:txBody>
      </p:sp>
      <p:sp>
        <p:nvSpPr>
          <p:cNvPr id="33804" name="Rectangle 18"/>
          <p:cNvSpPr>
            <a:spLocks noChangeArrowheads="1"/>
          </p:cNvSpPr>
          <p:nvPr/>
        </p:nvSpPr>
        <p:spPr bwMode="auto">
          <a:xfrm>
            <a:off x="4675445" y="1702499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1800" noProof="1">
                <a:solidFill>
                  <a:srgbClr val="33CC33"/>
                </a:solidFill>
              </a:rPr>
              <a:t>Enfeksiyon </a:t>
            </a:r>
            <a:r>
              <a:rPr lang="tr-TR" sz="1800">
                <a:solidFill>
                  <a:srgbClr val="33CC33"/>
                </a:solidFill>
              </a:rPr>
              <a:t>veya</a:t>
            </a:r>
            <a:r>
              <a:rPr lang="tr-TR" sz="1800" noProof="1">
                <a:solidFill>
                  <a:srgbClr val="33CC33"/>
                </a:solidFill>
              </a:rPr>
              <a:t> ölüm olmaz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5400000" flipH="1" flipV="1">
            <a:off x="2639463" y="2219634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3527669" y="2160102"/>
            <a:ext cx="0" cy="94773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5777951" y="857559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2647401" y="3216584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3535607" y="3157053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5785888" y="1854509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2647401" y="2372034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3535607" y="2312503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5785888" y="1009959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2647401" y="2540309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3535607" y="2480778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5785888" y="1178234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2647401" y="2878446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3535607" y="2818915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 flipV="1">
            <a:off x="5785888" y="1516371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2647401" y="3386446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3535607" y="3326915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5785888" y="2024371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2647401" y="3892859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 flipH="1" flipV="1">
            <a:off x="3535607" y="3833328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 flipH="1" flipV="1">
            <a:off x="5785888" y="2530784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 flipH="1" flipV="1">
            <a:off x="2647401" y="4230996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 flipH="1" flipV="1">
            <a:off x="3535607" y="4171465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H="1" flipV="1">
            <a:off x="5785888" y="2868921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2647401" y="4569134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 flipH="1" flipV="1">
            <a:off x="3535607" y="4509603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 flipH="1" flipV="1">
            <a:off x="5785888" y="3207059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 flipH="1" flipV="1">
            <a:off x="2647401" y="4907271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 flipH="1" flipV="1">
            <a:off x="3535607" y="4847740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 flipH="1" flipV="1">
            <a:off x="5785888" y="3545196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 flipH="1" flipV="1">
            <a:off x="2647401" y="5245409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 flipH="1" flipV="1">
            <a:off x="3535607" y="5185878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5785888" y="3883334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 flipH="1" flipV="1">
            <a:off x="2647401" y="5751821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 flipH="1" flipV="1">
            <a:off x="3535607" y="5692290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5785888" y="4389746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 flipH="1" flipV="1">
            <a:off x="2647401" y="3724584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 flipH="1" flipV="1">
            <a:off x="3535607" y="3665053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 flipH="1" flipV="1">
            <a:off x="5785888" y="2362509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 flipH="1" flipV="1">
            <a:off x="2647401" y="2710171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 flipH="1" flipV="1">
            <a:off x="3535607" y="2650640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5785888" y="1348096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 flipH="1" flipV="1">
            <a:off x="2647401" y="3048309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 flipH="1" flipV="1">
            <a:off x="3535607" y="2988778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 flipH="1" flipV="1">
            <a:off x="5785888" y="1686234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 flipH="1" flipV="1">
            <a:off x="2647401" y="3554721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 flipH="1" flipV="1">
            <a:off x="3535607" y="3495190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 flipH="1" flipV="1">
            <a:off x="5785888" y="2192646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 flipH="1" flipV="1">
            <a:off x="2647401" y="4061134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 flipH="1" flipV="1">
            <a:off x="3535607" y="4001603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 flipH="1" flipV="1">
            <a:off x="5785888" y="2699059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 flipH="1" flipV="1">
            <a:off x="2647401" y="4399271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5400000" flipH="1" flipV="1">
            <a:off x="3535607" y="4339740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 flipH="1" flipV="1">
            <a:off x="5785888" y="3037196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 flipH="1" flipV="1">
            <a:off x="2647401" y="4737409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 flipH="1" flipV="1">
            <a:off x="3535607" y="4677878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5400000" flipH="1" flipV="1">
            <a:off x="5785888" y="3375334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 flipH="1" flipV="1">
            <a:off x="2647401" y="5075546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 flipH="1" flipV="1">
            <a:off x="3535607" y="5016015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 flipH="1" flipV="1">
            <a:off x="5785888" y="3713471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 flipH="1" flipV="1">
            <a:off x="2647401" y="5413684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 flipH="1" flipV="1">
            <a:off x="3535607" y="5354153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 flipH="1" flipV="1">
            <a:off x="5785888" y="4051609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 flipH="1" flipV="1">
            <a:off x="2647401" y="5583546"/>
            <a:ext cx="0" cy="82867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 flipH="1" flipV="1">
            <a:off x="3535607" y="5524015"/>
            <a:ext cx="0" cy="94773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 flipH="1" flipV="1">
            <a:off x="5785888" y="4221471"/>
            <a:ext cx="0" cy="35528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72" name="TextBox 117"/>
          <p:cNvSpPr txBox="1">
            <a:spLocks noChangeArrowheads="1"/>
          </p:cNvSpPr>
          <p:nvPr/>
        </p:nvSpPr>
        <p:spPr bwMode="auto">
          <a:xfrm>
            <a:off x="8189424" y="2908609"/>
            <a:ext cx="288315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1800">
                <a:solidFill>
                  <a:srgbClr val="000000"/>
                </a:solidFill>
                <a:latin typeface="Calibri" panose="020F0502020204030204" pitchFamily="34" charset="0"/>
              </a:rPr>
              <a:t>Her duyarlı birey 'özdeştir'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1800">
                <a:solidFill>
                  <a:srgbClr val="000000"/>
                </a:solidFill>
                <a:latin typeface="Calibri" panose="020F0502020204030204" pitchFamily="34" charset="0"/>
              </a:rPr>
              <a:t>Her biri için rastgele bir sayı üretebilir (22 rastgele sayı) ve enfeksiyon veya ölüm olup olmadığını bulabilir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1800">
                <a:solidFill>
                  <a:srgbClr val="7030A0"/>
                </a:solidFill>
                <a:latin typeface="Calibri" panose="020F0502020204030204" pitchFamily="34" charset="0"/>
              </a:rPr>
              <a:t>ör. 5 yeni enfeksiyon, </a:t>
            </a:r>
            <a:r>
              <a:rPr lang="tr-TR" sz="1800">
                <a:solidFill>
                  <a:srgbClr val="33CC33"/>
                </a:solidFill>
                <a:latin typeface="Calibri" panose="020F0502020204030204" pitchFamily="34" charset="0"/>
              </a:rPr>
              <a:t>17'si değişmemiş</a:t>
            </a:r>
          </a:p>
        </p:txBody>
      </p:sp>
      <p:grpSp>
        <p:nvGrpSpPr>
          <p:cNvPr id="2" name="Group 144"/>
          <p:cNvGrpSpPr>
            <a:grpSpLocks/>
          </p:cNvGrpSpPr>
          <p:nvPr/>
        </p:nvGrpSpPr>
        <p:grpSpPr bwMode="auto">
          <a:xfrm>
            <a:off x="2226714" y="2600634"/>
            <a:ext cx="5178425" cy="3579813"/>
            <a:chOff x="1421547" y="1856975"/>
            <a:chExt cx="5177758" cy="3580760"/>
          </a:xfrm>
        </p:grpSpPr>
        <p:sp>
          <p:nvSpPr>
            <p:cNvPr id="119" name="Oval 118"/>
            <p:cNvSpPr/>
            <p:nvPr/>
          </p:nvSpPr>
          <p:spPr>
            <a:xfrm>
              <a:off x="2351702" y="1990360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6061211" y="2165031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3386619" y="2325412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540594" y="2515962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943759" y="2654111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2321543" y="2866892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705672" y="2997102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5085025" y="3195592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2002497" y="1856975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3723126" y="3362323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3875506" y="3514763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2943763" y="3667204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421547" y="3849815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6399306" y="4040365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2272337" y="4176927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3331063" y="4345246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3975505" y="4535796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2805669" y="4704116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2597732" y="4872435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2788208" y="5055046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1818371" y="5345636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4715185" y="5204310"/>
              <a:ext cx="199999" cy="92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BBA3361-D68D-4F2D-BC92-73C3C9CC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Çoklu bireyler-IBM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A23AD-8D42-4112-A49D-05B92E06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31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ChangeArrowheads="1"/>
          </p:cNvSpPr>
          <p:nvPr/>
        </p:nvSpPr>
        <p:spPr bwMode="auto">
          <a:xfrm>
            <a:off x="1928553" y="2225877"/>
            <a:ext cx="626427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tr-TR" sz="1800" noProof="1">
                <a:solidFill>
                  <a:srgbClr val="000000"/>
                </a:solidFill>
              </a:rPr>
              <a:t> 0    </a:t>
            </a:r>
            <a:r>
              <a:rPr lang="tr-TR" sz="1800" i="1">
                <a:solidFill>
                  <a:srgbClr val="7030A0"/>
                </a:solidFill>
              </a:rPr>
              <a:t>λ</a:t>
            </a:r>
            <a:r>
              <a:rPr lang="tr-TR" sz="1800">
                <a:solidFill>
                  <a:srgbClr val="7030A0"/>
                </a:solidFill>
                <a:latin typeface="Symbol" panose="05050102010706020507" pitchFamily="18" charset="2"/>
              </a:rPr>
              <a:t>D</a:t>
            </a:r>
            <a:r>
              <a:rPr lang="tr-TR" sz="1800">
                <a:solidFill>
                  <a:srgbClr val="7030A0"/>
                </a:solidFill>
              </a:rPr>
              <a:t>t</a:t>
            </a:r>
            <a:r>
              <a:rPr lang="tr-TR" sz="1800" noProof="1">
                <a:solidFill>
                  <a:srgbClr val="000000"/>
                </a:solidFill>
              </a:rPr>
              <a:t>                             </a:t>
            </a:r>
            <a:r>
              <a:rPr lang="tr-TR" sz="1800" noProof="1">
                <a:solidFill>
                  <a:srgbClr val="33CC33"/>
                </a:solidFill>
              </a:rPr>
              <a:t>1-</a:t>
            </a:r>
            <a:r>
              <a:rPr lang="tr-TR" sz="1800" i="1">
                <a:solidFill>
                  <a:srgbClr val="33CC33"/>
                </a:solidFill>
              </a:rPr>
              <a:t>λ</a:t>
            </a:r>
            <a:r>
              <a:rPr lang="tr-TR" sz="1800">
                <a:solidFill>
                  <a:srgbClr val="33CC33"/>
                </a:solidFill>
                <a:latin typeface="Symbol" panose="05050102010706020507" pitchFamily="18" charset="2"/>
              </a:rPr>
              <a:t>D</a:t>
            </a:r>
            <a:r>
              <a:rPr lang="tr-TR" sz="1800">
                <a:solidFill>
                  <a:srgbClr val="33CC33"/>
                </a:solidFill>
              </a:rPr>
              <a:t>t                      </a:t>
            </a:r>
            <a:r>
              <a:rPr lang="tr-TR" sz="1800" noProof="1">
                <a:solidFill>
                  <a:srgbClr val="33CC33"/>
                </a:solidFill>
              </a:rPr>
              <a:t>           </a:t>
            </a:r>
            <a:r>
              <a:rPr lang="tr-TR" sz="1800">
                <a:solidFill>
                  <a:srgbClr val="33CC33"/>
                </a:solidFill>
              </a:rPr>
              <a:t>   </a:t>
            </a:r>
            <a:r>
              <a:rPr lang="tr-TR" sz="1800" noProof="1">
                <a:solidFill>
                  <a:srgbClr val="000000"/>
                </a:solidFill>
              </a:rPr>
              <a:t>1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  <a:defRPr/>
            </a:pPr>
            <a:endParaRPr lang="en-GB" altLang="en-US" sz="18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  <a:defRPr/>
            </a:pPr>
            <a:endParaRPr lang="en-GB" altLang="en-US" sz="900" noProof="1">
              <a:solidFill>
                <a:srgbClr val="000000"/>
              </a:solidFill>
            </a:endParaRPr>
          </a:p>
        </p:txBody>
      </p:sp>
      <p:sp>
        <p:nvSpPr>
          <p:cNvPr id="34895" name="TextBox 104"/>
          <p:cNvSpPr txBox="1">
            <a:spLocks noChangeArrowheads="1"/>
          </p:cNvSpPr>
          <p:nvPr/>
        </p:nvSpPr>
        <p:spPr bwMode="auto">
          <a:xfrm>
            <a:off x="8085513" y="2715751"/>
            <a:ext cx="38103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000">
                <a:solidFill>
                  <a:srgbClr val="0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22 birey, birey başına enfeksiyon olasılığı</a:t>
            </a:r>
            <a:r>
              <a:rPr lang="tr-TR" sz="2000" i="1">
                <a:solidFill>
                  <a:srgbClr val="7030A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λ</a:t>
            </a:r>
            <a:r>
              <a:rPr lang="tr-TR" sz="2000">
                <a:solidFill>
                  <a:srgbClr val="7030A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Dt</a:t>
            </a:r>
          </a:p>
          <a:p>
            <a:pPr marL="342900" indent="-3429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000">
                <a:solidFill>
                  <a:srgbClr val="000000"/>
                </a:solidFill>
                <a:latin typeface="Calibri" panose="020F0502020204030204" pitchFamily="34" charset="0"/>
              </a:rPr>
              <a:t>'başarı' sayısını bulmak için Binom dağılımı kullanın,</a:t>
            </a:r>
          </a:p>
          <a:p>
            <a:pPr marL="342900" indent="-3429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000">
                <a:solidFill>
                  <a:srgbClr val="0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Enfeksiyonlar = Binom(</a:t>
            </a:r>
            <a:r>
              <a:rPr lang="tr-TR" sz="2000" i="1">
                <a:solidFill>
                  <a:srgbClr val="7030A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λ</a:t>
            </a:r>
            <a:r>
              <a:rPr lang="tr-TR" sz="2000">
                <a:solidFill>
                  <a:srgbClr val="7030A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Dt</a:t>
            </a:r>
            <a:r>
              <a:rPr lang="tr-TR" sz="2000">
                <a:solidFill>
                  <a:srgbClr val="0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,S) = 7 infeksiyon (örneğin)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E323D0B-6CBB-48B8-A84A-53640D44E9B4}"/>
              </a:ext>
            </a:extLst>
          </p:cNvPr>
          <p:cNvGrpSpPr/>
          <p:nvPr/>
        </p:nvGrpSpPr>
        <p:grpSpPr>
          <a:xfrm>
            <a:off x="1981200" y="1817890"/>
            <a:ext cx="5773738" cy="4389438"/>
            <a:chOff x="2270299" y="1709824"/>
            <a:chExt cx="5773738" cy="4389438"/>
          </a:xfrm>
        </p:grpSpPr>
        <p:sp>
          <p:nvSpPr>
            <p:cNvPr id="34819" name="Line 8"/>
            <p:cNvSpPr>
              <a:spLocks noChangeShapeType="1"/>
            </p:cNvSpPr>
            <p:nvPr/>
          </p:nvSpPr>
          <p:spPr bwMode="auto">
            <a:xfrm>
              <a:off x="2419524" y="2471824"/>
              <a:ext cx="53292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20" name="Line 9"/>
            <p:cNvSpPr>
              <a:spLocks noChangeShapeType="1"/>
            </p:cNvSpPr>
            <p:nvPr/>
          </p:nvSpPr>
          <p:spPr bwMode="auto">
            <a:xfrm>
              <a:off x="2419524" y="2379749"/>
              <a:ext cx="0" cy="1825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21" name="Line 10"/>
            <p:cNvSpPr>
              <a:spLocks noChangeShapeType="1"/>
            </p:cNvSpPr>
            <p:nvPr/>
          </p:nvSpPr>
          <p:spPr bwMode="auto">
            <a:xfrm>
              <a:off x="3248199" y="2379749"/>
              <a:ext cx="0" cy="1825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22" name="Line 12"/>
            <p:cNvSpPr>
              <a:spLocks noChangeShapeType="1"/>
            </p:cNvSpPr>
            <p:nvPr/>
          </p:nvSpPr>
          <p:spPr bwMode="auto">
            <a:xfrm>
              <a:off x="7748762" y="2379749"/>
              <a:ext cx="0" cy="1825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23" name="Line 14"/>
            <p:cNvSpPr>
              <a:spLocks noChangeShapeType="1"/>
            </p:cNvSpPr>
            <p:nvPr/>
          </p:nvSpPr>
          <p:spPr bwMode="auto">
            <a:xfrm flipV="1">
              <a:off x="2419525" y="2108287"/>
              <a:ext cx="447675" cy="346075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24" name="Line 15"/>
            <p:cNvSpPr>
              <a:spLocks noChangeShapeType="1"/>
            </p:cNvSpPr>
            <p:nvPr/>
          </p:nvSpPr>
          <p:spPr bwMode="auto">
            <a:xfrm flipH="1" flipV="1">
              <a:off x="2859262" y="2078125"/>
              <a:ext cx="385762" cy="363537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25" name="Line 18"/>
            <p:cNvSpPr>
              <a:spLocks noChangeShapeType="1"/>
            </p:cNvSpPr>
            <p:nvPr/>
          </p:nvSpPr>
          <p:spPr bwMode="auto">
            <a:xfrm flipV="1">
              <a:off x="3237087" y="2001925"/>
              <a:ext cx="2690812" cy="446087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26" name="Line 19"/>
            <p:cNvSpPr>
              <a:spLocks noChangeShapeType="1"/>
            </p:cNvSpPr>
            <p:nvPr/>
          </p:nvSpPr>
          <p:spPr bwMode="auto">
            <a:xfrm>
              <a:off x="5919962" y="2001924"/>
              <a:ext cx="1828800" cy="461962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27" name="Rectangle 16"/>
            <p:cNvSpPr>
              <a:spLocks noChangeArrowheads="1"/>
            </p:cNvSpPr>
            <p:nvPr/>
          </p:nvSpPr>
          <p:spPr bwMode="auto">
            <a:xfrm>
              <a:off x="2457624" y="1717761"/>
              <a:ext cx="10556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tr-TR" sz="1800">
                  <a:solidFill>
                    <a:srgbClr val="7030A0"/>
                  </a:solidFill>
                </a:rPr>
                <a:t>Enfeksiyon</a:t>
              </a:r>
            </a:p>
          </p:txBody>
        </p:sp>
        <p:sp>
          <p:nvSpPr>
            <p:cNvPr id="34828" name="Rectangle 18"/>
            <p:cNvSpPr>
              <a:spLocks noChangeArrowheads="1"/>
            </p:cNvSpPr>
            <p:nvPr/>
          </p:nvSpPr>
          <p:spPr bwMode="auto">
            <a:xfrm>
              <a:off x="4670600" y="1709824"/>
              <a:ext cx="2314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tr-TR" sz="1800" noProof="1">
                  <a:solidFill>
                    <a:srgbClr val="33CC33"/>
                  </a:solidFill>
                </a:rPr>
                <a:t>Enfeksiyon </a:t>
              </a:r>
              <a:r>
                <a:rPr lang="tr-TR" sz="1800">
                  <a:solidFill>
                    <a:srgbClr val="33CC33"/>
                  </a:solidFill>
                </a:rPr>
                <a:t>veya</a:t>
              </a:r>
              <a:r>
                <a:rPr lang="tr-TR" sz="1800" noProof="1">
                  <a:solidFill>
                    <a:srgbClr val="33CC33"/>
                  </a:solidFill>
                </a:rPr>
                <a:t> ölüm olmaz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 flipH="1" flipV="1">
              <a:off x="2833862" y="2073362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3722068" y="2013830"/>
              <a:ext cx="0" cy="94773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5972350" y="711287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2841800" y="3070312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 flipV="1">
              <a:off x="3730006" y="3010781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 flipH="1" flipV="1">
              <a:off x="5980287" y="1708237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 flipH="1" flipV="1">
              <a:off x="2841800" y="2225762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 flipV="1">
              <a:off x="3730006" y="2166231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 flipH="1" flipV="1">
              <a:off x="5980287" y="863687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 flipV="1">
              <a:off x="2841800" y="2394037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 flipV="1">
              <a:off x="3730006" y="2334506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 flipH="1" flipV="1">
              <a:off x="5980287" y="1031962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2841800" y="2732174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 flipH="1" flipV="1">
              <a:off x="3730006" y="2672643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5980287" y="1370099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 flipH="1" flipV="1">
              <a:off x="2841800" y="3240174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 flipH="1" flipV="1">
              <a:off x="3730006" y="3180643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 flipH="1" flipV="1">
              <a:off x="5980287" y="1878099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 flipH="1" flipV="1">
              <a:off x="2841800" y="3746587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 flipH="1" flipV="1">
              <a:off x="3730006" y="3687056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 flipH="1" flipV="1">
              <a:off x="5980287" y="2384512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 flipV="1">
              <a:off x="2841800" y="4084724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 flipH="1" flipV="1">
              <a:off x="3730006" y="4025193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 flipH="1" flipV="1">
              <a:off x="5980287" y="2722649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 flipH="1" flipV="1">
              <a:off x="2841800" y="4422862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 flipH="1" flipV="1">
              <a:off x="3730006" y="4363331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 flipH="1" flipV="1">
              <a:off x="5980287" y="3060787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 flipH="1" flipV="1">
              <a:off x="2841800" y="4760999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 flipH="1" flipV="1">
              <a:off x="3730006" y="4701468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 flipH="1" flipV="1">
              <a:off x="5980287" y="3398924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 flipV="1">
              <a:off x="2841800" y="5099137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 flipH="1" flipV="1">
              <a:off x="3730006" y="5039606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 flipH="1" flipV="1">
              <a:off x="5980287" y="3737062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 flipH="1" flipV="1">
              <a:off x="2841800" y="5605549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3730006" y="5546018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 flipV="1">
              <a:off x="5980287" y="4243474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2841800" y="3578312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 flipH="1" flipV="1">
              <a:off x="3730006" y="3518781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5980287" y="2216237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2841800" y="2563899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 flipH="1" flipV="1">
              <a:off x="3730006" y="2504368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 flipH="1" flipV="1">
              <a:off x="5980287" y="1201824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 flipH="1" flipV="1">
              <a:off x="2841800" y="2902037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 flipH="1" flipV="1">
              <a:off x="3730006" y="2842506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 flipH="1" flipV="1">
              <a:off x="5980287" y="1539962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 flipH="1" flipV="1">
              <a:off x="2841800" y="3408449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 flipH="1" flipV="1">
              <a:off x="3730006" y="3348918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H="1" flipV="1">
              <a:off x="5980287" y="2046374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 flipH="1" flipV="1">
              <a:off x="2841800" y="3914862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 flipV="1">
              <a:off x="3730006" y="3855331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 flipH="1" flipV="1">
              <a:off x="5980287" y="2552787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 flipH="1" flipV="1">
              <a:off x="2841800" y="4252999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 flipH="1" flipV="1">
              <a:off x="3730006" y="4193468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 flipH="1" flipV="1">
              <a:off x="5980287" y="2890924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 flipH="1" flipV="1">
              <a:off x="2841800" y="4591137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 flipH="1" flipV="1">
              <a:off x="3730006" y="4531606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 flipH="1" flipV="1">
              <a:off x="5980287" y="3229062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 flipH="1" flipV="1">
              <a:off x="2841800" y="4929274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 flipH="1" flipV="1">
              <a:off x="3730006" y="4869743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 flipH="1" flipV="1">
              <a:off x="5980287" y="3567199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 flipH="1" flipV="1">
              <a:off x="2841800" y="5267412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 flipH="1" flipV="1">
              <a:off x="3730006" y="5207881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 flipH="1" flipV="1">
              <a:off x="5980287" y="3905337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 flipH="1" flipV="1">
              <a:off x="2841800" y="5437274"/>
              <a:ext cx="0" cy="82867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 flipH="1" flipV="1">
              <a:off x="3730006" y="5377743"/>
              <a:ext cx="0" cy="9477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 flipH="1" flipV="1">
              <a:off x="5980287" y="4075199"/>
              <a:ext cx="0" cy="35528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2270299" y="4903875"/>
              <a:ext cx="5773738" cy="1195387"/>
            </a:xfrm>
            <a:prstGeom prst="rect">
              <a:avLst/>
            </a:prstGeom>
            <a:solidFill>
              <a:srgbClr val="000000">
                <a:alpha val="52941"/>
              </a:srgb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4897" name="Rectangle 2"/>
          <p:cNvSpPr>
            <a:spLocks noChangeArrowheads="1"/>
          </p:cNvSpPr>
          <p:nvPr/>
        </p:nvSpPr>
        <p:spPr bwMode="auto">
          <a:xfrm>
            <a:off x="1981200" y="306388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2800" b="1">
                <a:solidFill>
                  <a:srgbClr val="0033CC"/>
                </a:solidFill>
              </a:rPr>
              <a:t>Çoklu bireyler-Bölme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1A5BF1-F4FF-45E2-9F21-6AEF2C1C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173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0" y="1238250"/>
            <a:ext cx="41719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1544639" y="6508750"/>
            <a:ext cx="43656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1400">
                <a:solidFill>
                  <a:srgbClr val="000000"/>
                </a:solidFill>
              </a:rPr>
              <a:t>Hollingsworth </a:t>
            </a:r>
            <a:r>
              <a:rPr lang="tr-TR" sz="1400" i="1">
                <a:solidFill>
                  <a:srgbClr val="000000"/>
                </a:solidFill>
              </a:rPr>
              <a:t>et al</a:t>
            </a:r>
            <a:r>
              <a:rPr lang="tr-TR" sz="1400">
                <a:solidFill>
                  <a:srgbClr val="000000"/>
                </a:solidFill>
              </a:rPr>
              <a:t> (2006) Nature Medicine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7DC77-03E8-4358-8660-3D892C3D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/>
              <a:t>SEIR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F95D69-AE84-462F-9658-4E676D2A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12</a:t>
            </a:fld>
            <a:endParaRPr lang="en-GB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B7A0F1E-085D-4978-9F0E-DFDA64C6D77A}"/>
              </a:ext>
            </a:extLst>
          </p:cNvPr>
          <p:cNvSpPr txBox="1"/>
          <p:nvPr/>
        </p:nvSpPr>
        <p:spPr>
          <a:xfrm>
            <a:off x="3727450" y="1423402"/>
            <a:ext cx="1603717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Duyarlı</a:t>
            </a:r>
            <a:br>
              <a:rPr lang="tr-TR" dirty="0"/>
            </a:br>
            <a:br>
              <a:rPr lang="tr-TR" dirty="0"/>
            </a:br>
            <a:r>
              <a:rPr lang="tr-TR" dirty="0"/>
              <a:t>Maruz Kalan</a:t>
            </a:r>
            <a:br>
              <a:rPr lang="tr-TR" dirty="0"/>
            </a:br>
            <a:br>
              <a:rPr lang="tr-TR" dirty="0"/>
            </a:br>
            <a:r>
              <a:rPr lang="tr-TR" dirty="0" err="1"/>
              <a:t>Enfekte</a:t>
            </a:r>
            <a:br>
              <a:rPr lang="tr-T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1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0" y="1238250"/>
            <a:ext cx="41719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Box 5"/>
          <p:cNvSpPr txBox="1">
            <a:spLocks noChangeArrowheads="1"/>
          </p:cNvSpPr>
          <p:nvPr/>
        </p:nvSpPr>
        <p:spPr bwMode="auto">
          <a:xfrm>
            <a:off x="1544639" y="6508750"/>
            <a:ext cx="43656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1400">
                <a:solidFill>
                  <a:srgbClr val="000000"/>
                </a:solidFill>
              </a:rPr>
              <a:t>Hollingsworth </a:t>
            </a:r>
            <a:r>
              <a:rPr lang="tr-TR" sz="1400" i="1">
                <a:solidFill>
                  <a:srgbClr val="000000"/>
                </a:solidFill>
              </a:rPr>
              <a:t>et al</a:t>
            </a:r>
            <a:r>
              <a:rPr lang="tr-TR" sz="1400">
                <a:solidFill>
                  <a:srgbClr val="000000"/>
                </a:solidFill>
              </a:rPr>
              <a:t> (2006) Nature Medicine</a:t>
            </a:r>
          </a:p>
        </p:txBody>
      </p:sp>
      <p:grpSp>
        <p:nvGrpSpPr>
          <p:cNvPr id="37893" name="Group 9"/>
          <p:cNvGrpSpPr>
            <a:grpSpLocks/>
          </p:cNvGrpSpPr>
          <p:nvPr/>
        </p:nvGrpSpPr>
        <p:grpSpPr bwMode="auto">
          <a:xfrm>
            <a:off x="3430589" y="3544888"/>
            <a:ext cx="5667375" cy="2963862"/>
            <a:chOff x="2486418" y="2949168"/>
            <a:chExt cx="6838950" cy="3876675"/>
          </a:xfrm>
        </p:grpSpPr>
        <p:pic>
          <p:nvPicPr>
            <p:cNvPr id="3789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418" y="2949168"/>
              <a:ext cx="6838950" cy="387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7390539" y="3430897"/>
              <a:ext cx="846727" cy="4318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3696" y="5509393"/>
              <a:ext cx="6672286" cy="807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4E54279-CB48-4A2C-BB9D-40181B9F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/>
              <a:t>SEIR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416940-167D-464E-8F24-09734F7D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13</a:t>
            </a:fld>
            <a:endParaRPr lang="en-GB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754A6E81-7D48-451A-8413-810FB11A6156}"/>
              </a:ext>
            </a:extLst>
          </p:cNvPr>
          <p:cNvSpPr txBox="1"/>
          <p:nvPr/>
        </p:nvSpPr>
        <p:spPr>
          <a:xfrm>
            <a:off x="3727450" y="1423402"/>
            <a:ext cx="1603717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Duyarlı</a:t>
            </a:r>
            <a:br>
              <a:rPr lang="tr-TR" dirty="0"/>
            </a:br>
            <a:br>
              <a:rPr lang="tr-TR" dirty="0"/>
            </a:br>
            <a:r>
              <a:rPr lang="tr-TR" dirty="0"/>
              <a:t>Maruz Kalan</a:t>
            </a:r>
            <a:br>
              <a:rPr lang="tr-TR" dirty="0"/>
            </a:br>
            <a:br>
              <a:rPr lang="tr-TR" dirty="0"/>
            </a:br>
            <a:r>
              <a:rPr lang="tr-TR" dirty="0" err="1"/>
              <a:t>Enfekte</a:t>
            </a:r>
            <a:br>
              <a:rPr lang="tr-TR" dirty="0"/>
            </a:br>
            <a:endParaRPr lang="en-US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045084B5-4D60-41EB-B5AE-D46245729BA6}"/>
              </a:ext>
            </a:extLst>
          </p:cNvPr>
          <p:cNvSpPr txBox="1"/>
          <p:nvPr/>
        </p:nvSpPr>
        <p:spPr>
          <a:xfrm>
            <a:off x="3093695" y="3461848"/>
            <a:ext cx="1603717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Duyarlı</a:t>
            </a:r>
            <a:br>
              <a:rPr lang="tr-TR" dirty="0"/>
            </a:br>
            <a:r>
              <a:rPr lang="tr-TR" dirty="0"/>
              <a:t>Maruz Kalan</a:t>
            </a:r>
            <a:br>
              <a:rPr lang="tr-TR" dirty="0"/>
            </a:br>
            <a:r>
              <a:rPr lang="tr-TR" dirty="0" err="1"/>
              <a:t>Enfekte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İnsidans</a:t>
            </a:r>
            <a:br>
              <a:rPr lang="tr-TR" dirty="0"/>
            </a:br>
            <a:br>
              <a:rPr lang="tr-TR" dirty="0"/>
            </a:br>
            <a:r>
              <a:rPr lang="tr-TR" dirty="0" err="1"/>
              <a:t>insidans</a:t>
            </a:r>
            <a:br>
              <a:rPr lang="tr-TR" dirty="0"/>
            </a:br>
            <a:br>
              <a:rPr lang="tr-TR" dirty="0"/>
            </a:br>
            <a:br>
              <a:rPr lang="tr-TR" dirty="0"/>
            </a:br>
            <a:r>
              <a:rPr lang="tr-TR" dirty="0"/>
              <a:t>iyileşme</a:t>
            </a:r>
            <a:br>
              <a:rPr lang="tr-T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69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0" y="1238250"/>
            <a:ext cx="41719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Box 5"/>
          <p:cNvSpPr txBox="1">
            <a:spLocks noChangeArrowheads="1"/>
          </p:cNvSpPr>
          <p:nvPr/>
        </p:nvSpPr>
        <p:spPr bwMode="auto">
          <a:xfrm>
            <a:off x="1544639" y="6508750"/>
            <a:ext cx="43656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1400">
                <a:solidFill>
                  <a:srgbClr val="000000"/>
                </a:solidFill>
              </a:rPr>
              <a:t>Hollingsworth </a:t>
            </a:r>
            <a:r>
              <a:rPr lang="tr-TR" sz="1400" i="1">
                <a:solidFill>
                  <a:srgbClr val="000000"/>
                </a:solidFill>
              </a:rPr>
              <a:t>et al</a:t>
            </a:r>
            <a:r>
              <a:rPr lang="tr-TR" sz="1400">
                <a:solidFill>
                  <a:srgbClr val="000000"/>
                </a:solidFill>
              </a:rPr>
              <a:t> (2006) Nature Medicine</a:t>
            </a:r>
          </a:p>
        </p:txBody>
      </p:sp>
      <p:grpSp>
        <p:nvGrpSpPr>
          <p:cNvPr id="38917" name="Group 9"/>
          <p:cNvGrpSpPr>
            <a:grpSpLocks/>
          </p:cNvGrpSpPr>
          <p:nvPr/>
        </p:nvGrpSpPr>
        <p:grpSpPr bwMode="auto">
          <a:xfrm>
            <a:off x="3430589" y="3544888"/>
            <a:ext cx="5667375" cy="2963862"/>
            <a:chOff x="2486418" y="2949168"/>
            <a:chExt cx="6838950" cy="3876675"/>
          </a:xfrm>
        </p:grpSpPr>
        <p:pic>
          <p:nvPicPr>
            <p:cNvPr id="3892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418" y="2949168"/>
              <a:ext cx="6838950" cy="387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7390539" y="3430897"/>
              <a:ext cx="846727" cy="4318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3696" y="5509393"/>
              <a:ext cx="6672286" cy="807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8918" name="TextBox 1"/>
          <p:cNvSpPr txBox="1">
            <a:spLocks noChangeArrowheads="1"/>
          </p:cNvSpPr>
          <p:nvPr/>
        </p:nvSpPr>
        <p:spPr bwMode="auto">
          <a:xfrm>
            <a:off x="1544638" y="2960688"/>
            <a:ext cx="18859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1600" b="1">
                <a:solidFill>
                  <a:srgbClr val="00B050"/>
                </a:solidFill>
              </a:rPr>
              <a:t>Duyarlıdan maruza kalanlara geçenlerin sayısı </a:t>
            </a:r>
          </a:p>
        </p:txBody>
      </p:sp>
      <p:cxnSp>
        <p:nvCxnSpPr>
          <p:cNvPr id="4" name="Straight Arrow Connector 3"/>
          <p:cNvCxnSpPr>
            <a:stCxn id="38918" idx="2"/>
          </p:cNvCxnSpPr>
          <p:nvPr/>
        </p:nvCxnSpPr>
        <p:spPr>
          <a:xfrm>
            <a:off x="2487614" y="3790950"/>
            <a:ext cx="1031875" cy="1036638"/>
          </a:xfrm>
          <a:prstGeom prst="straightConnector1">
            <a:avLst/>
          </a:prstGeom>
          <a:ln w="28575">
            <a:solidFill>
              <a:srgbClr val="33C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F9CC827-69A5-4766-BEAD-F1BDE2BA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/>
              <a:t>SEIR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DEDB40-1CA1-41D1-909C-F5B564E8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14</a:t>
            </a:fld>
            <a:endParaRPr lang="en-GB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11BBB712-7E70-40A4-BEFC-2883E7F4B2C8}"/>
              </a:ext>
            </a:extLst>
          </p:cNvPr>
          <p:cNvSpPr txBox="1"/>
          <p:nvPr/>
        </p:nvSpPr>
        <p:spPr>
          <a:xfrm>
            <a:off x="3381376" y="3411415"/>
            <a:ext cx="1603717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Duyarlı</a:t>
            </a:r>
            <a:br>
              <a:rPr lang="tr-TR" dirty="0"/>
            </a:br>
            <a:r>
              <a:rPr lang="tr-TR" dirty="0"/>
              <a:t>Maruz Kalan</a:t>
            </a:r>
            <a:br>
              <a:rPr lang="tr-TR" dirty="0"/>
            </a:br>
            <a:r>
              <a:rPr lang="tr-TR" dirty="0" err="1"/>
              <a:t>Enfekte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İnsidans</a:t>
            </a:r>
            <a:br>
              <a:rPr lang="tr-TR" dirty="0"/>
            </a:br>
            <a:br>
              <a:rPr lang="tr-TR" dirty="0"/>
            </a:br>
            <a:r>
              <a:rPr lang="tr-TR" dirty="0" err="1"/>
              <a:t>insidans</a:t>
            </a:r>
            <a:br>
              <a:rPr lang="tr-TR" dirty="0"/>
            </a:br>
            <a:br>
              <a:rPr lang="tr-TR" dirty="0"/>
            </a:br>
            <a:br>
              <a:rPr lang="tr-TR" dirty="0"/>
            </a:br>
            <a:r>
              <a:rPr lang="tr-TR" dirty="0"/>
              <a:t>iyileşme</a:t>
            </a:r>
            <a:br>
              <a:rPr lang="tr-TR" dirty="0"/>
            </a:br>
            <a:endParaRPr lang="en-US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26F0FDA8-16E9-4760-B5D8-380A7B9AF9BD}"/>
              </a:ext>
            </a:extLst>
          </p:cNvPr>
          <p:cNvSpPr txBox="1"/>
          <p:nvPr/>
        </p:nvSpPr>
        <p:spPr>
          <a:xfrm>
            <a:off x="3727450" y="1423402"/>
            <a:ext cx="1603717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Duyarlı</a:t>
            </a:r>
            <a:br>
              <a:rPr lang="tr-TR" dirty="0"/>
            </a:br>
            <a:br>
              <a:rPr lang="tr-TR" dirty="0"/>
            </a:br>
            <a:r>
              <a:rPr lang="tr-TR" dirty="0"/>
              <a:t>Maruz Kalan</a:t>
            </a:r>
            <a:br>
              <a:rPr lang="tr-TR" dirty="0"/>
            </a:br>
            <a:br>
              <a:rPr lang="tr-TR" dirty="0"/>
            </a:br>
            <a:r>
              <a:rPr lang="tr-TR" dirty="0" err="1"/>
              <a:t>Enfekte</a:t>
            </a:r>
            <a:br>
              <a:rPr lang="tr-T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21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0" y="1238250"/>
            <a:ext cx="41719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Box 5"/>
          <p:cNvSpPr txBox="1">
            <a:spLocks noChangeArrowheads="1"/>
          </p:cNvSpPr>
          <p:nvPr/>
        </p:nvSpPr>
        <p:spPr bwMode="auto">
          <a:xfrm>
            <a:off x="1544639" y="6508750"/>
            <a:ext cx="43656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1400">
                <a:solidFill>
                  <a:srgbClr val="000000"/>
                </a:solidFill>
              </a:rPr>
              <a:t>Hollingsworth </a:t>
            </a:r>
            <a:r>
              <a:rPr lang="tr-TR" sz="1400" i="1">
                <a:solidFill>
                  <a:srgbClr val="000000"/>
                </a:solidFill>
              </a:rPr>
              <a:t>et al</a:t>
            </a:r>
            <a:r>
              <a:rPr lang="tr-TR" sz="1400">
                <a:solidFill>
                  <a:srgbClr val="000000"/>
                </a:solidFill>
              </a:rPr>
              <a:t> (2006) Nature Medicine</a:t>
            </a:r>
          </a:p>
        </p:txBody>
      </p:sp>
      <p:grpSp>
        <p:nvGrpSpPr>
          <p:cNvPr id="39941" name="Group 9"/>
          <p:cNvGrpSpPr>
            <a:grpSpLocks/>
          </p:cNvGrpSpPr>
          <p:nvPr/>
        </p:nvGrpSpPr>
        <p:grpSpPr bwMode="auto">
          <a:xfrm>
            <a:off x="3430589" y="3544888"/>
            <a:ext cx="5667375" cy="2963862"/>
            <a:chOff x="2486418" y="2949168"/>
            <a:chExt cx="6838950" cy="3876675"/>
          </a:xfrm>
        </p:grpSpPr>
        <p:pic>
          <p:nvPicPr>
            <p:cNvPr id="399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418" y="2949168"/>
              <a:ext cx="6838950" cy="387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7390539" y="3430897"/>
              <a:ext cx="846727" cy="4318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3696" y="5509393"/>
              <a:ext cx="6672286" cy="807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40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9942" name="TextBox 1"/>
          <p:cNvSpPr txBox="1">
            <a:spLocks noChangeArrowheads="1"/>
          </p:cNvSpPr>
          <p:nvPr/>
        </p:nvSpPr>
        <p:spPr bwMode="auto">
          <a:xfrm>
            <a:off x="1544638" y="2960688"/>
            <a:ext cx="18859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1600" b="1">
                <a:solidFill>
                  <a:srgbClr val="00B050"/>
                </a:solidFill>
              </a:rPr>
              <a:t>Duyarlıdan maruza kalanlara geçenlerin sayısı </a:t>
            </a:r>
          </a:p>
        </p:txBody>
      </p:sp>
      <p:cxnSp>
        <p:nvCxnSpPr>
          <p:cNvPr id="4" name="Straight Arrow Connector 3"/>
          <p:cNvCxnSpPr>
            <a:stCxn id="39942" idx="2"/>
          </p:cNvCxnSpPr>
          <p:nvPr/>
        </p:nvCxnSpPr>
        <p:spPr>
          <a:xfrm>
            <a:off x="2487614" y="3790950"/>
            <a:ext cx="1031875" cy="1036638"/>
          </a:xfrm>
          <a:prstGeom prst="straightConnector1">
            <a:avLst/>
          </a:prstGeom>
          <a:ln w="28575">
            <a:solidFill>
              <a:srgbClr val="33C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4" name="TextBox 10"/>
          <p:cNvSpPr txBox="1">
            <a:spLocks noChangeArrowheads="1"/>
          </p:cNvSpPr>
          <p:nvPr/>
        </p:nvSpPr>
        <p:spPr bwMode="auto">
          <a:xfrm>
            <a:off x="8154988" y="3262314"/>
            <a:ext cx="1885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1600" b="1">
                <a:solidFill>
                  <a:srgbClr val="00B050"/>
                </a:solidFill>
              </a:rPr>
              <a:t>oran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583489" y="3600451"/>
            <a:ext cx="790575" cy="995363"/>
          </a:xfrm>
          <a:prstGeom prst="straightConnector1">
            <a:avLst/>
          </a:prstGeom>
          <a:ln w="28575">
            <a:solidFill>
              <a:srgbClr val="33C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862764" y="4533900"/>
            <a:ext cx="1036637" cy="573088"/>
          </a:xfrm>
          <a:prstGeom prst="roundRect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A57A8-1E7F-4909-9E3D-EE73116F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/>
              <a:t>SEIR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2F36F7-AAE5-4D95-A327-B6B14B85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15</a:t>
            </a:fld>
            <a:endParaRPr lang="en-GB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FA2D882D-BC1D-4EB9-8853-78098F0F1317}"/>
              </a:ext>
            </a:extLst>
          </p:cNvPr>
          <p:cNvSpPr txBox="1"/>
          <p:nvPr/>
        </p:nvSpPr>
        <p:spPr>
          <a:xfrm>
            <a:off x="3265939" y="3457158"/>
            <a:ext cx="1603717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Duyarlı</a:t>
            </a:r>
            <a:br>
              <a:rPr lang="tr-TR" dirty="0"/>
            </a:br>
            <a:r>
              <a:rPr lang="tr-TR" dirty="0"/>
              <a:t>Maruz Kalan</a:t>
            </a:r>
            <a:br>
              <a:rPr lang="tr-TR" dirty="0"/>
            </a:br>
            <a:r>
              <a:rPr lang="tr-TR" dirty="0" err="1"/>
              <a:t>Enfekte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İnsidans</a:t>
            </a:r>
            <a:br>
              <a:rPr lang="tr-TR" dirty="0"/>
            </a:br>
            <a:br>
              <a:rPr lang="tr-TR" dirty="0"/>
            </a:br>
            <a:r>
              <a:rPr lang="tr-TR" dirty="0" err="1"/>
              <a:t>insidans</a:t>
            </a:r>
            <a:br>
              <a:rPr lang="tr-TR" dirty="0"/>
            </a:br>
            <a:br>
              <a:rPr lang="tr-TR" dirty="0"/>
            </a:br>
            <a:br>
              <a:rPr lang="tr-TR" dirty="0"/>
            </a:br>
            <a:r>
              <a:rPr lang="tr-TR" dirty="0"/>
              <a:t>iyileşme</a:t>
            </a:r>
            <a:br>
              <a:rPr lang="tr-TR" dirty="0"/>
            </a:br>
            <a:endParaRPr lang="en-US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AB6BFD98-805A-41B2-9393-D52B0437B5E8}"/>
              </a:ext>
            </a:extLst>
          </p:cNvPr>
          <p:cNvSpPr txBox="1"/>
          <p:nvPr/>
        </p:nvSpPr>
        <p:spPr>
          <a:xfrm>
            <a:off x="3727450" y="1423402"/>
            <a:ext cx="1603717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Duyarlı</a:t>
            </a:r>
            <a:br>
              <a:rPr lang="tr-TR" dirty="0"/>
            </a:br>
            <a:br>
              <a:rPr lang="tr-TR" dirty="0"/>
            </a:br>
            <a:r>
              <a:rPr lang="tr-TR" dirty="0"/>
              <a:t>Maruz Kalan</a:t>
            </a:r>
            <a:br>
              <a:rPr lang="tr-TR" dirty="0"/>
            </a:br>
            <a:br>
              <a:rPr lang="tr-TR" dirty="0"/>
            </a:br>
            <a:r>
              <a:rPr lang="tr-TR" dirty="0" err="1"/>
              <a:t>Enfekte</a:t>
            </a:r>
            <a:br>
              <a:rPr lang="tr-T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17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1EC3-AFB3-4718-9CDD-58520EA8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/>
              <a:t>Özet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AA27A-769F-444A-B5EE-B94EF6A84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30000"/>
              </a:spcAft>
              <a:defRPr/>
            </a:pPr>
            <a:r>
              <a:rPr lang="tr-TR" sz="2000">
                <a:solidFill>
                  <a:srgbClr val="000000"/>
                </a:solidFill>
              </a:rPr>
              <a:t> Stokastik etkiler aşağıdaki hususları değerlendirirken önemlidir </a:t>
            </a:r>
          </a:p>
          <a:p>
            <a:pPr lvl="1" fontAlgn="base">
              <a:spcBef>
                <a:spcPct val="0"/>
              </a:spcBef>
              <a:spcAft>
                <a:spcPct val="30000"/>
              </a:spcAft>
              <a:buFontTx/>
              <a:buChar char="•"/>
              <a:defRPr/>
            </a:pPr>
            <a:r>
              <a:rPr lang="tr-TR" sz="2000">
                <a:solidFill>
                  <a:srgbClr val="000000"/>
                </a:solidFill>
              </a:rPr>
              <a:t> Kalıcılık </a:t>
            </a:r>
          </a:p>
          <a:p>
            <a:pPr lvl="1" fontAlgn="base">
              <a:spcBef>
                <a:spcPct val="0"/>
              </a:spcBef>
              <a:spcAft>
                <a:spcPct val="30000"/>
              </a:spcAft>
              <a:buFontTx/>
              <a:buChar char="•"/>
              <a:defRPr/>
            </a:pPr>
            <a:r>
              <a:rPr lang="tr-TR" sz="2000">
                <a:solidFill>
                  <a:srgbClr val="000000"/>
                </a:solidFill>
              </a:rPr>
              <a:t> Küçük popülasyonlarla uğraşırken (salgının başlangıcı ve sonu)</a:t>
            </a:r>
          </a:p>
          <a:p>
            <a:pPr lvl="1" fontAlgn="base">
              <a:spcBef>
                <a:spcPct val="0"/>
              </a:spcBef>
              <a:spcAft>
                <a:spcPct val="30000"/>
              </a:spcAft>
              <a:buFontTx/>
              <a:buChar char="•"/>
              <a:defRPr/>
            </a:pPr>
            <a:r>
              <a:rPr lang="tr-TR" sz="2000">
                <a:solidFill>
                  <a:srgbClr val="000000"/>
                </a:solidFill>
              </a:rPr>
              <a:t> Veya uzaysal yayılım.</a:t>
            </a:r>
          </a:p>
          <a:p>
            <a:pPr lvl="1" fontAlgn="base">
              <a:spcBef>
                <a:spcPct val="0"/>
              </a:spcBef>
              <a:spcAft>
                <a:spcPct val="30000"/>
              </a:spcAft>
              <a:buFontTx/>
              <a:buChar char="•"/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30000"/>
              </a:spcAft>
              <a:defRPr/>
            </a:pPr>
            <a:r>
              <a:rPr lang="tr-TR" sz="2000">
                <a:solidFill>
                  <a:srgbClr val="000000"/>
                </a:solidFill>
              </a:rPr>
              <a:t>R</a:t>
            </a:r>
            <a:r>
              <a:rPr lang="tr-TR" sz="2000" baseline="-25000">
                <a:solidFill>
                  <a:srgbClr val="000000"/>
                </a:solidFill>
              </a:rPr>
              <a:t>0</a:t>
            </a:r>
            <a:r>
              <a:rPr lang="tr-TR" sz="2000">
                <a:solidFill>
                  <a:srgbClr val="000000"/>
                </a:solidFill>
              </a:rPr>
              <a:t>&lt;1 olsa bile tesadüfen salgınlar olabilir </a:t>
            </a:r>
          </a:p>
          <a:p>
            <a:pPr fontAlgn="base">
              <a:spcBef>
                <a:spcPct val="0"/>
              </a:spcBef>
              <a:spcAft>
                <a:spcPct val="30000"/>
              </a:spcAft>
              <a:defRPr/>
            </a:pPr>
            <a:r>
              <a:rPr lang="tr-TR" sz="2000">
                <a:solidFill>
                  <a:srgbClr val="000000"/>
                </a:solidFill>
              </a:rPr>
              <a:t>R</a:t>
            </a:r>
            <a:r>
              <a:rPr lang="tr-TR" sz="2000" baseline="-25000">
                <a:solidFill>
                  <a:srgbClr val="000000"/>
                </a:solidFill>
              </a:rPr>
              <a:t>0</a:t>
            </a:r>
            <a:r>
              <a:rPr lang="tr-TR" sz="2000">
                <a:solidFill>
                  <a:srgbClr val="000000"/>
                </a:solidFill>
              </a:rPr>
              <a:t>&gt; 1 olsa bile tesadüfen salgın olmayabilir</a:t>
            </a:r>
          </a:p>
          <a:p>
            <a:pPr fontAlgn="base">
              <a:spcBef>
                <a:spcPct val="0"/>
              </a:spcBef>
              <a:spcAft>
                <a:spcPct val="30000"/>
              </a:spcAft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30000"/>
              </a:spcAft>
              <a:defRPr/>
            </a:pPr>
            <a:r>
              <a:rPr lang="tr-TR" sz="2000">
                <a:solidFill>
                  <a:srgbClr val="000000"/>
                </a:solidFill>
              </a:rPr>
              <a:t>Stokastik modellerin programlanması nispeten basit, analiz edilmeleri zordur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13B6C-E155-484B-A07F-9A7ED38B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13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A9D4-77EE-4742-84D2-609B088D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Ekstra materyaller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280D8-B153-43B2-9AB9-C6FBBABBE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Stokastik olayların dağılımıyla ilgili daha fazla yayın okumak için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3063A-7CE5-4A82-9436-A8043C2F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584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 noTextEdit="1"/>
          </p:cNvSpPr>
          <p:nvPr/>
        </p:nvSpPr>
        <p:spPr bwMode="auto">
          <a:xfrm>
            <a:off x="1704975" y="2308226"/>
            <a:ext cx="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1873251" y="1443038"/>
            <a:ext cx="8410575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25000"/>
              </a:spcAft>
              <a:buNone/>
              <a:defRPr/>
            </a:pPr>
            <a:r>
              <a:rPr lang="tr-TR" sz="1800" b="1" i="1">
                <a:solidFill>
                  <a:srgbClr val="000000"/>
                </a:solidFill>
                <a:latin typeface="Calibri" panose="020F0502020204030204" pitchFamily="34" charset="0"/>
              </a:rPr>
              <a:t>Kitaplar:</a:t>
            </a:r>
          </a:p>
          <a:p>
            <a:pPr eaLnBrk="1" fontAlgn="base" hangingPunct="1">
              <a:spcBef>
                <a:spcPct val="0"/>
              </a:spcBef>
              <a:spcAft>
                <a:spcPct val="25000"/>
              </a:spcAft>
              <a:buNone/>
              <a:defRPr/>
            </a:pPr>
            <a:r>
              <a:rPr lang="tr-TR" sz="1800">
                <a:solidFill>
                  <a:srgbClr val="000000"/>
                </a:solidFill>
                <a:latin typeface="Calibri" panose="020F0502020204030204" pitchFamily="34" charset="0"/>
              </a:rPr>
              <a:t>Renshaw, E., </a:t>
            </a:r>
            <a:r>
              <a:rPr lang="tr-TR" sz="1800" i="1">
                <a:solidFill>
                  <a:srgbClr val="000000"/>
                </a:solidFill>
                <a:latin typeface="Calibri" panose="020F0502020204030204" pitchFamily="34" charset="0"/>
              </a:rPr>
              <a:t>Modelling biological populations in space and time</a:t>
            </a:r>
            <a:r>
              <a:rPr lang="tr-TR" sz="1800">
                <a:solidFill>
                  <a:srgbClr val="000000"/>
                </a:solidFill>
                <a:latin typeface="Calibri" panose="020F0502020204030204" pitchFamily="34" charset="0"/>
              </a:rPr>
              <a:t>, Cambridge Univ. press, 1991</a:t>
            </a:r>
          </a:p>
          <a:p>
            <a:pPr eaLnBrk="1" fontAlgn="base" hangingPunct="1">
              <a:spcBef>
                <a:spcPct val="0"/>
              </a:spcBef>
              <a:spcAft>
                <a:spcPct val="25000"/>
              </a:spcAft>
              <a:buNone/>
              <a:defRPr/>
            </a:pPr>
            <a:r>
              <a:rPr lang="tr-TR" sz="1800">
                <a:solidFill>
                  <a:srgbClr val="000000"/>
                </a:solidFill>
                <a:latin typeface="Calibri" panose="020F0502020204030204" pitchFamily="34" charset="0"/>
              </a:rPr>
              <a:t>Bailey, N.T.J., </a:t>
            </a:r>
            <a:r>
              <a:rPr lang="tr-TR" sz="1800" i="1">
                <a:solidFill>
                  <a:srgbClr val="000000"/>
                </a:solidFill>
                <a:latin typeface="Calibri" panose="020F0502020204030204" pitchFamily="34" charset="0"/>
              </a:rPr>
              <a:t>The mathematical theory of infectious diseases and its applications</a:t>
            </a:r>
            <a:r>
              <a:rPr lang="tr-TR" sz="1800">
                <a:solidFill>
                  <a:srgbClr val="000000"/>
                </a:solidFill>
                <a:latin typeface="Calibri" panose="020F0502020204030204" pitchFamily="34" charset="0"/>
              </a:rPr>
              <a:t>, 2nd edition, Griffin, 1975</a:t>
            </a:r>
          </a:p>
          <a:p>
            <a:pPr eaLnBrk="1" fontAlgn="base" hangingPunct="1">
              <a:spcBef>
                <a:spcPct val="0"/>
              </a:spcBef>
              <a:spcAft>
                <a:spcPct val="25000"/>
              </a:spcAft>
              <a:buNone/>
              <a:defRPr/>
            </a:pPr>
            <a:endParaRPr lang="en-GB" alt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25000"/>
              </a:spcAft>
              <a:buNone/>
              <a:defRPr/>
            </a:pPr>
            <a:r>
              <a:rPr lang="tr-TR" sz="1800" b="1" i="1">
                <a:solidFill>
                  <a:srgbClr val="000000"/>
                </a:solidFill>
                <a:latin typeface="Calibri" panose="020F0502020204030204" pitchFamily="34" charset="0"/>
              </a:rPr>
              <a:t>Makaleler:</a:t>
            </a:r>
          </a:p>
          <a:p>
            <a:pPr eaLnBrk="1" fontAlgn="base" hangingPunct="1">
              <a:spcBef>
                <a:spcPct val="0"/>
              </a:spcBef>
              <a:spcAft>
                <a:spcPct val="25000"/>
              </a:spcAft>
              <a:buNone/>
              <a:defRPr/>
            </a:pPr>
            <a:r>
              <a:rPr lang="tr-TR" sz="1800">
                <a:solidFill>
                  <a:srgbClr val="000000"/>
                </a:solidFill>
                <a:latin typeface="Calibri" panose="020F0502020204030204" pitchFamily="34" charset="0"/>
              </a:rPr>
              <a:t>Bartlett, M. S. (1957). "Measles periodicity and community size." </a:t>
            </a:r>
            <a:r>
              <a:rPr lang="tr-TR" sz="1800" u="sng">
                <a:solidFill>
                  <a:srgbClr val="000000"/>
                </a:solidFill>
                <a:latin typeface="Calibri" panose="020F0502020204030204" pitchFamily="34" charset="0"/>
              </a:rPr>
              <a:t>J. Roy. Stat. Soc. A</a:t>
            </a:r>
            <a:r>
              <a:rPr lang="tr-TR" sz="18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1">
                <a:solidFill>
                  <a:srgbClr val="000000"/>
                </a:solidFill>
                <a:latin typeface="Calibri" panose="020F0502020204030204" pitchFamily="34" charset="0"/>
              </a:rPr>
              <a:t>120</a:t>
            </a:r>
            <a:r>
              <a:rPr lang="tr-TR" sz="1800">
                <a:solidFill>
                  <a:srgbClr val="000000"/>
                </a:solidFill>
                <a:latin typeface="Calibri" panose="020F0502020204030204" pitchFamily="34" charset="0"/>
              </a:rPr>
              <a:t>: 48-70.</a:t>
            </a:r>
          </a:p>
          <a:p>
            <a:pPr eaLnBrk="1" fontAlgn="base" hangingPunct="1">
              <a:spcBef>
                <a:spcPct val="0"/>
              </a:spcBef>
              <a:spcAft>
                <a:spcPct val="25000"/>
              </a:spcAft>
              <a:buNone/>
              <a:defRPr/>
            </a:pPr>
            <a:r>
              <a:rPr lang="tr-TR" sz="1800">
                <a:solidFill>
                  <a:srgbClr val="000000"/>
                </a:solidFill>
                <a:latin typeface="Calibri" panose="020F0502020204030204" pitchFamily="34" charset="0"/>
              </a:rPr>
              <a:t>Bolker, B. M. and B. T. Grenfell (1995). "Space, persistence and dynamics of measles epidemics." </a:t>
            </a:r>
            <a:r>
              <a:rPr lang="tr-TR" sz="1800" u="sng">
                <a:solidFill>
                  <a:srgbClr val="000000"/>
                </a:solidFill>
                <a:latin typeface="Calibri" panose="020F0502020204030204" pitchFamily="34" charset="0"/>
              </a:rPr>
              <a:t>Proc. Roy. Soc. Lond. B</a:t>
            </a:r>
            <a:r>
              <a:rPr lang="tr-TR" sz="18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1">
                <a:solidFill>
                  <a:srgbClr val="000000"/>
                </a:solidFill>
                <a:latin typeface="Calibri" panose="020F0502020204030204" pitchFamily="34" charset="0"/>
              </a:rPr>
              <a:t>348</a:t>
            </a:r>
            <a:r>
              <a:rPr lang="tr-TR" sz="1800">
                <a:solidFill>
                  <a:srgbClr val="000000"/>
                </a:solidFill>
                <a:latin typeface="Calibri" panose="020F0502020204030204" pitchFamily="34" charset="0"/>
              </a:rPr>
              <a:t>: 308-320.</a:t>
            </a:r>
          </a:p>
          <a:p>
            <a:pPr eaLnBrk="1" fontAlgn="base" hangingPunct="1">
              <a:spcBef>
                <a:spcPct val="0"/>
              </a:spcBef>
              <a:spcAft>
                <a:spcPct val="25000"/>
              </a:spcAft>
              <a:buNone/>
              <a:defRPr/>
            </a:pPr>
            <a:r>
              <a:rPr lang="tr-TR" sz="1800">
                <a:solidFill>
                  <a:srgbClr val="000000"/>
                </a:solidFill>
                <a:latin typeface="Calibri" panose="020F0502020204030204" pitchFamily="34" charset="0"/>
              </a:rPr>
              <a:t>Jansen, V. A. A., N. Stollenwerk, et al. (2003). “Measles outbreaks in a population with declining vaccine uptake." Science 301(5634): 804-804.</a:t>
            </a:r>
          </a:p>
          <a:p>
            <a:pPr eaLnBrk="1" fontAlgn="base" hangingPunct="1">
              <a:spcBef>
                <a:spcPct val="0"/>
              </a:spcBef>
              <a:spcAft>
                <a:spcPct val="25000"/>
              </a:spcAft>
              <a:buNone/>
              <a:defRPr/>
            </a:pPr>
            <a:r>
              <a:rPr lang="tr-TR" sz="1800">
                <a:solidFill>
                  <a:srgbClr val="000000"/>
                </a:solidFill>
                <a:latin typeface="Calibri" panose="020F0502020204030204" pitchFamily="34" charset="0"/>
              </a:rPr>
              <a:t>Farrington, C. P., M. N. Kanaan, et al. (2003). "Branching process models for surveillance of infectious diseases controlled by mass vaccination." </a:t>
            </a:r>
            <a:r>
              <a:rPr lang="tr-TR" sz="1800" u="sng">
                <a:solidFill>
                  <a:srgbClr val="000000"/>
                </a:solidFill>
                <a:latin typeface="Calibri" panose="020F0502020204030204" pitchFamily="34" charset="0"/>
              </a:rPr>
              <a:t>Biostatistics</a:t>
            </a:r>
            <a:r>
              <a:rPr lang="tr-TR" sz="18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1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  <a:r>
              <a:rPr lang="tr-TR" sz="1800">
                <a:solidFill>
                  <a:srgbClr val="000000"/>
                </a:solidFill>
                <a:latin typeface="Calibri" panose="020F0502020204030204" pitchFamily="34" charset="0"/>
              </a:rPr>
              <a:t>(2): 279-295.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1F008-A770-45B8-817C-825BE292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/>
              <a:t>Yardımcı kaynaklar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3F0EB-B0C8-47DC-AEB5-1D2AF952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792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2800" b="0"/>
              <a:t>Gelişmiş: Binom ile Poisson karşılaştırması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9386" y="1940243"/>
            <a:ext cx="8277225" cy="380365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tr-TR"/>
              <a:t>Poisson dağılımı, küçük bir zaman adımında meydana gelecek olayların sayısını simüle eder = Poisson(</a:t>
            </a:r>
            <a:r>
              <a:rPr lang="tr-TR">
                <a:sym typeface="Symbol" panose="05050102010706020507" pitchFamily="18" charset="2"/>
              </a:rPr>
              <a:t></a:t>
            </a:r>
            <a:r>
              <a:rPr lang="tr-TR"/>
              <a:t>tN(t))</a:t>
            </a:r>
          </a:p>
          <a:p>
            <a:pPr eaLnBrk="1" hangingPunct="1">
              <a:lnSpc>
                <a:spcPct val="110000"/>
              </a:lnSpc>
            </a:pPr>
            <a:endParaRPr lang="en-GB" altLang="en-US" dirty="0"/>
          </a:p>
          <a:p>
            <a:pPr eaLnBrk="1" hangingPunct="1">
              <a:lnSpc>
                <a:spcPct val="110000"/>
              </a:lnSpc>
            </a:pPr>
            <a:r>
              <a:rPr lang="tr-TR"/>
              <a:t>Binom formülasyon Binom(</a:t>
            </a:r>
            <a:r>
              <a:rPr lang="tr-TR">
                <a:sym typeface="Symbol" panose="05050102010706020507" pitchFamily="18" charset="2"/>
              </a:rPr>
              <a:t></a:t>
            </a:r>
            <a:r>
              <a:rPr lang="tr-TR"/>
              <a:t>t,N(t)), her biri </a:t>
            </a:r>
            <a:r>
              <a:rPr lang="tr-TR">
                <a:sym typeface="Symbol" panose="05050102010706020507" pitchFamily="18" charset="2"/>
              </a:rPr>
              <a:t></a:t>
            </a:r>
            <a:r>
              <a:rPr lang="tr-TR"/>
              <a:t>t ile yaklaşık olarak bulunan başarı </a:t>
            </a:r>
            <a:r>
              <a:rPr lang="tr-TR">
                <a:solidFill>
                  <a:srgbClr val="FF0000"/>
                </a:solidFill>
              </a:rPr>
              <a:t>ihtimaline</a:t>
            </a:r>
            <a:r>
              <a:rPr lang="tr-TR"/>
              <a:t> sahip N(t) sayıda deneme bulunduğunu söyler, kaçı başarılıdır?</a:t>
            </a:r>
          </a:p>
          <a:p>
            <a:pPr lvl="1" eaLnBrk="1" hangingPunct="1">
              <a:lnSpc>
                <a:spcPct val="110000"/>
              </a:lnSpc>
            </a:pPr>
            <a:r>
              <a:rPr lang="tr-TR"/>
              <a:t>Olay sayısı insanlardan fazla olamaz</a:t>
            </a:r>
          </a:p>
          <a:p>
            <a:pPr lvl="1" eaLnBrk="1" hangingPunct="1">
              <a:lnSpc>
                <a:spcPct val="110000"/>
              </a:lnSpc>
            </a:pPr>
            <a:r>
              <a:rPr lang="tr-TR"/>
              <a:t>Çok fazla olay olmayacağı için küçük zaman adımları önemli değildir</a:t>
            </a:r>
          </a:p>
          <a:p>
            <a:pPr lvl="1" eaLnBrk="1" hangingPunct="1">
              <a:lnSpc>
                <a:spcPct val="110000"/>
              </a:lnSpc>
            </a:pPr>
            <a:r>
              <a:rPr lang="tr-TR"/>
              <a:t>Çoklu rakip tehlike olduğunda katlı terimleri hesaplar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9C0865-A6A2-4F36-B2C4-6D8FCFE3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40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tr-TR" sz="4400" b="0" i="0" u="none" strike="noStrike" cap="none" normalizeH="0" baseline="0" noProof="0">
                <a:ln>
                  <a:noFill/>
                </a:ln>
                <a:solidFill>
                  <a:srgbClr val="515151"/>
                </a:solidFill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Oturumun amaçları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r>
              <a:rPr lang="tr-T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Stokastik modellerin nasıl formüle edileceğini öğrenmek</a:t>
            </a:r>
          </a:p>
          <a:p>
            <a:pPr>
              <a:spcAft>
                <a:spcPts val="450"/>
              </a:spcAft>
              <a:defRPr/>
            </a:pPr>
            <a:r>
              <a:rPr lang="tr-TR" sz="1800"/>
              <a:t>Stokastikliğin bölmeli ve birey tabanlı modellere nasıl dahil edildiğini öğrenmek</a:t>
            </a:r>
          </a:p>
          <a:p>
            <a:pPr>
              <a:spcAft>
                <a:spcPts val="450"/>
              </a:spcAft>
              <a:defRPr/>
            </a:pPr>
            <a:r>
              <a:rPr lang="tr-TR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Deterministik modellerle metodolojik farkı anlamak</a:t>
            </a:r>
          </a:p>
          <a:p>
            <a:pPr>
              <a:spcAft>
                <a:spcPts val="450"/>
              </a:spcAft>
              <a:defRPr/>
            </a:pPr>
            <a:endParaRPr lang="en-US" alt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FAB2E5-44CE-4130-837E-6E3E436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435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981200" y="312738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2800" b="1">
                <a:solidFill>
                  <a:srgbClr val="0033CC"/>
                </a:solidFill>
              </a:rPr>
              <a:t>Popülasyon simülasyonları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524001" y="26885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524001" y="14598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852614" y="1206501"/>
            <a:ext cx="8358187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tr-TR" sz="2000">
                <a:solidFill>
                  <a:srgbClr val="000000"/>
                </a:solidFill>
                <a:latin typeface="Calibri" panose="020F0502020204030204" pitchFamily="34" charset="0"/>
              </a:rPr>
              <a:t>Bireysel tabanlı modeller çok yavaş olabilir ve hesaplama süresi </a:t>
            </a:r>
            <a:r>
              <a:rPr lang="tr-TR" sz="2000" i="1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tr-TR" sz="2000">
                <a:solidFill>
                  <a:srgbClr val="000000"/>
                </a:solidFill>
                <a:latin typeface="Calibri" panose="020F0502020204030204" pitchFamily="34" charset="0"/>
              </a:rPr>
              <a:t> olarak artar.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  <a:defRPr/>
            </a:pPr>
            <a:endParaRPr lang="en-US" altLang="en-US" sz="20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tr-TR" sz="2000">
                <a:solidFill>
                  <a:srgbClr val="000000"/>
                </a:solidFill>
                <a:latin typeface="Calibri" panose="020F0502020204030204" pitchFamily="34" charset="0"/>
              </a:rPr>
              <a:t>Olaylar bağımsızsa D</a:t>
            </a:r>
            <a:r>
              <a:rPr lang="tr-TR" sz="2000" i="1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tr-TR" sz="2000">
                <a:solidFill>
                  <a:srgbClr val="000000"/>
                </a:solidFill>
                <a:latin typeface="Calibri" panose="020F0502020204030204" pitchFamily="34" charset="0"/>
              </a:rPr>
              <a:t> sabit zamanında </a:t>
            </a:r>
            <a:r>
              <a:rPr lang="tr-TR" sz="2000" i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tr-TR" sz="2000">
                <a:solidFill>
                  <a:srgbClr val="000000"/>
                </a:solidFill>
                <a:latin typeface="Calibri" panose="020F0502020204030204" pitchFamily="34" charset="0"/>
              </a:rPr>
              <a:t> olay tipi sayısı, binom dağılımdan örnekleme yapılarak simüle edilebilir (ayrıca Poisson dağılımından örnekleme yapılarak da simüle edilebilir). S popülasyon boyutunda </a:t>
            </a:r>
            <a:r>
              <a:rPr lang="tr-TR" sz="2000" i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tr-TR" sz="2000">
                <a:solidFill>
                  <a:srgbClr val="000000"/>
                </a:solidFill>
                <a:latin typeface="Calibri" panose="020F0502020204030204" pitchFamily="34" charset="0"/>
              </a:rPr>
              <a:t> olay tipi sayısı aşağıdaki denkleme göre verildiğinden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  <a:defRPr/>
            </a:pPr>
            <a:endParaRPr lang="en-GB" altLang="en-US" sz="20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  <a:defRPr/>
            </a:pPr>
            <a:endParaRPr lang="en-US" altLang="en-US" sz="20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tr-TR" sz="2000">
                <a:solidFill>
                  <a:srgbClr val="000000"/>
                </a:solidFill>
                <a:latin typeface="Calibri" panose="020F0502020204030204" pitchFamily="34" charset="0"/>
              </a:rPr>
              <a:t>Birbiriyle rekabet eden çoklu olaylar bulunduğunda binom veya multinom yaklaşımları birden fazla Poisson dağılımından yapılan örneklemeyi kullanmaktan daha iyi sonuç verir ve daha tutarlı model formülasyonuna izin verir.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  <a:defRPr/>
            </a:pPr>
            <a:endParaRPr lang="en-US" altLang="en-US" sz="2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4035426" y="3678238"/>
          <a:ext cx="356711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254000" progId="Equation.DSMT4">
                  <p:embed/>
                </p:oleObj>
              </mc:Choice>
              <mc:Fallback>
                <p:oleObj name="Equation" r:id="rId2" imgW="1371600" imgH="254000" progId="Equation.DSMT4">
                  <p:embed/>
                  <p:pic>
                    <p:nvPicPr>
                      <p:cNvPr id="358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6" y="3678238"/>
                        <a:ext cx="3567113" cy="65246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E3320A-B042-405B-A706-1357FEA6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723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2800"/>
              <a:t>Gelişmiş: Senkron ile asenkron modellerin karşılaştırması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8325" y="1255713"/>
            <a:ext cx="8358188" cy="27924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tr-TR" sz="2400" i="1">
                <a:latin typeface="Calibri" panose="020F0502020204030204" pitchFamily="34" charset="0"/>
              </a:rPr>
              <a:t>Senkron:</a:t>
            </a:r>
            <a:r>
              <a:rPr lang="tr-TR" sz="2400">
                <a:latin typeface="Calibri" panose="020F0502020204030204" pitchFamily="34" charset="0"/>
              </a:rPr>
              <a:t> her bir zaman adımında meydana gelebilecek tüm olayları simüle eder. </a:t>
            </a:r>
          </a:p>
          <a:p>
            <a:pPr eaLnBrk="1" hangingPunct="1">
              <a:lnSpc>
                <a:spcPct val="80000"/>
              </a:lnSpc>
            </a:pPr>
            <a:endParaRPr lang="en-GB" altLang="en-US" sz="2400"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tr-TR" sz="2400" i="1">
                <a:latin typeface="Calibri" panose="020F0502020204030204" pitchFamily="34" charset="0"/>
              </a:rPr>
              <a:t>Asenkron</a:t>
            </a:r>
            <a:r>
              <a:rPr lang="tr-TR" sz="2400">
                <a:latin typeface="Calibri" panose="020F0502020204030204" pitchFamily="34" charset="0"/>
              </a:rPr>
              <a:t>: sonraki olayın zamanını simüle eder ve o zaman noktasına kadar ilerler, </a:t>
            </a:r>
          </a:p>
          <a:p>
            <a:pPr eaLnBrk="1" hangingPunct="1">
              <a:lnSpc>
                <a:spcPct val="80000"/>
              </a:lnSpc>
            </a:pPr>
            <a:endParaRPr lang="en-GB" altLang="en-US" sz="2400"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tr-TR" sz="2400">
                <a:latin typeface="Calibri" panose="020F0502020204030204" pitchFamily="34" charset="0"/>
              </a:rPr>
              <a:t>Özellikle birey tabanlı simülasyonlarda her birinin gerçekleşme olasılığının düşük olduğu çok sayıda olası olay varsa asenkron bir modele sahip olmak daha verimli olabilir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73E56B-6BB4-46F1-AB4A-AD84DB54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17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C7CE-F681-4905-9101-7223FB75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/>
              <a:t>Stokastik model formülasyonları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42887-A592-43A5-9AA1-E946CD308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>
                <a:latin typeface="Calibri" panose="020F0502020204030204" pitchFamily="34" charset="0"/>
              </a:rPr>
              <a:t>Birey tabanlı/aracı tabanlı modeller</a:t>
            </a:r>
          </a:p>
          <a:p>
            <a:pPr lvl="1" eaLnBrk="1" hangingPunct="1">
              <a:defRPr/>
            </a:pPr>
            <a:r>
              <a:rPr lang="tr-TR">
                <a:latin typeface="Calibri" panose="020F0502020204030204" pitchFamily="34" charset="0"/>
              </a:rPr>
              <a:t>Her bir bireyi ve her birinin başına gelen olayları simüle eder</a:t>
            </a:r>
          </a:p>
          <a:p>
            <a:pPr lvl="1" eaLnBrk="1" hangingPunct="1">
              <a:defRPr/>
            </a:pPr>
            <a:r>
              <a:rPr lang="tr-TR">
                <a:latin typeface="Calibri" panose="020F0502020204030204" pitchFamily="34" charset="0"/>
              </a:rPr>
              <a:t>Daha gerçekçi ayrıntılar içerebilir ancak simüle edilmesi yavaş olabilir</a:t>
            </a:r>
          </a:p>
          <a:p>
            <a:pPr marL="457200" lvl="1" indent="0">
              <a:buNone/>
              <a:defRPr/>
            </a:pPr>
            <a:endParaRPr lang="en-GB" dirty="0">
              <a:latin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tr-TR">
                <a:latin typeface="Calibri" panose="020F0502020204030204" pitchFamily="34" charset="0"/>
              </a:rPr>
              <a:t>Popülasyon tabanlı veya bölmeli modeller</a:t>
            </a:r>
          </a:p>
          <a:p>
            <a:pPr lvl="1" eaLnBrk="1" hangingPunct="1">
              <a:defRPr/>
            </a:pPr>
            <a:r>
              <a:rPr lang="tr-TR">
                <a:latin typeface="Calibri" panose="020F0502020204030204" pitchFamily="34" charset="0"/>
              </a:rPr>
              <a:t>Yalnızca her bir bölmedeki toplam birey sayısının kaydını tutar </a:t>
            </a:r>
          </a:p>
          <a:p>
            <a:pPr lvl="1" eaLnBrk="1" hangingPunct="1">
              <a:defRPr/>
            </a:pPr>
            <a:r>
              <a:rPr lang="tr-TR">
                <a:latin typeface="Calibri" panose="020F0502020204030204" pitchFamily="34" charset="0"/>
              </a:rPr>
              <a:t>Bu gruptaki bireylerin başına gelen olayların sayısını simüle eder</a:t>
            </a:r>
          </a:p>
          <a:p>
            <a:pPr lvl="1" eaLnBrk="1" hangingPunct="1">
              <a:defRPr/>
            </a:pPr>
            <a:r>
              <a:rPr lang="tr-TR">
                <a:latin typeface="Calibri" panose="020F0502020204030204" pitchFamily="34" charset="0"/>
              </a:rPr>
              <a:t>Simüle edilmesi daha hızlıdır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66CFA-B338-4F41-8CEC-48B919CD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59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84C379-B618-4498-A122-EB9F9A9C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Tehlike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20982" y="1654584"/>
            <a:ext cx="8229600" cy="2660650"/>
          </a:xfrm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tr-TR" sz="2400"/>
              <a:t>Tehlike, birim zamanda bir olayın meydana gelme olasılığıdır.</a:t>
            </a:r>
          </a:p>
          <a:p>
            <a:pPr eaLnBrk="1" hangingPunct="1"/>
            <a:r>
              <a:rPr lang="tr-TR" sz="2400"/>
              <a:t>Deterministik modelde kullanılan anlık kişi başına orana eşdeğerdir.</a:t>
            </a:r>
          </a:p>
          <a:p>
            <a:pPr marL="0" indent="0">
              <a:buNone/>
            </a:pPr>
            <a:endParaRPr lang="en-GB" altLang="en-US" sz="2400" dirty="0"/>
          </a:p>
          <a:p>
            <a:pPr marL="0" indent="0">
              <a:buNone/>
            </a:pPr>
            <a:r>
              <a:rPr lang="tr-TR" sz="2400"/>
              <a:t>Örneğin, enfekte bir kişi bir tehlikeye veya σ iyileşme oranına sahipse:</a:t>
            </a:r>
          </a:p>
        </p:txBody>
      </p:sp>
      <p:pic>
        <p:nvPicPr>
          <p:cNvPr id="5" name="Picture 3" descr="M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2307" y="4279129"/>
            <a:ext cx="451468" cy="999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M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4357" y="4279129"/>
            <a:ext cx="451468" cy="999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ight Arrow 1"/>
          <p:cNvSpPr/>
          <p:nvPr/>
        </p:nvSpPr>
        <p:spPr>
          <a:xfrm>
            <a:off x="5248275" y="4581526"/>
            <a:ext cx="1257300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9526" y="5353051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Enfekte olmuş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4601" y="5353051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İyileşmiş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1" y="5976641"/>
            <a:ext cx="792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dt zamanında iyileşme olasılığı </a:t>
            </a:r>
            <a:r>
              <a:rPr lang="tr-TR" sz="2400" u="sng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küçük dt</a:t>
            </a:r>
            <a:r>
              <a:rPr lang="tr-TR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için </a:t>
            </a:r>
            <a:r>
              <a:rPr lang="tr-TR" sz="24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σdt</a:t>
            </a:r>
            <a:r>
              <a:rPr lang="tr-TR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'dir.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9FF15-EA89-4730-B353-FF5E7754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3826" y="4740276"/>
            <a:ext cx="1533525" cy="11779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400">
                <a:solidFill>
                  <a:srgbClr val="000000"/>
                </a:solidFill>
                <a:latin typeface="Arial"/>
              </a:rPr>
              <a:t>Enfekte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400">
                <a:solidFill>
                  <a:srgbClr val="000000"/>
                </a:solidFill>
                <a:latin typeface="Arial"/>
              </a:rPr>
              <a:t>N</a:t>
            </a: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5467350" y="5329238"/>
            <a:ext cx="820738" cy="4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7" name="Rectangle 9"/>
          <p:cNvSpPr>
            <a:spLocks noChangeArrowheads="1"/>
          </p:cNvSpPr>
          <p:nvPr/>
        </p:nvSpPr>
        <p:spPr bwMode="auto">
          <a:xfrm>
            <a:off x="5721350" y="4776789"/>
            <a:ext cx="360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24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σ</a:t>
            </a:r>
          </a:p>
        </p:txBody>
      </p:sp>
      <p:sp>
        <p:nvSpPr>
          <p:cNvPr id="28678" name="Rectangle 1"/>
          <p:cNvSpPr>
            <a:spLocks noChangeArrowheads="1"/>
          </p:cNvSpPr>
          <p:nvPr/>
        </p:nvSpPr>
        <p:spPr bwMode="auto">
          <a:xfrm>
            <a:off x="1524001" y="6069014"/>
            <a:ext cx="79359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dt zamanında iyileşenlerin sayısı Binom(σdt, N)'den elde edilir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845232" y="1693530"/>
            <a:ext cx="8229600" cy="197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tr-TR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Elimizde hepsi özdeş (konuştuğumuz sürece göre) N tane birey varsa </a:t>
            </a:r>
            <a:r>
              <a:rPr lang="tr-TR" sz="20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binom dağılım</a:t>
            </a:r>
            <a:r>
              <a:rPr lang="tr-TR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belirli bir süredeki olay sayısının dağılımını tanımlar. </a:t>
            </a:r>
          </a:p>
          <a:p>
            <a:pPr eaLnBrk="1" hangingPunct="1">
              <a:defRPr/>
            </a:pPr>
            <a:r>
              <a:rPr lang="tr-TR" sz="2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Olasılığı p olan bir şeyin N sayıda denemesi, başarı sayısı binom dağılımlı rastgele bir sayıdır:</a:t>
            </a:r>
          </a:p>
          <a:p>
            <a:pPr lvl="1" eaLnBrk="1" hangingPunct="1">
              <a:buNone/>
              <a:defRPr/>
            </a:pPr>
            <a:endParaRPr lang="en-GB" altLang="en-US" sz="2000" kern="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8088" y="4740275"/>
            <a:ext cx="1712912" cy="11779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400">
                <a:solidFill>
                  <a:srgbClr val="000000"/>
                </a:solidFill>
                <a:latin typeface="Arial"/>
              </a:rPr>
              <a:t>İyileşmiş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33950" y="4005261"/>
            <a:ext cx="2052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4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Binom(p,N)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DB9617-43D1-442F-B205-DBAE7F80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/>
              <a:t>Tehlike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4282D9-05AC-4A13-B255-D58E68D6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54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677" grpId="0"/>
      <p:bldP spid="28678" grpId="0"/>
      <p:bldP spid="8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87C801E-0BDB-4632-A491-09FB0B16D6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DDC8471-6D5E-4174-A156-ECF87AF9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/>
              <a:t>Rakip Tehlikeler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9B62C-8D0C-454D-AF58-C76C67FD19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Enfekte olan (oran:λ) ancak aynı zamanda ölme ihtimali bulunan (oran:μ) duyarlı birey popülasyonunu düşünün. </a:t>
            </a:r>
          </a:p>
          <a:p>
            <a:pPr>
              <a:defRPr/>
            </a:pPr>
            <a:r>
              <a:rPr lang="tr-TR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Ama ikisini aynı anda yapamazlar!</a:t>
            </a:r>
          </a:p>
          <a:p>
            <a:pPr>
              <a:defRPr/>
            </a:pPr>
            <a:r>
              <a:rPr lang="tr-TR" sz="2400" i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dt</a:t>
            </a:r>
            <a:r>
              <a:rPr lang="tr-TR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zamanında kaçı ölür, kaçı enfekte olur? </a:t>
            </a:r>
          </a:p>
          <a:p>
            <a:endParaRPr lang="en-GB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606D74-6810-42F3-A446-C795065296A1}"/>
              </a:ext>
            </a:extLst>
          </p:cNvPr>
          <p:cNvGrpSpPr/>
          <p:nvPr/>
        </p:nvGrpSpPr>
        <p:grpSpPr>
          <a:xfrm>
            <a:off x="6764137" y="2481465"/>
            <a:ext cx="3494808" cy="2350790"/>
            <a:chOff x="3432175" y="4235450"/>
            <a:chExt cx="3494808" cy="235079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8490C4-D056-4BC6-83EA-1E8C83F121F9}"/>
                </a:ext>
              </a:extLst>
            </p:cNvPr>
            <p:cNvSpPr/>
            <p:nvPr/>
          </p:nvSpPr>
          <p:spPr>
            <a:xfrm>
              <a:off x="3432175" y="4235450"/>
              <a:ext cx="1309688" cy="11779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sz="240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X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7336BE2-14EB-494D-95EA-CD28694DEE1D}"/>
                </a:ext>
              </a:extLst>
            </p:cNvPr>
            <p:cNvCxnSpPr>
              <a:stCxn id="17" idx="3"/>
            </p:cNvCxnSpPr>
            <p:nvPr/>
          </p:nvCxnSpPr>
          <p:spPr>
            <a:xfrm>
              <a:off x="4741863" y="4824413"/>
              <a:ext cx="820737" cy="47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200F18-66EA-4FB2-A1DE-F49D56942CD7}"/>
                </a:ext>
              </a:extLst>
            </p:cNvPr>
            <p:cNvCxnSpPr>
              <a:stCxn id="17" idx="2"/>
            </p:cNvCxnSpPr>
            <p:nvPr/>
          </p:nvCxnSpPr>
          <p:spPr>
            <a:xfrm rot="16200000" flipH="1">
              <a:off x="3764756" y="5736432"/>
              <a:ext cx="650875" cy="47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55DF4-3C3A-45A4-A51E-5921B4813DD8}"/>
                </a:ext>
              </a:extLst>
            </p:cNvPr>
            <p:cNvSpPr txBox="1"/>
            <p:nvPr/>
          </p:nvSpPr>
          <p:spPr>
            <a:xfrm>
              <a:off x="4991100" y="4381500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sz="240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λ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032A34-7791-4FA8-98DE-4912BB40F842}"/>
                </a:ext>
              </a:extLst>
            </p:cNvPr>
            <p:cNvSpPr txBox="1"/>
            <p:nvPr/>
          </p:nvSpPr>
          <p:spPr>
            <a:xfrm>
              <a:off x="5572125" y="4610100"/>
              <a:ext cx="1354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sz="240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Enfekte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7237F0-3F33-4FB9-BD84-BA7BFB8254E9}"/>
                </a:ext>
              </a:extLst>
            </p:cNvPr>
            <p:cNvSpPr txBox="1"/>
            <p:nvPr/>
          </p:nvSpPr>
          <p:spPr>
            <a:xfrm>
              <a:off x="3733529" y="5476231"/>
              <a:ext cx="4555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sz="240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μ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19D7626-5ED7-477B-BCFE-22F6885079B6}"/>
                </a:ext>
              </a:extLst>
            </p:cNvPr>
            <p:cNvSpPr txBox="1"/>
            <p:nvPr/>
          </p:nvSpPr>
          <p:spPr>
            <a:xfrm>
              <a:off x="3581400" y="6124575"/>
              <a:ext cx="10518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sz="240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Ölüm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6195F-66A2-4839-BCD3-6C217B34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99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87C801E-0BDB-4632-A491-09FB0B16D6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DDC8471-6D5E-4174-A156-ECF87AF9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/>
              <a:t>Rakip Tehlikeler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9B62C-8D0C-454D-AF58-C76C67FD19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Başına herhangi bir olay gelenlerin toplam sayısını bulmak için </a:t>
            </a:r>
          </a:p>
          <a:p>
            <a:pPr>
              <a:defRPr/>
            </a:pPr>
            <a:r>
              <a:rPr lang="tr-TR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farklı olayların oranlarını ekleyebiliriz. </a:t>
            </a:r>
          </a:p>
          <a:p>
            <a:pPr>
              <a:defRPr/>
            </a:pPr>
            <a:r>
              <a:rPr lang="tr-TR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Ardından her birinin başına iki olaydan hangisinin geldiğine karar verebiliriz.</a:t>
            </a:r>
          </a:p>
          <a:p>
            <a:endParaRPr lang="en-GB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606D74-6810-42F3-A446-C795065296A1}"/>
              </a:ext>
            </a:extLst>
          </p:cNvPr>
          <p:cNvGrpSpPr/>
          <p:nvPr/>
        </p:nvGrpSpPr>
        <p:grpSpPr>
          <a:xfrm>
            <a:off x="6764137" y="2481465"/>
            <a:ext cx="3494808" cy="2350790"/>
            <a:chOff x="3432175" y="4235450"/>
            <a:chExt cx="3494808" cy="235079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8490C4-D056-4BC6-83EA-1E8C83F121F9}"/>
                </a:ext>
              </a:extLst>
            </p:cNvPr>
            <p:cNvSpPr/>
            <p:nvPr/>
          </p:nvSpPr>
          <p:spPr>
            <a:xfrm>
              <a:off x="3432175" y="4235450"/>
              <a:ext cx="1309688" cy="11779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sz="240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X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7336BE2-14EB-494D-95EA-CD28694DEE1D}"/>
                </a:ext>
              </a:extLst>
            </p:cNvPr>
            <p:cNvCxnSpPr>
              <a:stCxn id="17" idx="3"/>
            </p:cNvCxnSpPr>
            <p:nvPr/>
          </p:nvCxnSpPr>
          <p:spPr>
            <a:xfrm>
              <a:off x="4741863" y="4824413"/>
              <a:ext cx="820737" cy="47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200F18-66EA-4FB2-A1DE-F49D56942CD7}"/>
                </a:ext>
              </a:extLst>
            </p:cNvPr>
            <p:cNvCxnSpPr>
              <a:stCxn id="17" idx="2"/>
            </p:cNvCxnSpPr>
            <p:nvPr/>
          </p:nvCxnSpPr>
          <p:spPr>
            <a:xfrm rot="16200000" flipH="1">
              <a:off x="3764756" y="5736432"/>
              <a:ext cx="650875" cy="47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55DF4-3C3A-45A4-A51E-5921B4813DD8}"/>
                </a:ext>
              </a:extLst>
            </p:cNvPr>
            <p:cNvSpPr txBox="1"/>
            <p:nvPr/>
          </p:nvSpPr>
          <p:spPr>
            <a:xfrm>
              <a:off x="4991100" y="4381500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sz="240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λ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032A34-7791-4FA8-98DE-4912BB40F842}"/>
                </a:ext>
              </a:extLst>
            </p:cNvPr>
            <p:cNvSpPr txBox="1"/>
            <p:nvPr/>
          </p:nvSpPr>
          <p:spPr>
            <a:xfrm>
              <a:off x="5572125" y="4610100"/>
              <a:ext cx="1354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sz="240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Enfekte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7237F0-3F33-4FB9-BD84-BA7BFB8254E9}"/>
                </a:ext>
              </a:extLst>
            </p:cNvPr>
            <p:cNvSpPr txBox="1"/>
            <p:nvPr/>
          </p:nvSpPr>
          <p:spPr>
            <a:xfrm>
              <a:off x="3733529" y="5476231"/>
              <a:ext cx="4555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sz="240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μ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19D7626-5ED7-477B-BCFE-22F6885079B6}"/>
                </a:ext>
              </a:extLst>
            </p:cNvPr>
            <p:cNvSpPr txBox="1"/>
            <p:nvPr/>
          </p:nvSpPr>
          <p:spPr>
            <a:xfrm>
              <a:off x="3581400" y="6124575"/>
              <a:ext cx="10518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sz="240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Ölüm</a:t>
              </a:r>
            </a:p>
          </p:txBody>
        </p:sp>
      </p:grpSp>
      <p:sp>
        <p:nvSpPr>
          <p:cNvPr id="15" name="Rectangle 9">
            <a:extLst>
              <a:ext uri="{FF2B5EF4-FFF2-40B4-BE49-F238E27FC236}">
                <a16:creationId xmlns:a16="http://schemas.microsoft.com/office/drawing/2014/main" id="{FCD99F9A-0B3B-425D-A810-338727E2D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005" y="5111750"/>
            <a:ext cx="89423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Toplam olay sayısı: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GB" alt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2400" i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tr-TR" sz="2400" i="1" baseline="-25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tr-TR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ve </a:t>
            </a:r>
            <a:r>
              <a:rPr lang="tr-TR" sz="2400" i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tr-TR" sz="2400" i="1" baseline="-25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tr-TR" sz="24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olarak ayrılır: </a:t>
            </a:r>
          </a:p>
        </p:txBody>
      </p:sp>
      <p:graphicFrame>
        <p:nvGraphicFramePr>
          <p:cNvPr id="24" name="Object 1">
            <a:extLst>
              <a:ext uri="{FF2B5EF4-FFF2-40B4-BE49-F238E27FC236}">
                <a16:creationId xmlns:a16="http://schemas.microsoft.com/office/drawing/2014/main" id="{9C17133A-2AD1-4484-9960-18722840DB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385449"/>
              </p:ext>
            </p:extLst>
          </p:nvPr>
        </p:nvGraphicFramePr>
        <p:xfrm>
          <a:off x="4747741" y="5111173"/>
          <a:ext cx="46355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520" imgH="253800" progId="Equation.DSMT4">
                  <p:embed/>
                </p:oleObj>
              </mc:Choice>
              <mc:Fallback>
                <p:oleObj name="Equation" r:id="rId2" imgW="2171520" imgH="253800" progId="Equation.DSMT4">
                  <p:embed/>
                  <p:pic>
                    <p:nvPicPr>
                      <p:cNvPr id="24" name="Object 1">
                        <a:extLst>
                          <a:ext uri="{FF2B5EF4-FFF2-40B4-BE49-F238E27FC236}">
                            <a16:creationId xmlns:a16="http://schemas.microsoft.com/office/drawing/2014/main" id="{9C17133A-2AD1-4484-9960-18722840DB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7741" y="5111173"/>
                        <a:ext cx="46355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">
            <a:extLst>
              <a:ext uri="{FF2B5EF4-FFF2-40B4-BE49-F238E27FC236}">
                <a16:creationId xmlns:a16="http://schemas.microsoft.com/office/drawing/2014/main" id="{E0122C3A-EE4C-48CF-93D7-4F18EFE2BC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631179"/>
              </p:ext>
            </p:extLst>
          </p:nvPr>
        </p:nvGraphicFramePr>
        <p:xfrm>
          <a:off x="4747741" y="5711306"/>
          <a:ext cx="431006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19240" imgH="457200" progId="Equation.DSMT4">
                  <p:embed/>
                </p:oleObj>
              </mc:Choice>
              <mc:Fallback>
                <p:oleObj name="Equation" r:id="rId4" imgW="2019240" imgH="457200" progId="Equation.DSMT4">
                  <p:embed/>
                  <p:pic>
                    <p:nvPicPr>
                      <p:cNvPr id="25" name="Object 2">
                        <a:extLst>
                          <a:ext uri="{FF2B5EF4-FFF2-40B4-BE49-F238E27FC236}">
                            <a16:creationId xmlns:a16="http://schemas.microsoft.com/office/drawing/2014/main" id="{E0122C3A-EE4C-48CF-93D7-4F18EFE2BC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7741" y="5711306"/>
                        <a:ext cx="431006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7D3FCB-4900-465F-B899-1B9DE016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82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E5A909-2E02-4E34-812C-0FDDC058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/>
              <a:t>Basit enfeksiyon süreci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C958F-1E41-4B02-A8B7-3A4DDE444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2000">
                <a:solidFill>
                  <a:srgbClr val="000000"/>
                </a:solidFill>
              </a:rPr>
              <a:t>Stokastik model tamamen iki şeye göre tanımlanır: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 marL="342900" indent="-3429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000">
                <a:solidFill>
                  <a:srgbClr val="C00000"/>
                </a:solidFill>
              </a:rPr>
              <a:t>Popülasyonun durumu</a:t>
            </a:r>
            <a:r>
              <a:rPr lang="tr-TR" sz="2000">
                <a:solidFill>
                  <a:srgbClr val="000000"/>
                </a:solidFill>
              </a:rPr>
              <a:t>. Ör. duyarlı, enfekte, iyileşmiş durumdaki bireylerin sayısı. </a:t>
            </a:r>
          </a:p>
          <a:p>
            <a:pPr marL="342900" indent="-3429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 marL="342900" indent="-3429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000">
                <a:solidFill>
                  <a:srgbClr val="000000"/>
                </a:solidFill>
              </a:rPr>
              <a:t>Tüm </a:t>
            </a:r>
            <a:r>
              <a:rPr lang="tr-TR" sz="2000">
                <a:solidFill>
                  <a:srgbClr val="C00000"/>
                </a:solidFill>
              </a:rPr>
              <a:t>olası olaylar </a:t>
            </a:r>
            <a:r>
              <a:rPr lang="tr-TR" sz="2000">
                <a:solidFill>
                  <a:srgbClr val="000000"/>
                </a:solidFill>
              </a:rPr>
              <a:t>ve bunların oranları. Ör. enfeksiyon oranı, ölüm oranı, iyileşme oranı vb.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2000">
                <a:solidFill>
                  <a:srgbClr val="000000"/>
                </a:solidFill>
              </a:rPr>
              <a:t>Mevcut durum için: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GB" altLang="en-US" sz="20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2000">
                <a:solidFill>
                  <a:srgbClr val="000000"/>
                </a:solidFill>
              </a:rPr>
              <a:t>Popülasyon: S özdeş duyarlı bireyler,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2000">
                <a:solidFill>
                  <a:srgbClr val="000000"/>
                </a:solidFill>
              </a:rPr>
              <a:t>                      I özdeş enfekte bireyler.</a:t>
            </a:r>
          </a:p>
          <a:p>
            <a:endParaRPr lang="en-GB" sz="2000" dirty="0"/>
          </a:p>
        </p:txBody>
      </p:sp>
      <p:graphicFrame>
        <p:nvGraphicFramePr>
          <p:cNvPr id="7" name="Group 25">
            <a:extLst>
              <a:ext uri="{FF2B5EF4-FFF2-40B4-BE49-F238E27FC236}">
                <a16:creationId xmlns:a16="http://schemas.microsoft.com/office/drawing/2014/main" id="{D325EAF5-5D1D-4C06-8A3F-BF8842DDA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646268"/>
              </p:ext>
            </p:extLst>
          </p:nvPr>
        </p:nvGraphicFramePr>
        <p:xfrm>
          <a:off x="2098965" y="5073836"/>
          <a:ext cx="6700838" cy="1952535"/>
        </p:xfrm>
        <a:graphic>
          <a:graphicData uri="http://schemas.openxmlformats.org/drawingml/2006/table">
            <a:tbl>
              <a:tblPr/>
              <a:tblGrid>
                <a:gridCol w="1414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charset="0"/>
                        </a:rPr>
                        <a:t>Ad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charset="0"/>
                        </a:rPr>
                        <a:t>Popülasyonun başına gelen olay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charset="0"/>
                        </a:rPr>
                        <a:t>Oran/birey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charset="0"/>
                        </a:rPr>
                        <a:t>Enfeksiyon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charset="0"/>
                          <a:sym typeface="Wingdings" pitchFamily="2" charset="2"/>
                        </a:rPr>
                        <a:t>S S – 1, II + 1  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charset="0"/>
                          <a:sym typeface="Symbol" pitchFamily="18" charset="2"/>
                        </a:rPr>
                        <a:t>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5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charset="0"/>
                        </a:rPr>
                        <a:t>iyileşme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charset="0"/>
                          <a:sym typeface="Wingdings" pitchFamily="2" charset="2"/>
                        </a:rPr>
                        <a:t>I I - 1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σ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68A588-527A-4F7F-A4A4-595B0CCD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73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524001" y="26885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524001" y="14598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867810" y="1628557"/>
            <a:ext cx="845638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87438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ts val="600"/>
              </a:spcAft>
              <a:buSzPct val="130000"/>
              <a:defRPr/>
            </a:pPr>
            <a:r>
              <a:rPr lang="tr-TR" sz="18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Her bir bireyi ayrı olarak ele alır.</a:t>
            </a:r>
          </a:p>
          <a:p>
            <a:pPr eaLnBrk="1" fontAlgn="base" hangingPunct="1">
              <a:spcBef>
                <a:spcPct val="50000"/>
              </a:spcBef>
              <a:spcAft>
                <a:spcPts val="600"/>
              </a:spcAft>
              <a:buSzPct val="130000"/>
              <a:defRPr/>
            </a:pPr>
            <a:r>
              <a:rPr lang="tr-TR" sz="18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sz="1800" i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Senkronize</a:t>
            </a:r>
            <a:r>
              <a:rPr lang="tr-TR" sz="18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güncelleme durumu için küçük güncelleme zaman adımı (dt) seçin.</a:t>
            </a:r>
          </a:p>
          <a:p>
            <a:pPr eaLnBrk="1" fontAlgn="base" hangingPunct="1">
              <a:spcBef>
                <a:spcPct val="50000"/>
              </a:spcBef>
              <a:spcAft>
                <a:spcPts val="600"/>
              </a:spcAft>
              <a:buSzPct val="130000"/>
              <a:defRPr/>
            </a:pPr>
            <a:r>
              <a:rPr lang="tr-TR" sz="18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Bireyin başına yalnızca bir olay gelebilir - enfekte olmak (oran </a:t>
            </a:r>
            <a:r>
              <a:rPr lang="tr-TR" sz="1800" i="1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λ</a:t>
            </a:r>
            <a:r>
              <a:rPr lang="tr-TR" sz="18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</a:t>
            </a:r>
          </a:p>
          <a:p>
            <a:pPr eaLnBrk="1" fontAlgn="base" hangingPunct="1">
              <a:spcBef>
                <a:spcPct val="50000"/>
              </a:spcBef>
              <a:spcAft>
                <a:spcPts val="600"/>
              </a:spcAft>
              <a:buSzPct val="130000"/>
              <a:defRPr/>
            </a:pPr>
            <a:r>
              <a:rPr lang="tr-TR" sz="18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Her zaman adımında, her bir bireysel rastgele seçilmiş sayı </a:t>
            </a:r>
            <a:r>
              <a:rPr lang="tr-TR" sz="1800" i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tr-TR" sz="18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için (0 ila 1 arasında eşit olarak dağıtılmış). </a:t>
            </a:r>
          </a:p>
          <a:p>
            <a:pPr lvl="1" eaLnBrk="1" fontAlgn="base" hangingPunct="1">
              <a:spcBef>
                <a:spcPct val="500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tr-TR" sz="1800" i="1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p&lt;λ</a:t>
            </a:r>
            <a:r>
              <a:rPr lang="tr-TR" sz="180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dt   </a:t>
            </a:r>
            <a:r>
              <a:rPr lang="tr-TR" sz="18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ise birey enfekte olur böylece SS-1, I  I+1 olur.</a:t>
            </a:r>
          </a:p>
          <a:p>
            <a:pPr lvl="1" eaLnBrk="1" fontAlgn="base" hangingPunct="1">
              <a:spcBef>
                <a:spcPct val="500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tr-TR" sz="1800" i="1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p&gt;λ</a:t>
            </a:r>
            <a:r>
              <a:rPr lang="tr-TR" sz="180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dt   </a:t>
            </a:r>
            <a:r>
              <a:rPr lang="tr-TR" sz="18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- hiçbir şey olmaz. </a:t>
            </a:r>
          </a:p>
        </p:txBody>
      </p:sp>
      <p:sp>
        <p:nvSpPr>
          <p:cNvPr id="32777" name="Line 8"/>
          <p:cNvSpPr>
            <a:spLocks noChangeShapeType="1"/>
          </p:cNvSpPr>
          <p:nvPr/>
        </p:nvSpPr>
        <p:spPr bwMode="auto">
          <a:xfrm>
            <a:off x="3222625" y="5502275"/>
            <a:ext cx="53292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78" name="Line 9"/>
          <p:cNvSpPr>
            <a:spLocks noChangeShapeType="1"/>
          </p:cNvSpPr>
          <p:nvPr/>
        </p:nvSpPr>
        <p:spPr bwMode="auto">
          <a:xfrm>
            <a:off x="3222625" y="5410201"/>
            <a:ext cx="0" cy="18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79" name="Line 10"/>
          <p:cNvSpPr>
            <a:spLocks noChangeShapeType="1"/>
          </p:cNvSpPr>
          <p:nvPr/>
        </p:nvSpPr>
        <p:spPr bwMode="auto">
          <a:xfrm>
            <a:off x="4489450" y="5410201"/>
            <a:ext cx="0" cy="18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>
            <a:off x="8551863" y="5410201"/>
            <a:ext cx="0" cy="18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>
            <a:off x="4485325" y="5665439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83" name="Line 14"/>
          <p:cNvSpPr>
            <a:spLocks noChangeShapeType="1"/>
          </p:cNvSpPr>
          <p:nvPr/>
        </p:nvSpPr>
        <p:spPr bwMode="auto">
          <a:xfrm>
            <a:off x="3222626" y="5684839"/>
            <a:ext cx="593725" cy="355491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84" name="Line 15"/>
          <p:cNvSpPr>
            <a:spLocks noChangeShapeType="1"/>
          </p:cNvSpPr>
          <p:nvPr/>
        </p:nvSpPr>
        <p:spPr bwMode="auto">
          <a:xfrm flipH="1">
            <a:off x="3849687" y="5626101"/>
            <a:ext cx="639763" cy="414229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87" name="Line 18"/>
          <p:cNvSpPr>
            <a:spLocks noChangeShapeType="1"/>
          </p:cNvSpPr>
          <p:nvPr/>
        </p:nvSpPr>
        <p:spPr bwMode="auto">
          <a:xfrm>
            <a:off x="4522787" y="5626099"/>
            <a:ext cx="1830389" cy="41423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88" name="Line 19"/>
          <p:cNvSpPr>
            <a:spLocks noChangeShapeType="1"/>
          </p:cNvSpPr>
          <p:nvPr/>
        </p:nvSpPr>
        <p:spPr bwMode="auto">
          <a:xfrm flipV="1">
            <a:off x="6386513" y="5594350"/>
            <a:ext cx="2165351" cy="445979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76" name="Text Box 20"/>
          <p:cNvSpPr txBox="1">
            <a:spLocks noChangeArrowheads="1"/>
          </p:cNvSpPr>
          <p:nvPr/>
        </p:nvSpPr>
        <p:spPr bwMode="auto">
          <a:xfrm>
            <a:off x="4348007" y="6102591"/>
            <a:ext cx="274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tr-TR" sz="1600" b="1" i="1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89412" y="5019676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400">
                <a:solidFill>
                  <a:srgbClr val="000000"/>
                </a:solidFill>
                <a:latin typeface="Calibri" panose="020F0502020204030204" pitchFamily="34" charset="0"/>
              </a:rPr>
              <a:t>λdt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4531" y="501967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4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3769" y="50279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4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1626" y="606742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>
                <a:solidFill>
                  <a:srgbClr val="000000"/>
                </a:solidFill>
                <a:latin typeface="Arial" panose="020B0604020202020204" pitchFamily="34" charset="0"/>
              </a:rPr>
              <a:t>Hiçbir şey olmaz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05254" y="607628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>
                <a:solidFill>
                  <a:srgbClr val="000000"/>
                </a:solidFill>
                <a:latin typeface="Arial" panose="020B0604020202020204" pitchFamily="34" charset="0"/>
              </a:rPr>
              <a:t>Enfeksiyon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37F17E6-0C72-49C6-B7A7-94E6679A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Bireysel tabanlı modeller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5285A-8784-4E71-95AC-96367264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62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" id="{3B6A89AC-438B-4360-8CC4-3350E7EB4BC0}" vid="{587CBA4E-A729-48FD-838F-967F1FD4D281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" id="{3B6A89AC-438B-4360-8CC4-3350E7EB4BC0}" vid="{CA918E19-263B-411D-AE0A-63044FCB7DF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BD5752D5F7C4FAACD4559FDAC736C" ma:contentTypeVersion="16" ma:contentTypeDescription="Create a new document." ma:contentTypeScope="" ma:versionID="9764dbbe2ebacb500333330cf2b6bfb5">
  <xsd:schema xmlns:xsd="http://www.w3.org/2001/XMLSchema" xmlns:xs="http://www.w3.org/2001/XMLSchema" xmlns:p="http://schemas.microsoft.com/office/2006/metadata/properties" xmlns:ns2="c5693e7f-e507-4160-8971-de252951fe91" xmlns:ns3="5cfa4bed-02a3-452f-86f6-721e47cffe55" xmlns:ns4="33fc9297-1dc9-4d84-ab5d-dd00c9b88de2" targetNamespace="http://schemas.microsoft.com/office/2006/metadata/properties" ma:root="true" ma:fieldsID="72788ef272ac044744945db3bda95ffd" ns2:_="" ns3:_="" ns4:_="">
    <xsd:import namespace="c5693e7f-e507-4160-8971-de252951fe91"/>
    <xsd:import namespace="5cfa4bed-02a3-452f-86f6-721e47cffe55"/>
    <xsd:import namespace="33fc9297-1dc9-4d84-ab5d-dd00c9b88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693e7f-e507-4160-8971-de252951f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a4eac88-8ae6-4a96-90c7-97bc93c844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fa4bed-02a3-452f-86f6-721e47cffe5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c9297-1dc9-4d84-ab5d-dd00c9b88d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cfe9d342-bd6d-46cf-b422-97d9dfea275a}" ma:internalName="TaxCatchAll" ma:showField="CatchAllData" ma:web="33fc9297-1dc9-4d84-ab5d-dd00c9b88d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5693e7f-e507-4160-8971-de252951fe91">
      <Terms xmlns="http://schemas.microsoft.com/office/infopath/2007/PartnerControls"/>
    </lcf76f155ced4ddcb4097134ff3c332f>
    <TaxCatchAll xmlns="33fc9297-1dc9-4d84-ab5d-dd00c9b88de2" xsi:nil="true"/>
  </documentManagement>
</p:properties>
</file>

<file path=customXml/itemProps1.xml><?xml version="1.0" encoding="utf-8"?>
<ds:datastoreItem xmlns:ds="http://schemas.openxmlformats.org/officeDocument/2006/customXml" ds:itemID="{34CE593E-C5AB-4836-9C44-69FA3802A3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DCA61C-EB10-4F87-920F-119F5C7DAB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693e7f-e507-4160-8971-de252951fe91"/>
    <ds:schemaRef ds:uri="5cfa4bed-02a3-452f-86f6-721e47cffe55"/>
    <ds:schemaRef ds:uri="33fc9297-1dc9-4d84-ab5d-dd00c9b88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410817-FF69-4F37-A449-20BDC5F96EE5}">
  <ds:schemaRefs>
    <ds:schemaRef ds:uri="http://schemas.microsoft.com/office/2006/metadata/properties"/>
    <ds:schemaRef ds:uri="http://schemas.microsoft.com/office/infopath/2007/PartnerControls"/>
    <ds:schemaRef ds:uri="c5693e7f-e507-4160-8971-de252951fe91"/>
    <ds:schemaRef ds:uri="33fc9297-1dc9-4d84-ab5d-dd00c9b88de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2</TotalTime>
  <Words>1195</Words>
  <Application>Microsoft Office PowerPoint</Application>
  <PresentationFormat>Widescreen</PresentationFormat>
  <Paragraphs>193</Paragraphs>
  <Slides>21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Open Sans</vt:lpstr>
      <vt:lpstr>Symbol</vt:lpstr>
      <vt:lpstr>Times New Roman</vt:lpstr>
      <vt:lpstr>Wingdings</vt:lpstr>
      <vt:lpstr>Office Theme</vt:lpstr>
      <vt:lpstr>1_Office Theme</vt:lpstr>
      <vt:lpstr>Equation</vt:lpstr>
      <vt:lpstr>4. Gün 2. Ders:   Stokastik modellerin formüle edilmesi</vt:lpstr>
      <vt:lpstr>Oturumun amaçları</vt:lpstr>
      <vt:lpstr>Stokastik model formülasyonları</vt:lpstr>
      <vt:lpstr>Tehlike</vt:lpstr>
      <vt:lpstr>Tehlike</vt:lpstr>
      <vt:lpstr>Rakip Tehlikeler</vt:lpstr>
      <vt:lpstr>Rakip Tehlikeler</vt:lpstr>
      <vt:lpstr>Basit enfeksiyon süreci</vt:lpstr>
      <vt:lpstr>Bireysel tabanlı modeller</vt:lpstr>
      <vt:lpstr>Çoklu bireyler-IBM</vt:lpstr>
      <vt:lpstr>PowerPoint Presentation</vt:lpstr>
      <vt:lpstr>SEIR</vt:lpstr>
      <vt:lpstr>SEIR</vt:lpstr>
      <vt:lpstr>SEIR</vt:lpstr>
      <vt:lpstr>SEIR</vt:lpstr>
      <vt:lpstr>Özet</vt:lpstr>
      <vt:lpstr>Ekstra materyaller</vt:lpstr>
      <vt:lpstr>Yardımcı kaynaklar</vt:lpstr>
      <vt:lpstr>Gelişmiş: Binom ile Poisson karşılaştırması</vt:lpstr>
      <vt:lpstr>PowerPoint Presentation</vt:lpstr>
      <vt:lpstr>Gelişmiş: Senkron ile asenkron modellerin karşılaştırması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 Lecture 1:   Introduction to Stochasticity</dc:title>
  <dc:creator>Juan  Vesga</dc:creator>
  <cp:lastModifiedBy>AKIN, Başak</cp:lastModifiedBy>
  <cp:revision>8</cp:revision>
  <dcterms:created xsi:type="dcterms:W3CDTF">2021-10-28T12:34:52Z</dcterms:created>
  <dcterms:modified xsi:type="dcterms:W3CDTF">2023-06-09T15:31:30Z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0x010100C37BD5752D5F7C4FAACD4559FDAC736C</vt:lpwstr>
  </property>
  <property fmtid="{D5CDD505-2E9C-101B-9397-08002B2CF9AE}" pid="3" name="MediaServiceImageTags">
    <vt:lpwstr/>
  </property>
</Properties>
</file>