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81" r:id="rId5"/>
    <p:sldId id="559" r:id="rId6"/>
    <p:sldId id="497" r:id="rId7"/>
    <p:sldId id="498" r:id="rId8"/>
    <p:sldId id="499" r:id="rId9"/>
    <p:sldId id="500" r:id="rId10"/>
    <p:sldId id="501" r:id="rId11"/>
    <p:sldId id="540" r:id="rId12"/>
    <p:sldId id="502" r:id="rId13"/>
    <p:sldId id="503" r:id="rId14"/>
    <p:sldId id="504" r:id="rId15"/>
    <p:sldId id="539" r:id="rId16"/>
    <p:sldId id="505" r:id="rId17"/>
    <p:sldId id="506" r:id="rId18"/>
    <p:sldId id="520" r:id="rId19"/>
    <p:sldId id="557" r:id="rId20"/>
    <p:sldId id="553" r:id="rId21"/>
    <p:sldId id="554" r:id="rId22"/>
    <p:sldId id="555" r:id="rId23"/>
    <p:sldId id="560" r:id="rId24"/>
    <p:sldId id="561" r:id="rId25"/>
    <p:sldId id="562" r:id="rId26"/>
    <p:sldId id="563" r:id="rId27"/>
    <p:sldId id="564" r:id="rId28"/>
    <p:sldId id="565" r:id="rId29"/>
    <p:sldId id="568" r:id="rId30"/>
    <p:sldId id="569" r:id="rId31"/>
    <p:sldId id="570" r:id="rId32"/>
    <p:sldId id="5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N, Başak" userId="4d172a21-6c43-46cf-8cba-2401119fac96" providerId="ADAL" clId="{898149F1-DF1E-44E4-AF8A-926DE2710232}"/>
    <pc:docChg chg="custSel modSld">
      <pc:chgData name="AKIN, Başak" userId="4d172a21-6c43-46cf-8cba-2401119fac96" providerId="ADAL" clId="{898149F1-DF1E-44E4-AF8A-926DE2710232}" dt="2023-06-09T15:31:05.612" v="15" actId="20577"/>
      <pc:docMkLst>
        <pc:docMk/>
      </pc:docMkLst>
      <pc:sldChg chg="modSp mod">
        <pc:chgData name="AKIN, Başak" userId="4d172a21-6c43-46cf-8cba-2401119fac96" providerId="ADAL" clId="{898149F1-DF1E-44E4-AF8A-926DE2710232}" dt="2023-06-09T15:31:05.612" v="15" actId="20577"/>
        <pc:sldMkLst>
          <pc:docMk/>
          <pc:sldMk cId="2983275989" sldId="281"/>
        </pc:sldMkLst>
        <pc:spChg chg="mod">
          <ac:chgData name="AKIN, Başak" userId="4d172a21-6c43-46cf-8cba-2401119fac96" providerId="ADAL" clId="{898149F1-DF1E-44E4-AF8A-926DE2710232}" dt="2023-06-09T15:31:05.612" v="15" actId="20577"/>
          <ac:spMkLst>
            <pc:docMk/>
            <pc:sldMk cId="2983275989" sldId="2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21F0B-1487-4B0C-99FA-9E378C0BB2A5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7562B-30D1-40AD-A6B0-A9B2285F7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581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R0</a:t>
            </a:r>
            <a:r>
              <a:rPr lang="tr-TR"/>
              <a:t> </a:t>
            </a:r>
            <a:r>
              <a:rPr lang="tr-TR"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</a:t>
            </a:r>
            <a:r>
              <a:rPr lang="tr-TR"/>
              <a:t> </a:t>
            </a:r>
            <a:r>
              <a:rPr lang="tr-TR"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(-log</a:t>
            </a:r>
            <a:r>
              <a:rPr lang="tr-TR"/>
              <a:t> </a:t>
            </a:r>
            <a:r>
              <a:rPr lang="tr-TR"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(1</a:t>
            </a:r>
            <a:r>
              <a:rPr lang="tr-TR"/>
              <a:t> </a:t>
            </a:r>
            <a:r>
              <a:rPr lang="tr-TR"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</a:t>
            </a:r>
            <a:r>
              <a:rPr lang="tr-TR"/>
              <a:t> </a:t>
            </a:r>
            <a:r>
              <a:rPr lang="tr-TR"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attack_rate))</a:t>
            </a:r>
            <a:r>
              <a:rPr lang="tr-TR"/>
              <a:t> </a:t>
            </a:r>
            <a:r>
              <a:rPr lang="tr-TR"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</a:t>
            </a:r>
            <a:r>
              <a:rPr lang="tr-TR"/>
              <a:t> </a:t>
            </a:r>
            <a:r>
              <a:rPr lang="tr-TR"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attack_rate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85636-4F6C-4443-B128-A1605B4D287F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619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53F-6188-4D98-A409-3A9ED0168451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5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DE27-D809-445F-8108-51657E4333FF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4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BB55-57F0-4620-ACA4-9AB17D5A5ADA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6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CD0C2-E6AF-4849-B82B-87BF599FBC78}" type="datetime1">
              <a:rPr lang="en-GB" smtClean="0"/>
              <a:t>09/06/2023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18AF8-C4D5-45AE-9C5B-40B8C28EE7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2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4FF5-5243-4BE3-96EE-3AEA131B7F4F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A767-786B-4DFB-9872-440244941ADD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01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B17A-6F84-44EF-83BE-2CFA904A3CEB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0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84B-3542-4A48-BEE1-2A43AC3CD04B}" type="datetime1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48F8-9FE6-4EAE-A9FF-2371C690483A}" type="datetime1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6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0B07-642F-44DF-ACB8-2284DA3C87EE}" type="datetime1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8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604-84CF-45F6-8F07-53990CDE78C9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386D-30C2-42F9-8BAC-585B664775D2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6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740D-4F3B-441E-8A42-6C39F5BD1B8D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3.wmf"/><Relationship Id="rId3" Type="http://schemas.openxmlformats.org/officeDocument/2006/relationships/image" Target="../media/image18.e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8.bin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32.wmf"/><Relationship Id="rId9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Gün</a:t>
            </a:r>
            <a:b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Ders:  </a:t>
            </a:r>
            <a:b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R'ye Giriş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55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Bulaşıcı hastalık dinamiklerinin R'de modellenmesi üzerine kısa kurs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Türkiye,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Haziran</a:t>
            </a: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202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tr-T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95B2F-89B9-412E-87B3-4560E3A2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6" name="Object 9"/>
          <p:cNvGraphicFramePr>
            <a:graphicFrameLocks noChangeAspect="1"/>
          </p:cNvGraphicFramePr>
          <p:nvPr/>
        </p:nvGraphicFramePr>
        <p:xfrm>
          <a:off x="1970088" y="1784350"/>
          <a:ext cx="2214562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1219200" progId="Equation.DSMT4">
                  <p:embed/>
                </p:oleObj>
              </mc:Choice>
              <mc:Fallback>
                <p:oleObj name="Equation" r:id="rId2" imgW="1066800" imgH="1219200" progId="Equation.DSMT4">
                  <p:embed/>
                  <p:pic>
                    <p:nvPicPr>
                      <p:cNvPr id="1331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784350"/>
                        <a:ext cx="2214562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2093913" y="4833938"/>
            <a:ext cx="1993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400" i="1">
                <a:solidFill>
                  <a:srgbClr val="FF0000"/>
                </a:solidFill>
              </a:rPr>
              <a:t>R</a:t>
            </a:r>
            <a:r>
              <a:rPr lang="tr-TR" sz="2400" i="1" baseline="-25000">
                <a:solidFill>
                  <a:srgbClr val="FF0000"/>
                </a:solidFill>
              </a:rPr>
              <a:t>0</a:t>
            </a:r>
            <a:r>
              <a:rPr lang="tr-TR" sz="2400" i="1">
                <a:solidFill>
                  <a:srgbClr val="FF0000"/>
                </a:solidFill>
              </a:rPr>
              <a:t> </a:t>
            </a:r>
            <a:r>
              <a:rPr lang="tr-TR" sz="2400">
                <a:solidFill>
                  <a:srgbClr val="FF0000"/>
                </a:solidFill>
              </a:rPr>
              <a:t>=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400" i="1">
                <a:solidFill>
                  <a:srgbClr val="FF0000"/>
                </a:solidFill>
              </a:rPr>
              <a:t>I</a:t>
            </a:r>
            <a:r>
              <a:rPr lang="tr-TR" sz="2400" i="1" baseline="-25000">
                <a:solidFill>
                  <a:srgbClr val="FF0000"/>
                </a:solidFill>
              </a:rPr>
              <a:t>0</a:t>
            </a:r>
            <a:r>
              <a:rPr lang="tr-TR" sz="2400" i="1">
                <a:solidFill>
                  <a:srgbClr val="FF0000"/>
                </a:solidFill>
              </a:rPr>
              <a:t> = </a:t>
            </a:r>
            <a:r>
              <a:rPr lang="tr-TR" sz="2400" b="1" i="1">
                <a:solidFill>
                  <a:srgbClr val="FF0000"/>
                </a:solidFill>
              </a:rPr>
              <a:t>10</a:t>
            </a: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554163"/>
            <a:ext cx="470535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079C5-AA00-44B3-B887-52FEB8BD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>
                <a:solidFill>
                  <a:srgbClr val="515151"/>
                </a:solidFill>
                <a:latin typeface="Open Sans" panose="020B0606030504020204" pitchFamily="34" charset="0"/>
              </a:rPr>
              <a:t>Parametre duyarlılığını gösterme modeli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DF77F-0B3C-4F61-883C-2E9C8648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743074" y="1773506"/>
            <a:ext cx="951286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</a:t>
            </a:r>
            <a:r>
              <a:rPr lang="tr-TR" sz="2000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 R</a:t>
            </a:r>
            <a:r>
              <a:rPr lang="tr-TR" sz="2000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'a bağlı olduğundan salgın sırasında enfekte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olan kişi sayısıyla (yani nihai boyut (f) veya atak hızı) ilgileniyoruz.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Deterministik model için, </a:t>
            </a:r>
          </a:p>
        </p:txBody>
      </p:sp>
      <p:graphicFrame>
        <p:nvGraphicFramePr>
          <p:cNvPr id="143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942655"/>
              </p:ext>
            </p:extLst>
          </p:nvPr>
        </p:nvGraphicFramePr>
        <p:xfrm>
          <a:off x="4022995" y="4029995"/>
          <a:ext cx="37957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228600" progId="Equation.DSMT4">
                  <p:embed/>
                </p:oleObj>
              </mc:Choice>
              <mc:Fallback>
                <p:oleObj name="Equation" r:id="rId2" imgW="1803400" imgH="228600" progId="Equation.DSMT4">
                  <p:embed/>
                  <p:pic>
                    <p:nvPicPr>
                      <p:cNvPr id="143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995" y="4029995"/>
                        <a:ext cx="37957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DD5AE6-9A98-4A7D-9135-EE18F4A2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>
                <a:solidFill>
                  <a:srgbClr val="515151"/>
                </a:solidFill>
                <a:latin typeface="Open Sans" panose="020B0606030504020204" pitchFamily="34" charset="0"/>
              </a:rPr>
              <a:t>Parametre duyarlılığını gösterme modeli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92667A-817D-4AA8-AF62-FB19FE9C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1743076" y="1320800"/>
            <a:ext cx="9512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tr-TR" sz="2000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 R</a:t>
            </a:r>
            <a:r>
              <a:rPr lang="tr-TR" sz="2000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'a bağlı olduğundan salgın sırasında enfekte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olan kişi sayısıyla (yani nihai boyut (f) veya atak hızı) ilgileniyoruz.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Deterministik model için, </a:t>
            </a:r>
          </a:p>
        </p:txBody>
      </p:sp>
      <p:graphicFrame>
        <p:nvGraphicFramePr>
          <p:cNvPr id="15364" name="Object 8"/>
          <p:cNvGraphicFramePr>
            <a:graphicFrameLocks noChangeAspect="1"/>
          </p:cNvGraphicFramePr>
          <p:nvPr/>
        </p:nvGraphicFramePr>
        <p:xfrm>
          <a:off x="4064001" y="2541589"/>
          <a:ext cx="37957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400" imgH="228600" progId="Equation.DSMT4">
                  <p:embed/>
                </p:oleObj>
              </mc:Choice>
              <mc:Fallback>
                <p:oleObj name="Equation" r:id="rId3" imgW="1803400" imgH="228600" progId="Equation.DSMT4">
                  <p:embed/>
                  <p:pic>
                    <p:nvPicPr>
                      <p:cNvPr id="153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2541589"/>
                        <a:ext cx="37957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20925" y="3862388"/>
          <a:ext cx="6096000" cy="237807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r>
                        <a:rPr lang="tr-TR" sz="2000"/>
                        <a:t>I</a:t>
                      </a:r>
                      <a:r>
                        <a:rPr lang="tr-TR" sz="2000" baseline="-25000"/>
                        <a:t>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R</a:t>
                      </a:r>
                      <a:r>
                        <a:rPr lang="tr-TR" sz="2000" baseline="-25000"/>
                        <a:t>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f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tr-TR" sz="2000"/>
                        <a:t>100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1,25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544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tr-TR" sz="2000"/>
                        <a:t>100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1,5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671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tr-TR" sz="2000" b="1"/>
                        <a:t>100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 b="1"/>
                        <a:t>2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 b="1"/>
                        <a:t>828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tr-TR" sz="2000"/>
                        <a:t>100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3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948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tr-TR" sz="2000"/>
                        <a:t>100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4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982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87" name="Text Box 7"/>
          <p:cNvSpPr txBox="1">
            <a:spLocks noChangeArrowheads="1"/>
          </p:cNvSpPr>
          <p:nvPr/>
        </p:nvSpPr>
        <p:spPr bwMode="auto">
          <a:xfrm>
            <a:off x="2314575" y="3322639"/>
            <a:ext cx="4402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800" b="1">
                <a:latin typeface="Calibri" panose="020F0502020204030204" pitchFamily="34" charset="0"/>
              </a:rPr>
              <a:t> </a:t>
            </a:r>
            <a:r>
              <a:rPr lang="tr-TR" sz="2800" b="1" i="1">
                <a:latin typeface="Calibri" panose="020F0502020204030204" pitchFamily="34" charset="0"/>
              </a:rPr>
              <a:t>R</a:t>
            </a:r>
            <a:r>
              <a:rPr lang="tr-TR" sz="2800" b="1" i="1" baseline="-25000">
                <a:latin typeface="Calibri" panose="020F0502020204030204" pitchFamily="34" charset="0"/>
              </a:rPr>
              <a:t>0</a:t>
            </a:r>
            <a:r>
              <a:rPr lang="tr-TR" sz="2800" b="1">
                <a:latin typeface="Calibri" panose="020F0502020204030204" pitchFamily="34" charset="0"/>
              </a:rPr>
              <a:t>'daki varyasyona duyarlılık: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F8BD-8ABF-478E-9B9C-75BC94BC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>
                <a:solidFill>
                  <a:srgbClr val="515151"/>
                </a:solidFill>
                <a:latin typeface="Open Sans" panose="020B0606030504020204" pitchFamily="34" charset="0"/>
              </a:rPr>
              <a:t>Parametre duyarlılığını gösterme modeli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FFD68-AB17-4235-9E42-0065BBDF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1743076" y="1320800"/>
            <a:ext cx="9512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tr-TR" sz="2000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 R</a:t>
            </a:r>
            <a:r>
              <a:rPr lang="tr-TR" sz="2000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'a bağlı olduğundan salgın sırasında enfekte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olan kişi sayısıyla (yani nihai boyut (f) veya atak hızı) ilgileniyoruz.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Deterministik model için, </a:t>
            </a:r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4064001" y="2541589"/>
          <a:ext cx="37957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228600" progId="Equation.DSMT4">
                  <p:embed/>
                </p:oleObj>
              </mc:Choice>
              <mc:Fallback>
                <p:oleObj name="Equation" r:id="rId2" imgW="1803400" imgH="228600" progId="Equation.DSMT4">
                  <p:embed/>
                  <p:pic>
                    <p:nvPicPr>
                      <p:cNvPr id="163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2541589"/>
                        <a:ext cx="37957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20925" y="3862388"/>
          <a:ext cx="6096000" cy="237807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r>
                        <a:rPr lang="tr-TR" sz="2000"/>
                        <a:t>I</a:t>
                      </a:r>
                      <a:r>
                        <a:rPr lang="tr-TR" sz="2000" baseline="-25000"/>
                        <a:t>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R</a:t>
                      </a:r>
                      <a:r>
                        <a:rPr lang="tr-TR" sz="2000" baseline="-25000"/>
                        <a:t>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f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tr-TR" sz="2000"/>
                        <a:t>1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2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797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tr-TR" sz="2000"/>
                        <a:t>10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2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800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tr-TR" sz="2000" b="1"/>
                        <a:t>100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 b="1"/>
                        <a:t>2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 b="1"/>
                        <a:t>828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tr-TR" sz="2000"/>
                        <a:t>200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2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855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tr-TR" sz="2000"/>
                        <a:t>300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2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879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11" name="Text Box 7"/>
          <p:cNvSpPr txBox="1">
            <a:spLocks noChangeArrowheads="1"/>
          </p:cNvSpPr>
          <p:nvPr/>
        </p:nvSpPr>
        <p:spPr bwMode="auto">
          <a:xfrm>
            <a:off x="2314575" y="3322639"/>
            <a:ext cx="4402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800" b="1" i="1">
                <a:latin typeface="Calibri" panose="020F0502020204030204" pitchFamily="34" charset="0"/>
              </a:rPr>
              <a:t>I</a:t>
            </a:r>
            <a:r>
              <a:rPr lang="tr-TR" sz="2800" b="1" i="1" baseline="-25000">
                <a:latin typeface="Calibri" panose="020F0502020204030204" pitchFamily="34" charset="0"/>
              </a:rPr>
              <a:t>0</a:t>
            </a:r>
            <a:r>
              <a:rPr lang="tr-TR" sz="2800" b="1">
                <a:latin typeface="Calibri" panose="020F0502020204030204" pitchFamily="34" charset="0"/>
              </a:rPr>
              <a:t>'daki varyasyona duyarlılık: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665E4-F808-42B3-86C6-4F39C4B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>
                <a:solidFill>
                  <a:srgbClr val="515151"/>
                </a:solidFill>
                <a:latin typeface="Open Sans" panose="020B0606030504020204" pitchFamily="34" charset="0"/>
              </a:rPr>
              <a:t>Parametre duyarlılığını gösterme modeli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530DC-6138-4B27-9925-D0E17BC3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02" y="3503613"/>
            <a:ext cx="3748088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15" y="3503612"/>
            <a:ext cx="36576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966119" y="1486014"/>
            <a:ext cx="81102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Parametreler tek tek değiştirildiğinden yerel duyarlılık ilgili sonuçtaki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değişime bakar. </a:t>
            </a:r>
          </a:p>
          <a:p>
            <a:pPr eaLnBrk="1" hangingPunct="1">
              <a:spcBef>
                <a:spcPct val="0"/>
              </a:spcBef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Modelimizde nihai boyut üreme sayısına (R</a:t>
            </a:r>
            <a:r>
              <a:rPr lang="tr-TR" sz="1800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ve başlangıçtaki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enfekte bireylere (</a:t>
            </a:r>
            <a:r>
              <a:rPr lang="tr-TR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tr-TR" sz="1800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bağlıdır.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090924" y="2694324"/>
            <a:ext cx="5972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tr-TR" sz="1800" i="1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=2, </a:t>
            </a:r>
            <a:r>
              <a:rPr lang="tr-TR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tr-TR" sz="1800" i="1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=100 olduğundaki duyarlılığa bakabiliriz.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96157"/>
              </p:ext>
            </p:extLst>
          </p:nvPr>
        </p:nvGraphicFramePr>
        <p:xfrm>
          <a:off x="1730927" y="3167062"/>
          <a:ext cx="86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13" imgH="228501" progId="Equation.DSMT4">
                  <p:embed/>
                </p:oleObj>
              </mc:Choice>
              <mc:Fallback>
                <p:oleObj name="Equation" r:id="rId4" imgW="431613" imgH="228501" progId="Equation.DSMT4">
                  <p:embed/>
                  <p:pic>
                    <p:nvPicPr>
                      <p:cNvPr id="17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927" y="3167062"/>
                        <a:ext cx="86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07514"/>
              </p:ext>
            </p:extLst>
          </p:nvPr>
        </p:nvGraphicFramePr>
        <p:xfrm>
          <a:off x="9068353" y="3105149"/>
          <a:ext cx="1008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9" imgH="228501" progId="Equation.DSMT4">
                  <p:embed/>
                </p:oleObj>
              </mc:Choice>
              <mc:Fallback>
                <p:oleObj name="Equation" r:id="rId6" imgW="533169" imgH="228501" progId="Equation.DSMT4">
                  <p:embed/>
                  <p:pic>
                    <p:nvPicPr>
                      <p:cNvPr id="17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8353" y="3105149"/>
                        <a:ext cx="10080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719513" y="3503613"/>
            <a:ext cx="0" cy="1522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7629525" y="3463926"/>
            <a:ext cx="0" cy="1598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155492" y="6000273"/>
            <a:ext cx="7524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Farklı parametrelerin </a:t>
            </a:r>
            <a:r>
              <a:rPr lang="tr-TR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birleşerek</a:t>
            </a: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sonucu nasıl etkilediğini bize göstermez.</a:t>
            </a: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955758"/>
              </p:ext>
            </p:extLst>
          </p:nvPr>
        </p:nvGraphicFramePr>
        <p:xfrm>
          <a:off x="3643866" y="5480050"/>
          <a:ext cx="2952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34" imgH="228501" progId="Equation.DSMT4">
                  <p:embed/>
                </p:oleObj>
              </mc:Choice>
              <mc:Fallback>
                <p:oleObj name="Equation" r:id="rId8" imgW="152334" imgH="228501" progId="Equation.DSMT4">
                  <p:embed/>
                  <p:pic>
                    <p:nvPicPr>
                      <p:cNvPr id="174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866" y="5480050"/>
                        <a:ext cx="2952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707849"/>
              </p:ext>
            </p:extLst>
          </p:nvPr>
        </p:nvGraphicFramePr>
        <p:xfrm>
          <a:off x="7404652" y="5594350"/>
          <a:ext cx="368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500" imgH="228600" progId="Equation.DSMT4">
                  <p:embed/>
                </p:oleObj>
              </mc:Choice>
              <mc:Fallback>
                <p:oleObj name="Equation" r:id="rId10" imgW="190500" imgH="228600" progId="Equation.DSMT4">
                  <p:embed/>
                  <p:pic>
                    <p:nvPicPr>
                      <p:cNvPr id="174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652" y="5594350"/>
                        <a:ext cx="368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722045"/>
              </p:ext>
            </p:extLst>
          </p:nvPr>
        </p:nvGraphicFramePr>
        <p:xfrm>
          <a:off x="1727752" y="4273550"/>
          <a:ext cx="3127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68" imgH="203024" progId="Equation.DSMT4">
                  <p:embed/>
                </p:oleObj>
              </mc:Choice>
              <mc:Fallback>
                <p:oleObj name="Equation" r:id="rId12" imgW="152268" imgH="203024" progId="Equation.DSMT4">
                  <p:embed/>
                  <p:pic>
                    <p:nvPicPr>
                      <p:cNvPr id="174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752" y="4273550"/>
                        <a:ext cx="3127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392921"/>
              </p:ext>
            </p:extLst>
          </p:nvPr>
        </p:nvGraphicFramePr>
        <p:xfrm>
          <a:off x="5674277" y="4273550"/>
          <a:ext cx="3127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68" imgH="203024" progId="Equation.DSMT4">
                  <p:embed/>
                </p:oleObj>
              </mc:Choice>
              <mc:Fallback>
                <p:oleObj name="Equation" r:id="rId14" imgW="152268" imgH="203024" progId="Equation.DSMT4">
                  <p:embed/>
                  <p:pic>
                    <p:nvPicPr>
                      <p:cNvPr id="17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277" y="4273550"/>
                        <a:ext cx="3127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EA94A3D-C8A1-4D13-A192-E869366F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>
                <a:solidFill>
                  <a:srgbClr val="515151"/>
                </a:solidFill>
                <a:latin typeface="Open Sans" panose="020B0606030504020204" pitchFamily="34" charset="0"/>
              </a:rPr>
              <a:t>Yerel belirsizlik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B989A5-3831-46FE-862A-A0783D9D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1943100" y="1537907"/>
            <a:ext cx="75094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Değerlendirme masraflıysa tüm değerleri gözden geçirmeyi istemeyin.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LHC, bölgeyi 'kapsayan' noktaların alt kümesini seçme yöntemidir.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3D89E-A9C6-417E-8BA8-CDBBADB0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>
                <a:solidFill>
                  <a:srgbClr val="515151"/>
                </a:solidFill>
                <a:latin typeface="Open Sans" panose="020B0606030504020204" pitchFamily="34" charset="0"/>
              </a:rPr>
              <a:t>Latin Hiperküp Örneklemesi</a:t>
            </a:r>
          </a:p>
        </p:txBody>
      </p:sp>
      <p:graphicFrame>
        <p:nvGraphicFramePr>
          <p:cNvPr id="30723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48434517"/>
              </p:ext>
            </p:extLst>
          </p:nvPr>
        </p:nvGraphicFramePr>
        <p:xfrm>
          <a:off x="2110581" y="2873376"/>
          <a:ext cx="601663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1320227" progId="Equation.DSMT4">
                  <p:embed/>
                </p:oleObj>
              </mc:Choice>
              <mc:Fallback>
                <p:oleObj name="Equation" r:id="rId2" imgW="330057" imgH="1320227" progId="Equation.DSMT4">
                  <p:embed/>
                  <p:pic>
                    <p:nvPicPr>
                      <p:cNvPr id="307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581" y="2873376"/>
                        <a:ext cx="601663" cy="240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AutoShape 5"/>
          <p:cNvSpPr>
            <a:spLocks noChangeArrowheads="1"/>
          </p:cNvSpPr>
          <p:nvPr/>
        </p:nvSpPr>
        <p:spPr bwMode="auto">
          <a:xfrm>
            <a:off x="3373438" y="3810001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3207695" y="3154364"/>
            <a:ext cx="12490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sz="1800"/>
              <a:t>Bir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sz="1800"/>
              <a:t>R</a:t>
            </a:r>
            <a:r>
              <a:rPr lang="tr-TR" sz="1800" baseline="-25000"/>
              <a:t>0</a:t>
            </a:r>
            <a:r>
              <a:rPr lang="tr-TR" sz="1800"/>
              <a:t> seçin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3067050" y="6111876"/>
            <a:ext cx="58065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 bir parametre değeri yalnızca bir kez görünür. </a:t>
            </a:r>
          </a:p>
          <a:p>
            <a:pPr eaLnBrk="1" hangingPunct="1">
              <a:spcBef>
                <a:spcPct val="0"/>
              </a:spcBef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Daha fazla set elde etmek için işlemi tekrarlayabilir. 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1871663" y="2389188"/>
            <a:ext cx="2764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Önceki örnekten:</a:t>
            </a:r>
          </a:p>
        </p:txBody>
      </p:sp>
      <p:grpSp>
        <p:nvGrpSpPr>
          <p:cNvPr id="30728" name="Group 9"/>
          <p:cNvGrpSpPr>
            <a:grpSpLocks/>
          </p:cNvGrpSpPr>
          <p:nvPr/>
        </p:nvGrpSpPr>
        <p:grpSpPr bwMode="auto">
          <a:xfrm>
            <a:off x="6196014" y="2665414"/>
            <a:ext cx="3959225" cy="3406775"/>
            <a:chOff x="2789" y="1162"/>
            <a:chExt cx="2494" cy="2146"/>
          </a:xfrm>
        </p:grpSpPr>
        <p:sp>
          <p:nvSpPr>
            <p:cNvPr id="30745" name="Rectangle 10"/>
            <p:cNvSpPr>
              <a:spLocks noChangeArrowheads="1"/>
            </p:cNvSpPr>
            <p:nvPr/>
          </p:nvSpPr>
          <p:spPr bwMode="auto">
            <a:xfrm>
              <a:off x="3152" y="1172"/>
              <a:ext cx="2131" cy="167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0746" name="Line 11"/>
            <p:cNvSpPr>
              <a:spLocks noChangeShapeType="1"/>
            </p:cNvSpPr>
            <p:nvPr/>
          </p:nvSpPr>
          <p:spPr bwMode="auto">
            <a:xfrm flipV="1">
              <a:off x="3514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7" name="Line 12"/>
            <p:cNvSpPr>
              <a:spLocks noChangeShapeType="1"/>
            </p:cNvSpPr>
            <p:nvPr/>
          </p:nvSpPr>
          <p:spPr bwMode="auto">
            <a:xfrm flipV="1">
              <a:off x="3787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8" name="Line 13"/>
            <p:cNvSpPr>
              <a:spLocks noChangeShapeType="1"/>
            </p:cNvSpPr>
            <p:nvPr/>
          </p:nvSpPr>
          <p:spPr bwMode="auto">
            <a:xfrm flipV="1">
              <a:off x="3968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9" name="Line 14"/>
            <p:cNvSpPr>
              <a:spLocks noChangeShapeType="1"/>
            </p:cNvSpPr>
            <p:nvPr/>
          </p:nvSpPr>
          <p:spPr bwMode="auto">
            <a:xfrm flipV="1">
              <a:off x="4104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0" name="Line 15"/>
            <p:cNvSpPr>
              <a:spLocks noChangeShapeType="1"/>
            </p:cNvSpPr>
            <p:nvPr/>
          </p:nvSpPr>
          <p:spPr bwMode="auto">
            <a:xfrm flipV="1">
              <a:off x="4195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1" name="Line 16"/>
            <p:cNvSpPr>
              <a:spLocks noChangeShapeType="1"/>
            </p:cNvSpPr>
            <p:nvPr/>
          </p:nvSpPr>
          <p:spPr bwMode="auto">
            <a:xfrm flipV="1">
              <a:off x="4286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2" name="Line 17"/>
            <p:cNvSpPr>
              <a:spLocks noChangeShapeType="1"/>
            </p:cNvSpPr>
            <p:nvPr/>
          </p:nvSpPr>
          <p:spPr bwMode="auto">
            <a:xfrm flipV="1">
              <a:off x="4422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3" name="Line 18"/>
            <p:cNvSpPr>
              <a:spLocks noChangeShapeType="1"/>
            </p:cNvSpPr>
            <p:nvPr/>
          </p:nvSpPr>
          <p:spPr bwMode="auto">
            <a:xfrm flipV="1">
              <a:off x="4648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4" name="Line 19"/>
            <p:cNvSpPr>
              <a:spLocks noChangeShapeType="1"/>
            </p:cNvSpPr>
            <p:nvPr/>
          </p:nvSpPr>
          <p:spPr bwMode="auto">
            <a:xfrm flipV="1">
              <a:off x="4921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5" name="Line 20"/>
            <p:cNvSpPr>
              <a:spLocks noChangeShapeType="1"/>
            </p:cNvSpPr>
            <p:nvPr/>
          </p:nvSpPr>
          <p:spPr bwMode="auto">
            <a:xfrm>
              <a:off x="3152" y="2714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6" name="Line 21"/>
            <p:cNvSpPr>
              <a:spLocks noChangeShapeType="1"/>
            </p:cNvSpPr>
            <p:nvPr/>
          </p:nvSpPr>
          <p:spPr bwMode="auto">
            <a:xfrm>
              <a:off x="3152" y="1354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7" name="Line 22"/>
            <p:cNvSpPr>
              <a:spLocks noChangeShapeType="1"/>
            </p:cNvSpPr>
            <p:nvPr/>
          </p:nvSpPr>
          <p:spPr bwMode="auto">
            <a:xfrm>
              <a:off x="3152" y="1535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8" name="Line 23"/>
            <p:cNvSpPr>
              <a:spLocks noChangeShapeType="1"/>
            </p:cNvSpPr>
            <p:nvPr/>
          </p:nvSpPr>
          <p:spPr bwMode="auto">
            <a:xfrm>
              <a:off x="3152" y="1716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9" name="Line 24"/>
            <p:cNvSpPr>
              <a:spLocks noChangeShapeType="1"/>
            </p:cNvSpPr>
            <p:nvPr/>
          </p:nvSpPr>
          <p:spPr bwMode="auto">
            <a:xfrm>
              <a:off x="3152" y="1898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0" name="Line 25"/>
            <p:cNvSpPr>
              <a:spLocks noChangeShapeType="1"/>
            </p:cNvSpPr>
            <p:nvPr/>
          </p:nvSpPr>
          <p:spPr bwMode="auto">
            <a:xfrm>
              <a:off x="3152" y="2079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1" name="Line 26"/>
            <p:cNvSpPr>
              <a:spLocks noChangeShapeType="1"/>
            </p:cNvSpPr>
            <p:nvPr/>
          </p:nvSpPr>
          <p:spPr bwMode="auto">
            <a:xfrm>
              <a:off x="3152" y="2261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2" name="Line 27"/>
            <p:cNvSpPr>
              <a:spLocks noChangeShapeType="1"/>
            </p:cNvSpPr>
            <p:nvPr/>
          </p:nvSpPr>
          <p:spPr bwMode="auto">
            <a:xfrm>
              <a:off x="3152" y="2442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3" name="Line 28"/>
            <p:cNvSpPr>
              <a:spLocks noChangeShapeType="1"/>
            </p:cNvSpPr>
            <p:nvPr/>
          </p:nvSpPr>
          <p:spPr bwMode="auto">
            <a:xfrm>
              <a:off x="3152" y="2578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4" name="Text Box 29"/>
            <p:cNvSpPr txBox="1">
              <a:spLocks noChangeArrowheads="1"/>
            </p:cNvSpPr>
            <p:nvPr/>
          </p:nvSpPr>
          <p:spPr bwMode="auto">
            <a:xfrm>
              <a:off x="2789" y="1853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800"/>
                <a:t>I</a:t>
              </a:r>
              <a:r>
                <a:rPr lang="tr-TR" sz="1800" baseline="-25000"/>
                <a:t>o</a:t>
              </a:r>
            </a:p>
          </p:txBody>
        </p:sp>
        <p:sp>
          <p:nvSpPr>
            <p:cNvPr id="30765" name="Text Box 30"/>
            <p:cNvSpPr txBox="1">
              <a:spLocks noChangeArrowheads="1"/>
            </p:cNvSpPr>
            <p:nvPr/>
          </p:nvSpPr>
          <p:spPr bwMode="auto">
            <a:xfrm>
              <a:off x="2974" y="116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400"/>
                <a:t>1</a:t>
              </a:r>
            </a:p>
          </p:txBody>
        </p:sp>
        <p:sp>
          <p:nvSpPr>
            <p:cNvPr id="30766" name="Text Box 31"/>
            <p:cNvSpPr txBox="1">
              <a:spLocks noChangeArrowheads="1"/>
            </p:cNvSpPr>
            <p:nvPr/>
          </p:nvSpPr>
          <p:spPr bwMode="auto">
            <a:xfrm>
              <a:off x="2970" y="135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400"/>
                <a:t>2</a:t>
              </a:r>
            </a:p>
          </p:txBody>
        </p:sp>
        <p:sp>
          <p:nvSpPr>
            <p:cNvPr id="30767" name="Text Box 32"/>
            <p:cNvSpPr txBox="1">
              <a:spLocks noChangeArrowheads="1"/>
            </p:cNvSpPr>
            <p:nvPr/>
          </p:nvSpPr>
          <p:spPr bwMode="auto">
            <a:xfrm>
              <a:off x="2970" y="153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400"/>
                <a:t>3</a:t>
              </a:r>
            </a:p>
          </p:txBody>
        </p:sp>
        <p:sp>
          <p:nvSpPr>
            <p:cNvPr id="30768" name="Text Box 33"/>
            <p:cNvSpPr txBox="1">
              <a:spLocks noChangeArrowheads="1"/>
            </p:cNvSpPr>
            <p:nvPr/>
          </p:nvSpPr>
          <p:spPr bwMode="auto">
            <a:xfrm>
              <a:off x="2970" y="171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400"/>
                <a:t>4</a:t>
              </a:r>
            </a:p>
          </p:txBody>
        </p:sp>
        <p:sp>
          <p:nvSpPr>
            <p:cNvPr id="30769" name="Text Box 34"/>
            <p:cNvSpPr txBox="1">
              <a:spLocks noChangeArrowheads="1"/>
            </p:cNvSpPr>
            <p:nvPr/>
          </p:nvSpPr>
          <p:spPr bwMode="auto">
            <a:xfrm>
              <a:off x="2970" y="189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400"/>
                <a:t>5</a:t>
              </a:r>
            </a:p>
          </p:txBody>
        </p:sp>
        <p:sp>
          <p:nvSpPr>
            <p:cNvPr id="30770" name="Text Box 35"/>
            <p:cNvSpPr txBox="1">
              <a:spLocks noChangeArrowheads="1"/>
            </p:cNvSpPr>
            <p:nvPr/>
          </p:nvSpPr>
          <p:spPr bwMode="auto">
            <a:xfrm>
              <a:off x="2970" y="207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400"/>
                <a:t>6</a:t>
              </a:r>
            </a:p>
          </p:txBody>
        </p:sp>
        <p:sp>
          <p:nvSpPr>
            <p:cNvPr id="30771" name="Text Box 36"/>
            <p:cNvSpPr txBox="1">
              <a:spLocks noChangeArrowheads="1"/>
            </p:cNvSpPr>
            <p:nvPr/>
          </p:nvSpPr>
          <p:spPr bwMode="auto">
            <a:xfrm>
              <a:off x="2970" y="226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400"/>
                <a:t>7</a:t>
              </a:r>
            </a:p>
          </p:txBody>
        </p:sp>
        <p:sp>
          <p:nvSpPr>
            <p:cNvPr id="30772" name="Text Box 37"/>
            <p:cNvSpPr txBox="1">
              <a:spLocks noChangeArrowheads="1"/>
            </p:cNvSpPr>
            <p:nvPr/>
          </p:nvSpPr>
          <p:spPr bwMode="auto">
            <a:xfrm>
              <a:off x="2970" y="244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400"/>
                <a:t>8</a:t>
              </a:r>
            </a:p>
          </p:txBody>
        </p:sp>
        <p:sp>
          <p:nvSpPr>
            <p:cNvPr id="30773" name="Text Box 38"/>
            <p:cNvSpPr txBox="1">
              <a:spLocks noChangeArrowheads="1"/>
            </p:cNvSpPr>
            <p:nvPr/>
          </p:nvSpPr>
          <p:spPr bwMode="auto">
            <a:xfrm>
              <a:off x="2970" y="257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400"/>
                <a:t>9</a:t>
              </a:r>
            </a:p>
          </p:txBody>
        </p:sp>
        <p:sp>
          <p:nvSpPr>
            <p:cNvPr id="30774" name="Text Box 39"/>
            <p:cNvSpPr txBox="1">
              <a:spLocks noChangeArrowheads="1"/>
            </p:cNvSpPr>
            <p:nvPr/>
          </p:nvSpPr>
          <p:spPr bwMode="auto">
            <a:xfrm>
              <a:off x="2925" y="271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400"/>
                <a:t>10</a:t>
              </a:r>
            </a:p>
          </p:txBody>
        </p:sp>
        <p:sp>
          <p:nvSpPr>
            <p:cNvPr id="30775" name="Text Box 40"/>
            <p:cNvSpPr txBox="1">
              <a:spLocks noChangeArrowheads="1"/>
            </p:cNvSpPr>
            <p:nvPr/>
          </p:nvSpPr>
          <p:spPr bwMode="auto">
            <a:xfrm>
              <a:off x="4013" y="3077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800"/>
                <a:t>R</a:t>
              </a:r>
              <a:r>
                <a:rPr lang="tr-TR" sz="1800" baseline="-25000"/>
                <a:t>0</a:t>
              </a:r>
            </a:p>
          </p:txBody>
        </p:sp>
        <p:sp>
          <p:nvSpPr>
            <p:cNvPr id="30776" name="Text Box 41"/>
            <p:cNvSpPr txBox="1">
              <a:spLocks noChangeArrowheads="1"/>
            </p:cNvSpPr>
            <p:nvPr/>
          </p:nvSpPr>
          <p:spPr bwMode="auto">
            <a:xfrm>
              <a:off x="3197" y="2850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400"/>
                <a:t>R</a:t>
              </a:r>
              <a:r>
                <a:rPr lang="tr-TR" sz="1400" baseline="-25000"/>
                <a:t>01</a:t>
              </a:r>
            </a:p>
          </p:txBody>
        </p:sp>
        <p:sp>
          <p:nvSpPr>
            <p:cNvPr id="30777" name="Text Box 42"/>
            <p:cNvSpPr txBox="1">
              <a:spLocks noChangeArrowheads="1"/>
            </p:cNvSpPr>
            <p:nvPr/>
          </p:nvSpPr>
          <p:spPr bwMode="auto">
            <a:xfrm>
              <a:off x="3514" y="2850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400"/>
                <a:t>R</a:t>
              </a:r>
              <a:r>
                <a:rPr lang="tr-TR" sz="1400" baseline="-25000"/>
                <a:t>02</a:t>
              </a:r>
            </a:p>
          </p:txBody>
        </p:sp>
        <p:sp>
          <p:nvSpPr>
            <p:cNvPr id="30778" name="Text Box 43"/>
            <p:cNvSpPr txBox="1">
              <a:spLocks noChangeArrowheads="1"/>
            </p:cNvSpPr>
            <p:nvPr/>
          </p:nvSpPr>
          <p:spPr bwMode="auto">
            <a:xfrm>
              <a:off x="3741" y="2850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400"/>
                <a:t>R</a:t>
              </a:r>
              <a:r>
                <a:rPr lang="tr-TR" sz="1400" baseline="-25000"/>
                <a:t>03</a:t>
              </a:r>
            </a:p>
          </p:txBody>
        </p:sp>
        <p:sp>
          <p:nvSpPr>
            <p:cNvPr id="30779" name="Text Box 44"/>
            <p:cNvSpPr txBox="1">
              <a:spLocks noChangeArrowheads="1"/>
            </p:cNvSpPr>
            <p:nvPr/>
          </p:nvSpPr>
          <p:spPr bwMode="auto">
            <a:xfrm>
              <a:off x="3918" y="2850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400"/>
                <a:t>R</a:t>
              </a:r>
              <a:r>
                <a:rPr lang="tr-TR" sz="1400" baseline="-25000"/>
                <a:t>04</a:t>
              </a:r>
            </a:p>
          </p:txBody>
        </p:sp>
        <p:sp>
          <p:nvSpPr>
            <p:cNvPr id="30780" name="Text Box 45"/>
            <p:cNvSpPr txBox="1">
              <a:spLocks noChangeArrowheads="1"/>
            </p:cNvSpPr>
            <p:nvPr/>
          </p:nvSpPr>
          <p:spPr bwMode="auto">
            <a:xfrm>
              <a:off x="4104" y="2805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800"/>
                <a:t>…..</a:t>
              </a:r>
            </a:p>
          </p:txBody>
        </p:sp>
      </p:grpSp>
      <p:graphicFrame>
        <p:nvGraphicFramePr>
          <p:cNvPr id="30729" name="Object 46"/>
          <p:cNvGraphicFramePr>
            <a:graphicFrameLocks noChangeAspect="1"/>
          </p:cNvGraphicFramePr>
          <p:nvPr/>
        </p:nvGraphicFramePr>
        <p:xfrm>
          <a:off x="4641850" y="2882901"/>
          <a:ext cx="1049338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47" imgH="1320227" progId="Equation.DSMT4">
                  <p:embed/>
                </p:oleObj>
              </mc:Choice>
              <mc:Fallback>
                <p:oleObj name="Equation" r:id="rId4" imgW="583947" imgH="1320227" progId="Equation.DSMT4">
                  <p:embed/>
                  <p:pic>
                    <p:nvPicPr>
                      <p:cNvPr id="30729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2882901"/>
                        <a:ext cx="1049338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47"/>
          <p:cNvSpPr txBox="1">
            <a:spLocks noChangeArrowheads="1"/>
          </p:cNvSpPr>
          <p:nvPr/>
        </p:nvSpPr>
        <p:spPr bwMode="auto">
          <a:xfrm>
            <a:off x="8175625" y="38084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X</a:t>
            </a:r>
          </a:p>
        </p:txBody>
      </p:sp>
      <p:sp>
        <p:nvSpPr>
          <p:cNvPr id="30731" name="Text Box 48"/>
          <p:cNvSpPr txBox="1">
            <a:spLocks noChangeArrowheads="1"/>
          </p:cNvSpPr>
          <p:nvPr/>
        </p:nvSpPr>
        <p:spPr bwMode="auto">
          <a:xfrm>
            <a:off x="8328025" y="50403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X</a:t>
            </a:r>
          </a:p>
        </p:txBody>
      </p:sp>
      <p:sp>
        <p:nvSpPr>
          <p:cNvPr id="30732" name="Text Box 49"/>
          <p:cNvSpPr txBox="1">
            <a:spLocks noChangeArrowheads="1"/>
          </p:cNvSpPr>
          <p:nvPr/>
        </p:nvSpPr>
        <p:spPr bwMode="auto">
          <a:xfrm>
            <a:off x="8518525" y="26654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X</a:t>
            </a:r>
          </a:p>
        </p:txBody>
      </p:sp>
      <p:sp>
        <p:nvSpPr>
          <p:cNvPr id="30733" name="Text Box 50"/>
          <p:cNvSpPr txBox="1">
            <a:spLocks noChangeArrowheads="1"/>
          </p:cNvSpPr>
          <p:nvPr/>
        </p:nvSpPr>
        <p:spPr bwMode="auto">
          <a:xfrm>
            <a:off x="8010525" y="41005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X</a:t>
            </a:r>
          </a:p>
        </p:txBody>
      </p:sp>
      <p:sp>
        <p:nvSpPr>
          <p:cNvPr id="30734" name="Text Box 51"/>
          <p:cNvSpPr txBox="1">
            <a:spLocks noChangeArrowheads="1"/>
          </p:cNvSpPr>
          <p:nvPr/>
        </p:nvSpPr>
        <p:spPr bwMode="auto">
          <a:xfrm>
            <a:off x="9674225" y="43799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X</a:t>
            </a:r>
          </a:p>
        </p:txBody>
      </p:sp>
      <p:sp>
        <p:nvSpPr>
          <p:cNvPr id="30735" name="Text Box 52"/>
          <p:cNvSpPr txBox="1">
            <a:spLocks noChangeArrowheads="1"/>
          </p:cNvSpPr>
          <p:nvPr/>
        </p:nvSpPr>
        <p:spPr bwMode="auto">
          <a:xfrm>
            <a:off x="6892925" y="35290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X</a:t>
            </a:r>
          </a:p>
        </p:txBody>
      </p:sp>
      <p:sp>
        <p:nvSpPr>
          <p:cNvPr id="30736" name="Text Box 53"/>
          <p:cNvSpPr txBox="1">
            <a:spLocks noChangeArrowheads="1"/>
          </p:cNvSpPr>
          <p:nvPr/>
        </p:nvSpPr>
        <p:spPr bwMode="auto">
          <a:xfrm>
            <a:off x="9217025" y="48625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X</a:t>
            </a:r>
          </a:p>
        </p:txBody>
      </p:sp>
      <p:sp>
        <p:nvSpPr>
          <p:cNvPr id="30737" name="Text Box 54"/>
          <p:cNvSpPr txBox="1">
            <a:spLocks noChangeArrowheads="1"/>
          </p:cNvSpPr>
          <p:nvPr/>
        </p:nvSpPr>
        <p:spPr bwMode="auto">
          <a:xfrm>
            <a:off x="8823325" y="29448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X</a:t>
            </a:r>
          </a:p>
        </p:txBody>
      </p:sp>
      <p:sp>
        <p:nvSpPr>
          <p:cNvPr id="30738" name="Text Box 55"/>
          <p:cNvSpPr txBox="1">
            <a:spLocks noChangeArrowheads="1"/>
          </p:cNvSpPr>
          <p:nvPr/>
        </p:nvSpPr>
        <p:spPr bwMode="auto">
          <a:xfrm>
            <a:off x="7388225" y="46212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X</a:t>
            </a:r>
          </a:p>
        </p:txBody>
      </p:sp>
      <p:sp>
        <p:nvSpPr>
          <p:cNvPr id="30739" name="Text Box 56"/>
          <p:cNvSpPr txBox="1">
            <a:spLocks noChangeArrowheads="1"/>
          </p:cNvSpPr>
          <p:nvPr/>
        </p:nvSpPr>
        <p:spPr bwMode="auto">
          <a:xfrm>
            <a:off x="7756525" y="32369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X</a:t>
            </a:r>
          </a:p>
        </p:txBody>
      </p:sp>
      <p:sp>
        <p:nvSpPr>
          <p:cNvPr id="30740" name="Text Box 57"/>
          <p:cNvSpPr txBox="1">
            <a:spLocks noChangeArrowheads="1"/>
          </p:cNvSpPr>
          <p:nvPr/>
        </p:nvSpPr>
        <p:spPr bwMode="auto">
          <a:xfrm>
            <a:off x="1952625" y="5624513"/>
            <a:ext cx="385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10X10 küp: ortalama = 780, ss. = 86</a:t>
            </a:r>
          </a:p>
        </p:txBody>
      </p:sp>
      <p:sp>
        <p:nvSpPr>
          <p:cNvPr id="30741" name="Text Box 58"/>
          <p:cNvSpPr txBox="1">
            <a:spLocks noChangeArrowheads="1"/>
          </p:cNvSpPr>
          <p:nvPr/>
        </p:nvSpPr>
        <p:spPr bwMode="auto">
          <a:xfrm rot="16200000">
            <a:off x="1077436" y="3870426"/>
            <a:ext cx="13789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400"/>
              <a:t>Boyut artıyor</a:t>
            </a:r>
          </a:p>
        </p:txBody>
      </p:sp>
      <p:sp>
        <p:nvSpPr>
          <p:cNvPr id="30742" name="Line 59"/>
          <p:cNvSpPr>
            <a:spLocks noChangeShapeType="1"/>
          </p:cNvSpPr>
          <p:nvPr/>
        </p:nvSpPr>
        <p:spPr bwMode="auto">
          <a:xfrm>
            <a:off x="1943100" y="3124200"/>
            <a:ext cx="0" cy="17653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43" name="Text Box 60"/>
          <p:cNvSpPr txBox="1">
            <a:spLocks noChangeArrowheads="1"/>
          </p:cNvSpPr>
          <p:nvPr/>
        </p:nvSpPr>
        <p:spPr bwMode="auto">
          <a:xfrm>
            <a:off x="3338987" y="4367214"/>
            <a:ext cx="10182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sz="1800"/>
              <a:t>Her bir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sz="1800"/>
              <a:t>I</a:t>
            </a:r>
            <a:r>
              <a:rPr lang="tr-TR" sz="1800" baseline="-25000"/>
              <a:t>0</a:t>
            </a:r>
            <a:r>
              <a:rPr lang="tr-TR" sz="1800"/>
              <a:t> için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DCBD3-AB83-4A0E-9241-081F605A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943CA7-96F2-406B-84F8-6DB54BE6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515151"/>
                </a:solidFill>
                <a:latin typeface="Open Sans" panose="020B0606030504020204" pitchFamily="34" charset="0"/>
              </a:rPr>
              <a:t>Monte Carlo Markov Zinciri</a:t>
            </a:r>
          </a:p>
        </p:txBody>
      </p: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1847850" y="3284538"/>
            <a:ext cx="796339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Öncelikle, rastgele bir şekilde eskisinden yeni bir parametre seti seçmenin yolunu oluşturur.</a:t>
            </a:r>
          </a:p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(simetrik olmalıdır. Ör. her birine normal sapma eklenir). </a:t>
            </a:r>
          </a:p>
          <a:p>
            <a:pPr eaLnBrk="1" hangingPunct="1"/>
            <a:endParaRPr lang="en-GB" altLang="en-US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 noktadan (x</a:t>
            </a:r>
            <a:r>
              <a:rPr lang="tr-TR" b="0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,x</a:t>
            </a:r>
            <a:r>
              <a:rPr lang="tr-TR" b="0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yeni bir nokta oluşturur </a:t>
            </a:r>
          </a:p>
          <a:p>
            <a:pPr eaLnBrk="1" hangingPunct="1">
              <a:buFontTx/>
              <a:buChar char="•"/>
            </a:pPr>
            <a:endParaRPr lang="en-GB" altLang="en-US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A'yı hesaplar, burada </a:t>
            </a:r>
          </a:p>
          <a:p>
            <a:pPr eaLnBrk="1" hangingPunct="1">
              <a:buFontTx/>
              <a:buChar char="•"/>
            </a:pPr>
            <a:endParaRPr lang="en-GB" altLang="en-US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[0,1] arasında rastgele bir sayı (u) alır. </a:t>
            </a:r>
          </a:p>
          <a:p>
            <a:pPr eaLnBrk="1" hangingPunct="1">
              <a:buFontTx/>
              <a:buChar char="•"/>
            </a:pPr>
            <a:endParaRPr lang="en-GB" altLang="en-US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u&lt;A ise yeni noktayı kabul eder. Değilse eskisini yeniden kullanır. </a:t>
            </a: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765334" y="1496814"/>
            <a:ext cx="84677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MCMC dağılımdan gelmiş gibi görünen parametre setleri dizisi </a:t>
            </a:r>
          </a:p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üretmenin bir yoludur. </a:t>
            </a:r>
          </a:p>
          <a:p>
            <a:pPr eaLnBrk="1" hangingPunct="1">
              <a:buFontTx/>
              <a:buChar char="•"/>
            </a:pPr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Kural gereği adı üzerinde 'zincir' olduğundan her eni set önceki setten üretilir. 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1847850" y="2708275"/>
            <a:ext cx="24595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b="0" u="sng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Metropolis Algoritması</a:t>
            </a:r>
          </a:p>
        </p:txBody>
      </p:sp>
      <p:graphicFrame>
        <p:nvGraphicFramePr>
          <p:cNvPr id="55305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38423787"/>
              </p:ext>
            </p:extLst>
          </p:nvPr>
        </p:nvGraphicFramePr>
        <p:xfrm>
          <a:off x="4799806" y="2419267"/>
          <a:ext cx="2592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228600" progId="Equation.DSMT4">
                  <p:embed/>
                </p:oleObj>
              </mc:Choice>
              <mc:Fallback>
                <p:oleObj name="Equation" r:id="rId2" imgW="1295280" imgH="228600" progId="Equation.DSMT4">
                  <p:embed/>
                  <p:pic>
                    <p:nvPicPr>
                      <p:cNvPr id="55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06" y="2419267"/>
                        <a:ext cx="2592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96343069"/>
              </p:ext>
            </p:extLst>
          </p:nvPr>
        </p:nvGraphicFramePr>
        <p:xfrm>
          <a:off x="6624137" y="4013117"/>
          <a:ext cx="9477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DSMT4">
                  <p:embed/>
                </p:oleObj>
              </mc:Choice>
              <mc:Fallback>
                <p:oleObj name="Equation" r:id="rId4" imgW="469800" imgH="241200" progId="Equation.DSMT4">
                  <p:embed/>
                  <p:pic>
                    <p:nvPicPr>
                      <p:cNvPr id="553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137" y="4013117"/>
                        <a:ext cx="9477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65892573"/>
              </p:ext>
            </p:extLst>
          </p:nvPr>
        </p:nvGraphicFramePr>
        <p:xfrm>
          <a:off x="4122821" y="4599769"/>
          <a:ext cx="28908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241200" progId="Equation.DSMT4">
                  <p:embed/>
                </p:oleObj>
              </mc:Choice>
              <mc:Fallback>
                <p:oleObj name="Equation" r:id="rId6" imgW="1447560" imgH="241200" progId="Equation.DSMT4">
                  <p:embed/>
                  <p:pic>
                    <p:nvPicPr>
                      <p:cNvPr id="553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821" y="4599769"/>
                        <a:ext cx="28908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AutoShape 18"/>
          <p:cNvSpPr>
            <a:spLocks noChangeArrowheads="1"/>
          </p:cNvSpPr>
          <p:nvPr/>
        </p:nvSpPr>
        <p:spPr bwMode="auto">
          <a:xfrm rot="16200000">
            <a:off x="7896226" y="4221163"/>
            <a:ext cx="2270125" cy="1549400"/>
          </a:xfrm>
          <a:prstGeom prst="curvedUpArrow">
            <a:avLst>
              <a:gd name="adj1" fmla="val 29303"/>
              <a:gd name="adj2" fmla="val 58607"/>
              <a:gd name="adj3" fmla="val 33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74" name="Text Box 19"/>
          <p:cNvSpPr txBox="1">
            <a:spLocks noChangeArrowheads="1"/>
          </p:cNvSpPr>
          <p:nvPr/>
        </p:nvSpPr>
        <p:spPr bwMode="auto">
          <a:xfrm>
            <a:off x="3359150" y="6329363"/>
            <a:ext cx="499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/>
              <a:t>Not: ardışık noktalar bağımsız </a:t>
            </a:r>
            <a:r>
              <a:rPr lang="tr-TR" i="1" u="sng"/>
              <a:t>değildir</a:t>
            </a:r>
            <a:r>
              <a:rPr lang="tr-TR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0172B-1D14-44A1-90B8-D95A1768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4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938463" y="1441232"/>
            <a:ext cx="1029903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 modeller, temsil ettikleri süreçlerin rastgeleliğini içerir,</a:t>
            </a:r>
          </a:p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ör. enfeksiyon, iyileşme, ölüm, vb.</a:t>
            </a:r>
          </a:p>
          <a:p>
            <a:pPr eaLnBrk="1" hangingPunct="1">
              <a:buFontTx/>
              <a:buChar char="•"/>
            </a:pPr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 yüzden modelin her çalışması aynı parametrelerden farklı sonuçlar verecektir.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725147" y="2609632"/>
            <a:ext cx="83475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Bir salgın modelini düşünün: β değerlerinin gözlemlenen nihai salgın boyutunu verdiğini </a:t>
            </a:r>
          </a:p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bilmek istiyoruz. </a:t>
            </a:r>
          </a:p>
        </p:txBody>
      </p:sp>
      <p:grpSp>
        <p:nvGrpSpPr>
          <p:cNvPr id="15366" name="Group 11"/>
          <p:cNvGrpSpPr>
            <a:grpSpLocks/>
          </p:cNvGrpSpPr>
          <p:nvPr/>
        </p:nvGrpSpPr>
        <p:grpSpPr bwMode="auto">
          <a:xfrm>
            <a:off x="4460876" y="3722688"/>
            <a:ext cx="1274763" cy="914400"/>
            <a:chOff x="2517" y="2341"/>
            <a:chExt cx="803" cy="576"/>
          </a:xfrm>
        </p:grpSpPr>
        <p:sp>
          <p:nvSpPr>
            <p:cNvPr id="15375" name="Rectangle 5"/>
            <p:cNvSpPr>
              <a:spLocks noChangeArrowheads="1"/>
            </p:cNvSpPr>
            <p:nvPr/>
          </p:nvSpPr>
          <p:spPr bwMode="auto">
            <a:xfrm>
              <a:off x="2517" y="2341"/>
              <a:ext cx="803" cy="5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5376" name="Text Box 6"/>
            <p:cNvSpPr txBox="1">
              <a:spLocks noChangeArrowheads="1"/>
            </p:cNvSpPr>
            <p:nvPr/>
          </p:nvSpPr>
          <p:spPr bwMode="auto">
            <a:xfrm>
              <a:off x="2653" y="2523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/>
                <a:t>Model</a:t>
              </a:r>
            </a:p>
          </p:txBody>
        </p:sp>
      </p:grpSp>
      <p:graphicFrame>
        <p:nvGraphicFramePr>
          <p:cNvPr id="15362" name="Object 7"/>
          <p:cNvGraphicFramePr>
            <a:graphicFrameLocks noChangeAspect="1"/>
          </p:cNvGraphicFramePr>
          <p:nvPr/>
        </p:nvGraphicFramePr>
        <p:xfrm>
          <a:off x="2300288" y="3795714"/>
          <a:ext cx="531812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03040" progId="Equation.DSMT4">
                  <p:embed/>
                </p:oleObj>
              </mc:Choice>
              <mc:Fallback>
                <p:oleObj name="Equation" r:id="rId2" imgW="152280" imgH="203040" progId="Equation.DSMT4">
                  <p:embed/>
                  <p:pic>
                    <p:nvPicPr>
                      <p:cNvPr id="1536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795714"/>
                        <a:ext cx="531812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AutoShape 8"/>
          <p:cNvSpPr>
            <a:spLocks noChangeArrowheads="1"/>
          </p:cNvSpPr>
          <p:nvPr/>
        </p:nvSpPr>
        <p:spPr bwMode="auto">
          <a:xfrm>
            <a:off x="3163888" y="3940176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68" name="AutoShape 9"/>
          <p:cNvSpPr>
            <a:spLocks noChangeArrowheads="1"/>
          </p:cNvSpPr>
          <p:nvPr/>
        </p:nvSpPr>
        <p:spPr bwMode="auto">
          <a:xfrm>
            <a:off x="5900738" y="3940176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536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3198814"/>
            <a:ext cx="3124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8239126" y="5286375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sz="1200"/>
              <a:t>nihai boyut</a:t>
            </a:r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 flipV="1">
            <a:off x="9285288" y="3054350"/>
            <a:ext cx="0" cy="23050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2" name="Text Box 14"/>
          <p:cNvSpPr txBox="1">
            <a:spLocks noChangeArrowheads="1"/>
          </p:cNvSpPr>
          <p:nvPr/>
        </p:nvSpPr>
        <p:spPr bwMode="auto">
          <a:xfrm>
            <a:off x="9212264" y="2981325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sz="1200"/>
              <a:t>gözlemlenen</a:t>
            </a:r>
          </a:p>
        </p:txBody>
      </p: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5900738" y="4060825"/>
            <a:ext cx="946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sz="1200" b="0" i="1"/>
              <a:t>Pek çok</a:t>
            </a:r>
            <a:r>
              <a:rPr lang="tr-TR" sz="1200" i="1"/>
              <a:t> çalışma</a:t>
            </a:r>
          </a:p>
        </p:txBody>
      </p:sp>
      <p:sp>
        <p:nvSpPr>
          <p:cNvPr id="15374" name="Text Box 16"/>
          <p:cNvSpPr txBox="1">
            <a:spLocks noChangeArrowheads="1"/>
          </p:cNvSpPr>
          <p:nvPr/>
        </p:nvSpPr>
        <p:spPr bwMode="auto">
          <a:xfrm>
            <a:off x="3025310" y="5819556"/>
            <a:ext cx="50597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Sorular:</a:t>
            </a:r>
          </a:p>
          <a:p>
            <a:pPr eaLnBrk="1" hangingPunct="1">
              <a:buFontTx/>
              <a:buChar char="•"/>
            </a:pPr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β için 'en iyi' değer nedir?</a:t>
            </a:r>
          </a:p>
          <a:p>
            <a:pPr eaLnBrk="1" hangingPunct="1">
              <a:buFontTx/>
              <a:buChar char="•"/>
            </a:pPr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Hangi β değeri aralığı kabul edilebilir?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62CDF-2C45-4199-82DF-5284D41C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>
                <a:solidFill>
                  <a:srgbClr val="515151"/>
                </a:solidFill>
                <a:latin typeface="Open Sans" panose="020B0606030504020204" pitchFamily="34" charset="0"/>
              </a:rPr>
              <a:t>Stokastik ve olasılık modelleri: olabilirlik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E474E-7D5C-4960-A987-56B14E1E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93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3"/>
          <p:cNvSpPr txBox="1">
            <a:spLocks noChangeArrowheads="1"/>
          </p:cNvSpPr>
          <p:nvPr/>
        </p:nvSpPr>
        <p:spPr bwMode="auto">
          <a:xfrm>
            <a:off x="844069" y="1344780"/>
            <a:ext cx="21581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Verilerin olabilirliği,</a:t>
            </a:r>
          </a:p>
          <a:p>
            <a:pPr algn="ctr"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verilen parametreler </a:t>
            </a:r>
          </a:p>
        </p:txBody>
      </p:sp>
      <p:sp>
        <p:nvSpPr>
          <p:cNvPr id="16393" name="Text Box 4"/>
          <p:cNvSpPr txBox="1">
            <a:spLocks noChangeArrowheads="1"/>
          </p:cNvSpPr>
          <p:nvPr/>
        </p:nvSpPr>
        <p:spPr bwMode="auto">
          <a:xfrm>
            <a:off x="4044069" y="1344780"/>
            <a:ext cx="7303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Gözlemlenen verilerin parametreler göz önünde bulundurularak model tarafından oluşturulma olasılığı</a:t>
            </a:r>
          </a:p>
        </p:txBody>
      </p:sp>
      <p:sp>
        <p:nvSpPr>
          <p:cNvPr id="16394" name="Text Box 5"/>
          <p:cNvSpPr txBox="1">
            <a:spLocks noChangeArrowheads="1"/>
          </p:cNvSpPr>
          <p:nvPr/>
        </p:nvSpPr>
        <p:spPr bwMode="auto">
          <a:xfrm>
            <a:off x="3413809" y="148765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b="0"/>
              <a:t>=</a:t>
            </a:r>
          </a:p>
        </p:txBody>
      </p:sp>
      <p:grpSp>
        <p:nvGrpSpPr>
          <p:cNvPr id="16395" name="Group 6"/>
          <p:cNvGrpSpPr>
            <a:grpSpLocks/>
          </p:cNvGrpSpPr>
          <p:nvPr/>
        </p:nvGrpSpPr>
        <p:grpSpPr bwMode="auto">
          <a:xfrm>
            <a:off x="3978958" y="2488666"/>
            <a:ext cx="1274762" cy="914400"/>
            <a:chOff x="2517" y="2341"/>
            <a:chExt cx="803" cy="576"/>
          </a:xfrm>
        </p:grpSpPr>
        <p:sp>
          <p:nvSpPr>
            <p:cNvPr id="16408" name="Rectangle 7"/>
            <p:cNvSpPr>
              <a:spLocks noChangeArrowheads="1"/>
            </p:cNvSpPr>
            <p:nvPr/>
          </p:nvSpPr>
          <p:spPr bwMode="auto">
            <a:xfrm>
              <a:off x="2517" y="2341"/>
              <a:ext cx="803" cy="5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6409" name="Text Box 8"/>
            <p:cNvSpPr txBox="1">
              <a:spLocks noChangeArrowheads="1"/>
            </p:cNvSpPr>
            <p:nvPr/>
          </p:nvSpPr>
          <p:spPr bwMode="auto">
            <a:xfrm>
              <a:off x="2653" y="2523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/>
                <a:t>Model</a:t>
              </a:r>
            </a:p>
          </p:txBody>
        </p:sp>
      </p:grpSp>
      <p:graphicFrame>
        <p:nvGraphicFramePr>
          <p:cNvPr id="16386" name="Object 9"/>
          <p:cNvGraphicFramePr>
            <a:graphicFrameLocks noChangeAspect="1"/>
          </p:cNvGraphicFramePr>
          <p:nvPr/>
        </p:nvGraphicFramePr>
        <p:xfrm>
          <a:off x="1891396" y="2561691"/>
          <a:ext cx="5318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03040" progId="Equation.DSMT4">
                  <p:embed/>
                </p:oleObj>
              </mc:Choice>
              <mc:Fallback>
                <p:oleObj name="Equation" r:id="rId2" imgW="152280" imgH="203040" progId="Equation.DSMT4">
                  <p:embed/>
                  <p:pic>
                    <p:nvPicPr>
                      <p:cNvPr id="1638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396" y="2561691"/>
                        <a:ext cx="531813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AutoShape 10"/>
          <p:cNvSpPr>
            <a:spLocks noChangeArrowheads="1"/>
          </p:cNvSpPr>
          <p:nvPr/>
        </p:nvSpPr>
        <p:spPr bwMode="auto">
          <a:xfrm>
            <a:off x="2754996" y="270615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6397" name="AutoShape 11"/>
          <p:cNvSpPr>
            <a:spLocks noChangeArrowheads="1"/>
          </p:cNvSpPr>
          <p:nvPr/>
        </p:nvSpPr>
        <p:spPr bwMode="auto">
          <a:xfrm>
            <a:off x="5491846" y="270615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5491845" y="2826805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sz="1200" i="1"/>
              <a:t>Pek çok çalışma</a:t>
            </a:r>
          </a:p>
        </p:txBody>
      </p:sp>
      <p:pic>
        <p:nvPicPr>
          <p:cNvPr id="1639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96" y="1926691"/>
            <a:ext cx="324961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0" name="Text Box 14"/>
          <p:cNvSpPr txBox="1">
            <a:spLocks noChangeArrowheads="1"/>
          </p:cNvSpPr>
          <p:nvPr/>
        </p:nvSpPr>
        <p:spPr bwMode="auto">
          <a:xfrm>
            <a:off x="7908021" y="4146016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sz="1200"/>
              <a:t>nihai boyut</a:t>
            </a:r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 flipV="1">
            <a:off x="8844645" y="1912404"/>
            <a:ext cx="0" cy="23050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>
            <a:off x="8876396" y="1766355"/>
            <a:ext cx="86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sz="1200"/>
              <a:t>gözlemlenen</a:t>
            </a:r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>
            <a:off x="6899958" y="3136366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6387" name="Object 18"/>
          <p:cNvGraphicFramePr>
            <a:graphicFrameLocks noChangeAspect="1"/>
          </p:cNvGraphicFramePr>
          <p:nvPr/>
        </p:nvGraphicFramePr>
        <p:xfrm>
          <a:off x="9779683" y="2979204"/>
          <a:ext cx="6842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203040" progId="Equation.DSMT4">
                  <p:embed/>
                </p:oleObj>
              </mc:Choice>
              <mc:Fallback>
                <p:oleObj name="Equation" r:id="rId5" imgW="355320" imgH="203040" progId="Equation.DSMT4">
                  <p:embed/>
                  <p:pic>
                    <p:nvPicPr>
                      <p:cNvPr id="1638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683" y="2979204"/>
                        <a:ext cx="6842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04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68" y="4374616"/>
            <a:ext cx="317817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278578"/>
              </p:ext>
            </p:extLst>
          </p:nvPr>
        </p:nvGraphicFramePr>
        <p:xfrm>
          <a:off x="6020330" y="4517491"/>
          <a:ext cx="6842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203040" progId="Equation.DSMT4">
                  <p:embed/>
                </p:oleObj>
              </mc:Choice>
              <mc:Fallback>
                <p:oleObj name="Equation" r:id="rId8" imgW="355320" imgH="203040" progId="Equation.DSMT4">
                  <p:embed/>
                  <p:pic>
                    <p:nvPicPr>
                      <p:cNvPr id="1638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0330" y="4517491"/>
                        <a:ext cx="6842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54481"/>
              </p:ext>
            </p:extLst>
          </p:nvPr>
        </p:nvGraphicFramePr>
        <p:xfrm>
          <a:off x="9620781" y="6246278"/>
          <a:ext cx="3143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1638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781" y="6246278"/>
                        <a:ext cx="3143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Text Box 23"/>
          <p:cNvSpPr txBox="1">
            <a:spLocks noChangeArrowheads="1"/>
          </p:cNvSpPr>
          <p:nvPr/>
        </p:nvSpPr>
        <p:spPr bwMode="auto">
          <a:xfrm>
            <a:off x="1074196" y="4779010"/>
            <a:ext cx="35092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β'lerin aralığı için tekrar ederek, </a:t>
            </a:r>
          </a:p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β'ye karşılık olasılık </a:t>
            </a:r>
          </a:p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grafiği oluşturabiliriz. </a:t>
            </a:r>
          </a:p>
        </p:txBody>
      </p:sp>
      <p:sp>
        <p:nvSpPr>
          <p:cNvPr id="16406" name="Line 24"/>
          <p:cNvSpPr>
            <a:spLocks noChangeShapeType="1"/>
          </p:cNvSpPr>
          <p:nvPr/>
        </p:nvSpPr>
        <p:spPr bwMode="auto">
          <a:xfrm flipV="1">
            <a:off x="8541280" y="4661954"/>
            <a:ext cx="0" cy="17287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639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05784"/>
              </p:ext>
            </p:extLst>
          </p:nvPr>
        </p:nvGraphicFramePr>
        <p:xfrm>
          <a:off x="8371418" y="6398678"/>
          <a:ext cx="3143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2280" imgH="241200" progId="Equation.DSMT4">
                  <p:embed/>
                </p:oleObj>
              </mc:Choice>
              <mc:Fallback>
                <p:oleObj name="Equation" r:id="rId11" imgW="152280" imgH="241200" progId="Equation.DSMT4">
                  <p:embed/>
                  <p:pic>
                    <p:nvPicPr>
                      <p:cNvPr id="1639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1418" y="6398678"/>
                        <a:ext cx="3143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1074196" y="5885414"/>
            <a:ext cx="45995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Pik değer 'en iyi' değeri gösterir, buna</a:t>
            </a:r>
          </a:p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maksimum olabilirlik tahmini (MLE) denir.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78AD5-F349-4C33-8A52-229857E4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>
                <a:solidFill>
                  <a:srgbClr val="515151"/>
                </a:solidFill>
                <a:latin typeface="Open Sans" panose="020B0606030504020204" pitchFamily="34" charset="0"/>
              </a:rPr>
              <a:t>Olabilirlik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DAEE6-8493-4833-96F0-2B1E3706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1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31" y="3654425"/>
            <a:ext cx="4338637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4072A-F18D-493E-B286-C5AA0221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>
                <a:solidFill>
                  <a:srgbClr val="515151"/>
                </a:solidFill>
                <a:latin typeface="Open Sans" panose="020B0606030504020204" pitchFamily="34" charset="0"/>
              </a:rPr>
              <a:t>Log-Olabilirlik ve güven aralıkları</a:t>
            </a:r>
          </a:p>
        </p:txBody>
      </p:sp>
      <p:graphicFrame>
        <p:nvGraphicFramePr>
          <p:cNvPr id="17410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56981610"/>
              </p:ext>
            </p:extLst>
          </p:nvPr>
        </p:nvGraphicFramePr>
        <p:xfrm>
          <a:off x="4744787" y="2500552"/>
          <a:ext cx="19923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174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787" y="2500552"/>
                        <a:ext cx="19923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Line 14"/>
          <p:cNvSpPr>
            <a:spLocks noChangeShapeType="1"/>
          </p:cNvSpPr>
          <p:nvPr/>
        </p:nvSpPr>
        <p:spPr bwMode="auto">
          <a:xfrm>
            <a:off x="7780505" y="4230687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7780506" y="4373561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sz="2400"/>
              <a:t>Q</a:t>
            </a:r>
          </a:p>
        </p:txBody>
      </p:sp>
      <p:sp>
        <p:nvSpPr>
          <p:cNvPr id="17417" name="Line 18"/>
          <p:cNvSpPr>
            <a:spLocks noChangeShapeType="1"/>
          </p:cNvSpPr>
          <p:nvPr/>
        </p:nvSpPr>
        <p:spPr bwMode="auto">
          <a:xfrm>
            <a:off x="4827756" y="4230686"/>
            <a:ext cx="30956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8" name="Line 19"/>
          <p:cNvSpPr>
            <a:spLocks noChangeShapeType="1"/>
          </p:cNvSpPr>
          <p:nvPr/>
        </p:nvSpPr>
        <p:spPr bwMode="auto">
          <a:xfrm>
            <a:off x="4395956" y="5022849"/>
            <a:ext cx="35274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2442919" y="1633955"/>
            <a:ext cx="83587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Olabilirlik eğrisinin log'unun şekli bize uygun b değerlerinin aralığını </a:t>
            </a:r>
          </a:p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verir.</a:t>
            </a:r>
          </a:p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Eğrinin tepesinden Q'ya kadar ölçersek</a:t>
            </a:r>
          </a:p>
        </p:txBody>
      </p:sp>
      <p:graphicFrame>
        <p:nvGraphicFramePr>
          <p:cNvPr id="174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624018"/>
              </p:ext>
            </p:extLst>
          </p:nvPr>
        </p:nvGraphicFramePr>
        <p:xfrm>
          <a:off x="2656056" y="4913312"/>
          <a:ext cx="11001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320" imgH="203040" progId="Equation.DSMT4">
                  <p:embed/>
                </p:oleObj>
              </mc:Choice>
              <mc:Fallback>
                <p:oleObj name="Equation" r:id="rId5" imgW="571320" imgH="203040" progId="Equation.DSMT4">
                  <p:embed/>
                  <p:pic>
                    <p:nvPicPr>
                      <p:cNvPr id="1741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056" y="4913312"/>
                        <a:ext cx="11001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56375"/>
              </p:ext>
            </p:extLst>
          </p:nvPr>
        </p:nvGraphicFramePr>
        <p:xfrm>
          <a:off x="6832768" y="4337049"/>
          <a:ext cx="3143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203040" progId="Equation.DSMT4">
                  <p:embed/>
                </p:oleObj>
              </mc:Choice>
              <mc:Fallback>
                <p:oleObj name="Equation" r:id="rId7" imgW="152280" imgH="203040" progId="Equation.DSMT4">
                  <p:embed/>
                  <p:pic>
                    <p:nvPicPr>
                      <p:cNvPr id="1741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768" y="4337049"/>
                        <a:ext cx="3143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23"/>
          <p:cNvSpPr txBox="1">
            <a:spLocks noChangeArrowheads="1"/>
          </p:cNvSpPr>
          <p:nvPr/>
        </p:nvSpPr>
        <p:spPr bwMode="auto">
          <a:xfrm>
            <a:off x="2442919" y="3402808"/>
            <a:ext cx="6418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Bu, parametre değerleri için %95 güven değerini tanımlar.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19A14-3692-4634-B824-1E1BF82A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06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B343-9047-49E4-B8BB-72D91A28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515151"/>
                </a:solidFill>
                <a:latin typeface="Open Sans" panose="020B0606030504020204" pitchFamily="34" charset="0"/>
              </a:rPr>
              <a:t>Oturumun amaçları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1FCC-2B8F-4218-AFDE-C6F8A42F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Belirsizlik kaynaklarını anlamak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Belirsizliği bildirmenin önemini anlamak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belirsizliğini ele almaya yönelik temel yöntemleri öğrenmek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D85B7-A24C-47D6-A4C9-84107E03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40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>
                <a:solidFill>
                  <a:srgbClr val="515151"/>
                </a:solidFill>
                <a:latin typeface="Open Sans" panose="020B0606030504020204" pitchFamily="34" charset="0"/>
              </a:rPr>
              <a:t>Verilerden kaynaklanan belirsizlik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015A27-00C1-4A1C-8C1A-6D1953B0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Sıtma antijeni için seropozitif oranını tahmin etmek için bir popülasyondan örnek almayı düşünün. Şunu varsayın: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Örneklenen bireyler = </a:t>
            </a:r>
            <a:r>
              <a:rPr lang="tr-TR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Seropozitif bireyler = </a:t>
            </a:r>
            <a:r>
              <a:rPr lang="tr-TR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seropozitif oranını tahmin etme ihtiyacı.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Binom olabilirlik fonksiyonu kullanırız:</a:t>
            </a:r>
          </a:p>
          <a:p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1751182-41F7-4D4E-905D-8F6CEEFCE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653483"/>
              </p:ext>
            </p:extLst>
          </p:nvPr>
        </p:nvGraphicFramePr>
        <p:xfrm>
          <a:off x="3581401" y="5384800"/>
          <a:ext cx="3430588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900" imgH="457200" progId="Equation.DSMT4">
                  <p:embed/>
                </p:oleObj>
              </mc:Choice>
              <mc:Fallback>
                <p:oleObj name="Equation" r:id="rId2" imgW="1358900" imgH="4572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91751182-41F7-4D4E-905D-8F6CEEFCE0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5384800"/>
                        <a:ext cx="3430588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99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>
                <a:solidFill>
                  <a:srgbClr val="515151"/>
                </a:solidFill>
                <a:latin typeface="Open Sans" panose="020B0606030504020204" pitchFamily="34" charset="0"/>
              </a:rPr>
              <a:t>Verilerden kaynaklanan belirsizlik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3CE6738-4609-4A4B-B4D5-CFD4A89B0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9" y="1825625"/>
            <a:ext cx="62506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26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>
                <a:solidFill>
                  <a:srgbClr val="515151"/>
                </a:solidFill>
                <a:latin typeface="Open Sans" panose="020B0606030504020204" pitchFamily="34" charset="0"/>
              </a:rPr>
              <a:t>Verilerden kaynaklanan belirsizlik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AE2414-0232-49FE-AE92-8EDF56D6E4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9" y="1825625"/>
            <a:ext cx="62506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E70F59C-5D6F-494C-87D5-A82531AE5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9" y="2416176"/>
            <a:ext cx="2600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FF0000"/>
                </a:solidFill>
              </a:rPr>
              <a:t>maksimum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FF0000"/>
                </a:solidFill>
              </a:rPr>
              <a:t>olabilirlik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FF0000"/>
                </a:solidFill>
              </a:rPr>
              <a:t>tahmini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B2B1C9-B4E5-4D3B-AD3E-C9BC70D63BE4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124450" y="2281238"/>
            <a:ext cx="1919288" cy="5969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02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>
                <a:solidFill>
                  <a:srgbClr val="515151"/>
                </a:solidFill>
                <a:latin typeface="Open Sans" panose="020B0606030504020204" pitchFamily="34" charset="0"/>
              </a:rPr>
              <a:t>Verilerden kaynaklanan belirsizlik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38951AF-D6E3-4E28-B78E-9D7325ABD2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9" y="1825625"/>
            <a:ext cx="62506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801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>
                <a:solidFill>
                  <a:srgbClr val="515151"/>
                </a:solidFill>
                <a:latin typeface="Open Sans" panose="020B0606030504020204" pitchFamily="34" charset="0"/>
              </a:rPr>
              <a:t>Verilerden kaynaklanan belirsizlik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C5BEB1-4C61-459E-ABE6-FFB7999C4E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9" y="1825625"/>
            <a:ext cx="62506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84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>
                <a:solidFill>
                  <a:srgbClr val="515151"/>
                </a:solidFill>
                <a:latin typeface="Open Sans" panose="020B0606030504020204" pitchFamily="34" charset="0"/>
              </a:rPr>
              <a:t>Verilerden kaynaklanan belirsizlik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862638C-BCF8-425A-8521-6D2827EEB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9" y="1825625"/>
            <a:ext cx="62506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2CBB1A3C-55FB-4233-A88A-873A2633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4" y="2235201"/>
            <a:ext cx="2600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FF0000"/>
                </a:solidFill>
              </a:rPr>
              <a:t>maksimum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FF0000"/>
                </a:solidFill>
              </a:rPr>
              <a:t>olabilirlik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FF0000"/>
                </a:solidFill>
              </a:rPr>
              <a:t>tahmini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B4AB0-E5D2-4948-8827-8F2F689D8D93}"/>
              </a:ext>
            </a:extLst>
          </p:cNvPr>
          <p:cNvCxnSpPr>
            <a:stCxn id="10" idx="1"/>
          </p:cNvCxnSpPr>
          <p:nvPr/>
        </p:nvCxnSpPr>
        <p:spPr>
          <a:xfrm flipH="1">
            <a:off x="5189539" y="2697163"/>
            <a:ext cx="1844675" cy="4000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37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>
                <a:solidFill>
                  <a:srgbClr val="515151"/>
                </a:solidFill>
                <a:latin typeface="Open Sans" panose="020B0606030504020204" pitchFamily="34" charset="0"/>
              </a:rPr>
              <a:t>Verilerden kaynaklanan belirsizlik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862638C-BCF8-425A-8521-6D2827EEB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9" y="1825625"/>
            <a:ext cx="62506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2CBB1A3C-55FB-4233-A88A-873A2633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4" y="2235201"/>
            <a:ext cx="2600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FF0000"/>
                </a:solidFill>
              </a:rPr>
              <a:t>maksimum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FF0000"/>
                </a:solidFill>
              </a:rPr>
              <a:t>olabilirlik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FF0000"/>
                </a:solidFill>
              </a:rPr>
              <a:t>tahmini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B4AB0-E5D2-4948-8827-8F2F689D8D93}"/>
              </a:ext>
            </a:extLst>
          </p:cNvPr>
          <p:cNvCxnSpPr>
            <a:stCxn id="10" idx="1"/>
          </p:cNvCxnSpPr>
          <p:nvPr/>
        </p:nvCxnSpPr>
        <p:spPr>
          <a:xfrm flipH="1">
            <a:off x="5189539" y="2697163"/>
            <a:ext cx="1844675" cy="4000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EE7DDE-9457-46B2-A30A-EA32D157C627}"/>
              </a:ext>
            </a:extLst>
          </p:cNvPr>
          <p:cNvCxnSpPr/>
          <p:nvPr/>
        </p:nvCxnSpPr>
        <p:spPr>
          <a:xfrm>
            <a:off x="4486943" y="3159126"/>
            <a:ext cx="0" cy="614361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7">
            <a:extLst>
              <a:ext uri="{FF2B5EF4-FFF2-40B4-BE49-F238E27FC236}">
                <a16:creationId xmlns:a16="http://schemas.microsoft.com/office/drawing/2014/main" id="{54B8828E-616F-479A-A4EF-C1A612F9E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782" y="3159126"/>
            <a:ext cx="744537" cy="369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00B050"/>
                </a:solidFill>
              </a:rPr>
              <a:t>1,92</a:t>
            </a:r>
          </a:p>
        </p:txBody>
      </p:sp>
    </p:spTree>
    <p:extLst>
      <p:ext uri="{BB962C8B-B14F-4D97-AF65-F5344CB8AC3E}">
        <p14:creationId xmlns:p14="http://schemas.microsoft.com/office/powerpoint/2010/main" val="3659731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>
                <a:solidFill>
                  <a:srgbClr val="515151"/>
                </a:solidFill>
                <a:latin typeface="Open Sans" panose="020B0606030504020204" pitchFamily="34" charset="0"/>
              </a:rPr>
              <a:t>Verilerden kaynaklanan belirsizlik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862638C-BCF8-425A-8521-6D2827EEB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9" y="1825625"/>
            <a:ext cx="62506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2CBB1A3C-55FB-4233-A88A-873A2633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4" y="2235201"/>
            <a:ext cx="2600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FF0000"/>
                </a:solidFill>
              </a:rPr>
              <a:t>maksimum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FF0000"/>
                </a:solidFill>
              </a:rPr>
              <a:t>olabilirlik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FF0000"/>
                </a:solidFill>
              </a:rPr>
              <a:t>tahmini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B4AB0-E5D2-4948-8827-8F2F689D8D93}"/>
              </a:ext>
            </a:extLst>
          </p:cNvPr>
          <p:cNvCxnSpPr>
            <a:stCxn id="10" idx="1"/>
          </p:cNvCxnSpPr>
          <p:nvPr/>
        </p:nvCxnSpPr>
        <p:spPr>
          <a:xfrm flipH="1">
            <a:off x="5189539" y="2697163"/>
            <a:ext cx="1844675" cy="4000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>
            <a:extLst>
              <a:ext uri="{FF2B5EF4-FFF2-40B4-BE49-F238E27FC236}">
                <a16:creationId xmlns:a16="http://schemas.microsoft.com/office/drawing/2014/main" id="{52D4A39A-95E7-459D-B6E2-B37CAAFE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4" y="4151311"/>
            <a:ext cx="2600325" cy="647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00B050"/>
                </a:solidFill>
              </a:rPr>
              <a:t>%95 güven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00B050"/>
                </a:solidFill>
              </a:rPr>
              <a:t>aralıkları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14722C-2AF3-428C-80DF-B88A140419D9}"/>
              </a:ext>
            </a:extLst>
          </p:cNvPr>
          <p:cNvCxnSpPr/>
          <p:nvPr/>
        </p:nvCxnSpPr>
        <p:spPr>
          <a:xfrm flipH="1" flipV="1">
            <a:off x="4612105" y="3760788"/>
            <a:ext cx="2422108" cy="71437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CB6C0-9828-45A6-A37A-91F4E9C5A289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667375" y="3797300"/>
            <a:ext cx="1366839" cy="67786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B3AF37-FBDC-48DB-B529-21F2BD8A6039}"/>
              </a:ext>
            </a:extLst>
          </p:cNvPr>
          <p:cNvCxnSpPr/>
          <p:nvPr/>
        </p:nvCxnSpPr>
        <p:spPr>
          <a:xfrm>
            <a:off x="4486943" y="3159126"/>
            <a:ext cx="0" cy="614361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7">
            <a:extLst>
              <a:ext uri="{FF2B5EF4-FFF2-40B4-BE49-F238E27FC236}">
                <a16:creationId xmlns:a16="http://schemas.microsoft.com/office/drawing/2014/main" id="{14C50363-88EE-4EDD-ADC5-74A8F1A5C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782" y="3159126"/>
            <a:ext cx="744537" cy="369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b="1">
                <a:solidFill>
                  <a:srgbClr val="00B050"/>
                </a:solidFill>
              </a:rPr>
              <a:t>1,92</a:t>
            </a:r>
          </a:p>
        </p:txBody>
      </p:sp>
    </p:spTree>
    <p:extLst>
      <p:ext uri="{BB962C8B-B14F-4D97-AF65-F5344CB8AC3E}">
        <p14:creationId xmlns:p14="http://schemas.microsoft.com/office/powerpoint/2010/main" val="3558117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>
                <a:solidFill>
                  <a:srgbClr val="515151"/>
                </a:solidFill>
                <a:latin typeface="Open Sans" panose="020B0606030504020204" pitchFamily="34" charset="0"/>
              </a:rPr>
              <a:t>Verilerden kaynaklanan belirsizlik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9F015-5BF3-4139-8E35-43D91BE2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tr-TR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Genel olarak: 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endParaRPr lang="en-US" alt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eaLnBrk="1" hangingPunct="1">
              <a:spcBef>
                <a:spcPct val="0"/>
              </a:spcBef>
              <a:defRPr/>
            </a:pPr>
            <a:r>
              <a:rPr lang="tr-TR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daha fazla veri =&gt; daha az belirsizlik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endParaRPr lang="en-US" alt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eaLnBrk="1" hangingPunct="1">
              <a:spcBef>
                <a:spcPct val="0"/>
              </a:spcBef>
              <a:defRPr/>
            </a:pPr>
            <a:r>
              <a:rPr lang="tr-TR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daha fazla veri =&gt; daha dar güven aralıkları</a:t>
            </a:r>
            <a:br>
              <a:rPr lang="tr-TR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tr-TR" sz="2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tr-TR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seçimine bağlı olabilir, örneğin model kötü seçilmişse verilerin çok olması da bir işe yaramayacaktır.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71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>
                <a:solidFill>
                  <a:srgbClr val="515151"/>
                </a:solidFill>
                <a:latin typeface="Open Sans" panose="020B0606030504020204" pitchFamily="34" charset="0"/>
              </a:rPr>
              <a:t>Özet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9F015-5BF3-4139-8E35-43D91BE2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tr-TR" sz="2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Olası parametre değerlerini bulmanın yolları incelendi </a:t>
            </a:r>
          </a:p>
          <a:p>
            <a:pPr eaLnBrk="1" hangingPunct="1"/>
            <a:r>
              <a:rPr lang="tr-TR" sz="2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Sonuç değişkenlerinin dağılım ve duyarlılığı tahmin edildi. </a:t>
            </a:r>
          </a:p>
          <a:p>
            <a:pPr eaLnBrk="1" hangingPunct="1"/>
            <a:r>
              <a:rPr lang="tr-TR" sz="2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Analiz için parametre seti oluşturmak amacıyla kullanılan bir diğer yöntem </a:t>
            </a:r>
          </a:p>
          <a:p>
            <a:pPr eaLnBrk="1" hangingPunct="1"/>
            <a:r>
              <a:rPr lang="tr-TR" sz="2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Monte Carlo Markov Zincir algoritmalarıdır. Çok basit ve yaygın kullanılan sağlam bir algoritmadır.  </a:t>
            </a:r>
          </a:p>
          <a:p>
            <a:pPr eaLnBrk="1" hangingPunct="1"/>
            <a:r>
              <a:rPr lang="tr-TR" sz="2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Olabilirlik yöntemleri, gözlemlenen verilere karşılık gelen parametre aralıklarını bulmak için oldukça faydalıdır. </a:t>
            </a:r>
          </a:p>
          <a:p>
            <a:pPr eaLnBrk="1" hangingPunct="1"/>
            <a:r>
              <a:rPr lang="tr-TR" sz="2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 setleri karmaşık hale geldikçe (ör. insidans eğrileri) olabilirliğin hesaplanması da zorlaşmaktadır. </a:t>
            </a:r>
          </a:p>
          <a:p>
            <a:pPr eaLnBrk="1" hangingPunct="1"/>
            <a:r>
              <a:rPr lang="tr-TR" sz="2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Elinizde ne kadar çok veri olursa parametre tahmininiz de o kadar doğru olur. </a:t>
            </a:r>
          </a:p>
          <a:p>
            <a:pPr eaLnBrk="1" hangingPunct="1"/>
            <a:r>
              <a:rPr lang="tr-TR" sz="2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iyi değilse en iyi uyumu elde etmeniz mümkündür bu yüzden saçma olduğunu düşünmeyin.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85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208214" y="2133601"/>
            <a:ext cx="1584325" cy="1439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/>
              <a:t>Veri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5087938" y="2205039"/>
            <a:ext cx="1871662" cy="1296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/>
              <a:t>Model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8328026" y="2276476"/>
            <a:ext cx="1800225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/>
              <a:t>Sonuç</a:t>
            </a:r>
          </a:p>
        </p:txBody>
      </p:sp>
      <p:sp>
        <p:nvSpPr>
          <p:cNvPr id="6150" name="AutoShape 10"/>
          <p:cNvSpPr>
            <a:spLocks noChangeArrowheads="1"/>
          </p:cNvSpPr>
          <p:nvPr/>
        </p:nvSpPr>
        <p:spPr bwMode="auto">
          <a:xfrm>
            <a:off x="7175501" y="2611439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1855789" y="4149725"/>
            <a:ext cx="3313728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dirty="0"/>
              <a:t>Ham veri: diğer çalışmalardan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dirty="0"/>
              <a:t>alınan </a:t>
            </a:r>
            <a:r>
              <a:rPr lang="tr-TR" sz="1800" dirty="0" err="1"/>
              <a:t>insidans</a:t>
            </a:r>
            <a:r>
              <a:rPr lang="tr-TR" sz="1800" dirty="0"/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dirty="0" err="1"/>
              <a:t>serolojik</a:t>
            </a:r>
            <a:r>
              <a:rPr lang="tr-TR" sz="1800" dirty="0"/>
              <a:t> veriler vb.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 dirty="0"/>
              <a:t>veya parametre değerleri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sz="1800" dirty="0"/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5087939" y="4365626"/>
            <a:ext cx="1844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Deterministik veya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Stokastik</a:t>
            </a:r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7742239" y="4221163"/>
            <a:ext cx="27463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Sistemin özelliği veya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istatistiği (Temas oranı,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R</a:t>
            </a:r>
            <a:r>
              <a:rPr lang="tr-TR" sz="1800" baseline="-25000"/>
              <a:t>0</a:t>
            </a:r>
            <a:r>
              <a:rPr lang="tr-TR" sz="1800"/>
              <a:t> vb.)</a:t>
            </a:r>
          </a:p>
        </p:txBody>
      </p:sp>
      <p:sp>
        <p:nvSpPr>
          <p:cNvPr id="11" name="Plus 10"/>
          <p:cNvSpPr/>
          <p:nvPr/>
        </p:nvSpPr>
        <p:spPr bwMode="auto">
          <a:xfrm>
            <a:off x="4008438" y="2492376"/>
            <a:ext cx="792162" cy="720725"/>
          </a:xfrm>
          <a:prstGeom prst="mathPlus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94B31-B645-44B6-B4BB-BA06F46B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515151"/>
                </a:solidFill>
                <a:latin typeface="Open Sans" panose="020B0606030504020204" pitchFamily="34" charset="0"/>
              </a:rPr>
              <a:t>Problemin doğası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4F471-511E-4150-A576-0C2832FA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08214" y="2133601"/>
            <a:ext cx="1584325" cy="1439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/>
              <a:t>Veri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087938" y="2205039"/>
            <a:ext cx="1871662" cy="1296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/>
              <a:t>Model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328026" y="2276476"/>
            <a:ext cx="1800225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/>
              <a:t>Sonuç</a:t>
            </a:r>
          </a:p>
        </p:txBody>
      </p:sp>
      <p:sp>
        <p:nvSpPr>
          <p:cNvPr id="7173" name="AutoShape 7"/>
          <p:cNvSpPr>
            <a:spLocks noChangeArrowheads="1"/>
          </p:cNvSpPr>
          <p:nvPr/>
        </p:nvSpPr>
        <p:spPr bwMode="auto">
          <a:xfrm>
            <a:off x="7175501" y="2611439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graphicFrame>
        <p:nvGraphicFramePr>
          <p:cNvPr id="7174" name="Object 16"/>
          <p:cNvGraphicFramePr>
            <a:graphicFrameLocks noChangeAspect="1"/>
          </p:cNvGraphicFramePr>
          <p:nvPr/>
        </p:nvGraphicFramePr>
        <p:xfrm>
          <a:off x="1847851" y="4005264"/>
          <a:ext cx="2303463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2552700" imgH="1685849" progId="Excel.Chart.8">
                  <p:embed/>
                </p:oleObj>
              </mc:Choice>
              <mc:Fallback>
                <p:oleObj name="Chart" r:id="rId2" imgW="2552700" imgH="1685849" progId="Excel.Chart.8">
                  <p:embed/>
                  <p:pic>
                    <p:nvPicPr>
                      <p:cNvPr id="717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4005264"/>
                        <a:ext cx="2303463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18"/>
          <p:cNvSpPr txBox="1">
            <a:spLocks noChangeArrowheads="1"/>
          </p:cNvSpPr>
          <p:nvPr/>
        </p:nvSpPr>
        <p:spPr bwMode="auto">
          <a:xfrm>
            <a:off x="2116138" y="5824538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Veri hatası</a:t>
            </a:r>
          </a:p>
        </p:txBody>
      </p:sp>
      <p:sp>
        <p:nvSpPr>
          <p:cNvPr id="7176" name="Text Box 19"/>
          <p:cNvSpPr txBox="1">
            <a:spLocks noChangeArrowheads="1"/>
          </p:cNvSpPr>
          <p:nvPr/>
        </p:nvSpPr>
        <p:spPr bwMode="auto">
          <a:xfrm>
            <a:off x="4812955" y="4437064"/>
            <a:ext cx="2172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sz="1800"/>
              <a:t>Stokastik </a:t>
            </a:r>
            <a:r>
              <a:rPr lang="tr-TR" sz="1800" i="1"/>
              <a:t>veya</a:t>
            </a:r>
            <a:r>
              <a:rPr lang="tr-TR" sz="1800"/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sz="1800"/>
              <a:t>deterministik model</a:t>
            </a:r>
          </a:p>
        </p:txBody>
      </p:sp>
      <p:pic>
        <p:nvPicPr>
          <p:cNvPr id="717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4005264"/>
            <a:ext cx="2160588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Text Box 27"/>
          <p:cNvSpPr txBox="1">
            <a:spLocks noChangeArrowheads="1"/>
          </p:cNvSpPr>
          <p:nvPr/>
        </p:nvSpPr>
        <p:spPr bwMode="auto">
          <a:xfrm>
            <a:off x="8040688" y="5876925"/>
            <a:ext cx="2223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Sonuçtaki belirsizlik</a:t>
            </a:r>
          </a:p>
        </p:txBody>
      </p:sp>
      <p:sp>
        <p:nvSpPr>
          <p:cNvPr id="7179" name="Text Box 28"/>
          <p:cNvSpPr txBox="1">
            <a:spLocks noChangeArrowheads="1"/>
          </p:cNvSpPr>
          <p:nvPr/>
        </p:nvSpPr>
        <p:spPr bwMode="auto">
          <a:xfrm>
            <a:off x="9696450" y="4221163"/>
            <a:ext cx="385042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800"/>
              <a:t>?</a:t>
            </a:r>
          </a:p>
        </p:txBody>
      </p:sp>
      <p:sp>
        <p:nvSpPr>
          <p:cNvPr id="12" name="Plus 11"/>
          <p:cNvSpPr/>
          <p:nvPr/>
        </p:nvSpPr>
        <p:spPr bwMode="auto">
          <a:xfrm>
            <a:off x="4008438" y="2492376"/>
            <a:ext cx="792162" cy="720725"/>
          </a:xfrm>
          <a:prstGeom prst="mathPlus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65BF3-215F-4372-AD89-5E6479EA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515151"/>
                </a:solidFill>
                <a:latin typeface="Open Sans" panose="020B0606030504020204" pitchFamily="34" charset="0"/>
              </a:rPr>
              <a:t>Belirsizlik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9EF9D-63DA-4F6A-9119-349EEDE1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8214" y="1700213"/>
            <a:ext cx="1584325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/>
              <a:t>Veri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087938" y="1771650"/>
            <a:ext cx="1871662" cy="129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/>
              <a:t>Model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328026" y="1843089"/>
            <a:ext cx="1800225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/>
              <a:t>Sonuç</a:t>
            </a:r>
          </a:p>
        </p:txBody>
      </p:sp>
      <p:sp>
        <p:nvSpPr>
          <p:cNvPr id="8197" name="AutoShape 7"/>
          <p:cNvSpPr>
            <a:spLocks noChangeArrowheads="1"/>
          </p:cNvSpPr>
          <p:nvPr/>
        </p:nvSpPr>
        <p:spPr bwMode="auto">
          <a:xfrm>
            <a:off x="7175501" y="217805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8199" name="AutoShape 15"/>
          <p:cNvSpPr>
            <a:spLocks noChangeArrowheads="1"/>
          </p:cNvSpPr>
          <p:nvPr/>
        </p:nvSpPr>
        <p:spPr bwMode="auto">
          <a:xfrm>
            <a:off x="9048751" y="3284538"/>
            <a:ext cx="269875" cy="1143000"/>
          </a:xfrm>
          <a:prstGeom prst="upDownArrow">
            <a:avLst>
              <a:gd name="adj1" fmla="val 50000"/>
              <a:gd name="adj2" fmla="val 84706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8201" name="Text Box 19"/>
          <p:cNvSpPr txBox="1">
            <a:spLocks noChangeArrowheads="1"/>
          </p:cNvSpPr>
          <p:nvPr/>
        </p:nvSpPr>
        <p:spPr bwMode="auto">
          <a:xfrm>
            <a:off x="2424114" y="5084764"/>
            <a:ext cx="68179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Deterministik model için, iki tür:</a:t>
            </a:r>
          </a:p>
          <a:p>
            <a:pPr eaLnBrk="1" hangingPunct="1">
              <a:spcBef>
                <a:spcPct val="0"/>
              </a:spcBef>
            </a:pPr>
            <a:r>
              <a:rPr lang="tr-TR" sz="1800"/>
              <a:t>Yerel duyarlılık: parametrede bilinen değişiklik için sonuçta meydana gelen değişiklik.</a:t>
            </a:r>
          </a:p>
          <a:p>
            <a:pPr eaLnBrk="1" hangingPunct="1">
              <a:spcBef>
                <a:spcPct val="0"/>
              </a:spcBef>
            </a:pPr>
            <a:r>
              <a:rPr lang="tr-TR" sz="1800"/>
              <a:t>Global duyarlılık: sonuçtaki belirsizliğin herhangi bir girdi parametresinin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/>
              <a:t>		    belirsizliğiyle olan ilişkisi. </a:t>
            </a:r>
          </a:p>
        </p:txBody>
      </p:sp>
      <p:sp>
        <p:nvSpPr>
          <p:cNvPr id="10" name="Plus 9"/>
          <p:cNvSpPr/>
          <p:nvPr/>
        </p:nvSpPr>
        <p:spPr bwMode="auto">
          <a:xfrm>
            <a:off x="4008438" y="2060576"/>
            <a:ext cx="792162" cy="720725"/>
          </a:xfrm>
          <a:prstGeom prst="mathPlus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214689" y="3427413"/>
            <a:ext cx="217487" cy="1008062"/>
          </a:xfrm>
          <a:prstGeom prst="upDownArrow">
            <a:avLst>
              <a:gd name="adj1" fmla="val 50000"/>
              <a:gd name="adj2" fmla="val 92701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160963" y="3735388"/>
            <a:ext cx="1727200" cy="341312"/>
          </a:xfrm>
          <a:prstGeom prst="rightArrow">
            <a:avLst>
              <a:gd name="adj1" fmla="val 50000"/>
              <a:gd name="adj2" fmla="val 12651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2495551" y="3284538"/>
          <a:ext cx="8159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1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284538"/>
                        <a:ext cx="81597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138A8F4-837A-4C99-8375-BB096AB6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515151"/>
                </a:solidFill>
                <a:latin typeface="Open Sans" panose="020B0606030504020204" pitchFamily="34" charset="0"/>
              </a:rPr>
              <a:t>Duyarlılık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CDE6B8-F42C-4142-A2E4-3F00FF68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839913" y="1825596"/>
            <a:ext cx="83454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Sonlu popülasyonda SIR tipi salgın, ör. İnfluenza, kızamık, kızamıkçık,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Hepatit 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Senaryo: I</a:t>
            </a:r>
            <a:r>
              <a:rPr lang="tr-TR" sz="1800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enfektelerinin N-I</a:t>
            </a:r>
            <a:r>
              <a:rPr lang="tr-TR" sz="1800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sayıda duyarlı bireyden oluşan popülasyona karışması.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561449" y="3546418"/>
            <a:ext cx="2860071" cy="1160463"/>
            <a:chOff x="1416" y="1842"/>
            <a:chExt cx="1849" cy="731"/>
          </a:xfrm>
        </p:grpSpPr>
        <p:sp>
          <p:nvSpPr>
            <p:cNvPr id="9224" name="Text Box 5"/>
            <p:cNvSpPr txBox="1">
              <a:spLocks noChangeArrowheads="1"/>
            </p:cNvSpPr>
            <p:nvPr/>
          </p:nvSpPr>
          <p:spPr bwMode="auto">
            <a:xfrm>
              <a:off x="1416" y="1991"/>
              <a:ext cx="184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800"/>
                <a:t>         : oran                 /gün,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sz="1800"/>
                <a:t>         : oran </a:t>
              </a:r>
              <a:r>
                <a:rPr lang="tr-TR" sz="1800">
                  <a:latin typeface="Symbol" panose="05050102010706020507" pitchFamily="18" charset="2"/>
                </a:rPr>
                <a:t>m</a:t>
              </a:r>
              <a:r>
                <a:rPr lang="tr-TR" sz="1800"/>
                <a:t> /gün </a:t>
              </a:r>
            </a:p>
          </p:txBody>
        </p:sp>
        <p:graphicFrame>
          <p:nvGraphicFramePr>
            <p:cNvPr id="9225" name="Object 6"/>
            <p:cNvGraphicFramePr>
              <a:graphicFrameLocks noChangeAspect="1"/>
            </p:cNvGraphicFramePr>
            <p:nvPr/>
          </p:nvGraphicFramePr>
          <p:xfrm>
            <a:off x="2172" y="1842"/>
            <a:ext cx="685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95000" imgH="393480" progId="Equation.DSMT4">
                    <p:embed/>
                  </p:oleObj>
                </mc:Choice>
                <mc:Fallback>
                  <p:oleObj name="Equation" r:id="rId2" imgW="495000" imgH="393480" progId="Equation.DSMT4">
                    <p:embed/>
                    <p:pic>
                      <p:nvPicPr>
                        <p:cNvPr id="922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1842"/>
                          <a:ext cx="685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405448"/>
              </p:ext>
            </p:extLst>
          </p:nvPr>
        </p:nvGraphicFramePr>
        <p:xfrm>
          <a:off x="4561448" y="5206943"/>
          <a:ext cx="16271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228600" progId="Equation.DSMT4">
                  <p:embed/>
                </p:oleObj>
              </mc:Choice>
              <mc:Fallback>
                <p:oleObj name="Equation" r:id="rId4" imgW="647700" imgH="228600" progId="Equation.DSMT4">
                  <p:embed/>
                  <p:pic>
                    <p:nvPicPr>
                      <p:cNvPr id="92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448" y="5206943"/>
                        <a:ext cx="16271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16857"/>
              </p:ext>
            </p:extLst>
          </p:nvPr>
        </p:nvGraphicFramePr>
        <p:xfrm>
          <a:off x="4275698" y="3805180"/>
          <a:ext cx="8524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425" imgH="177646" progId="Equation.DSMT4">
                  <p:embed/>
                </p:oleObj>
              </mc:Choice>
              <mc:Fallback>
                <p:oleObj name="Equation" r:id="rId6" imgW="431425" imgH="177646" progId="Equation.DSMT4">
                  <p:embed/>
                  <p:pic>
                    <p:nvPicPr>
                      <p:cNvPr id="922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698" y="3805180"/>
                        <a:ext cx="85248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041708"/>
              </p:ext>
            </p:extLst>
          </p:nvPr>
        </p:nvGraphicFramePr>
        <p:xfrm>
          <a:off x="4285223" y="4310005"/>
          <a:ext cx="8524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425" imgH="177646" progId="Equation.DSMT4">
                  <p:embed/>
                </p:oleObj>
              </mc:Choice>
              <mc:Fallback>
                <p:oleObj name="Equation" r:id="rId8" imgW="431425" imgH="177646" progId="Equation.DSMT4">
                  <p:embed/>
                  <p:pic>
                    <p:nvPicPr>
                      <p:cNvPr id="92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223" y="4310005"/>
                        <a:ext cx="85248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65DEF4-4A3B-4B75-BF03-B040C594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>
                <a:solidFill>
                  <a:srgbClr val="515151"/>
                </a:solidFill>
                <a:latin typeface="Open Sans" panose="020B0606030504020204" pitchFamily="34" charset="0"/>
              </a:rPr>
              <a:t>Parametre duyarlılığını gösterme modeli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20875B-C505-4587-90C0-F12631E6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010151" y="1767285"/>
            <a:ext cx="8345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aşağıdaki denklemler sistemiyle tanımlanabilir:</a:t>
            </a:r>
          </a:p>
        </p:txBody>
      </p:sp>
      <p:graphicFrame>
        <p:nvGraphicFramePr>
          <p:cNvPr id="102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728722"/>
              </p:ext>
            </p:extLst>
          </p:nvPr>
        </p:nvGraphicFramePr>
        <p:xfrm>
          <a:off x="4770813" y="2580482"/>
          <a:ext cx="2214562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1219200" progId="Equation.DSMT4">
                  <p:embed/>
                </p:oleObj>
              </mc:Choice>
              <mc:Fallback>
                <p:oleObj name="Equation" r:id="rId2" imgW="1066800" imgH="1219200" progId="Equation.DSMT4">
                  <p:embed/>
                  <p:pic>
                    <p:nvPicPr>
                      <p:cNvPr id="1024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813" y="2580482"/>
                        <a:ext cx="2214562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Box 10"/>
          <p:cNvSpPr txBox="1">
            <a:spLocks noChangeArrowheads="1"/>
          </p:cNvSpPr>
          <p:nvPr/>
        </p:nvSpPr>
        <p:spPr bwMode="auto">
          <a:xfrm>
            <a:off x="4801935" y="5499895"/>
            <a:ext cx="1993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400" i="1">
                <a:solidFill>
                  <a:srgbClr val="FF0000"/>
                </a:solidFill>
              </a:rPr>
              <a:t>R</a:t>
            </a:r>
            <a:r>
              <a:rPr lang="tr-TR" sz="2400" i="1" baseline="-25000">
                <a:solidFill>
                  <a:srgbClr val="FF0000"/>
                </a:solidFill>
              </a:rPr>
              <a:t>0</a:t>
            </a:r>
            <a:r>
              <a:rPr lang="tr-TR" sz="2400" i="1">
                <a:solidFill>
                  <a:srgbClr val="FF0000"/>
                </a:solidFill>
              </a:rPr>
              <a:t> </a:t>
            </a:r>
            <a:r>
              <a:rPr lang="tr-TR" sz="2400">
                <a:solidFill>
                  <a:srgbClr val="FF0000"/>
                </a:solidFill>
              </a:rPr>
              <a:t>=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400" i="1">
                <a:solidFill>
                  <a:srgbClr val="FF0000"/>
                </a:solidFill>
              </a:rPr>
              <a:t>I</a:t>
            </a:r>
            <a:r>
              <a:rPr lang="tr-TR" sz="2400" i="1" baseline="-25000">
                <a:solidFill>
                  <a:srgbClr val="FF0000"/>
                </a:solidFill>
              </a:rPr>
              <a:t>0</a:t>
            </a:r>
            <a:r>
              <a:rPr lang="tr-TR" sz="2400" i="1">
                <a:solidFill>
                  <a:srgbClr val="FF0000"/>
                </a:solidFill>
              </a:rPr>
              <a:t> = 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EEA8E-8012-480A-AA12-60F3B634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>
                <a:solidFill>
                  <a:srgbClr val="515151"/>
                </a:solidFill>
                <a:latin typeface="Open Sans" panose="020B0606030504020204" pitchFamily="34" charset="0"/>
              </a:rPr>
              <a:t>Parametre duyarlılığını gösterme modeli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389500-5673-4738-BC2D-40C7DA2E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20C6-9620-4AAE-AB76-DAEDB46B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>
                <a:solidFill>
                  <a:srgbClr val="515151"/>
                </a:solidFill>
                <a:latin typeface="Open Sans" panose="020B0606030504020204" pitchFamily="34" charset="0"/>
              </a:rPr>
              <a:t>Parametre duyarlılığını gösterme modeli</a:t>
            </a:r>
          </a:p>
        </p:txBody>
      </p:sp>
      <p:graphicFrame>
        <p:nvGraphicFramePr>
          <p:cNvPr id="11268" name="Object 9"/>
          <p:cNvGraphicFramePr>
            <a:graphicFrameLocks noChangeAspect="1"/>
          </p:cNvGraphicFramePr>
          <p:nvPr/>
        </p:nvGraphicFramePr>
        <p:xfrm>
          <a:off x="1970088" y="1784350"/>
          <a:ext cx="2214562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1219200" progId="Equation.DSMT4">
                  <p:embed/>
                </p:oleObj>
              </mc:Choice>
              <mc:Fallback>
                <p:oleObj name="Equation" r:id="rId2" imgW="1066800" imgH="1219200" progId="Equation.DSMT4">
                  <p:embed/>
                  <p:pic>
                    <p:nvPicPr>
                      <p:cNvPr id="1126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784350"/>
                        <a:ext cx="2214562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Box 10"/>
          <p:cNvSpPr txBox="1">
            <a:spLocks noChangeArrowheads="1"/>
          </p:cNvSpPr>
          <p:nvPr/>
        </p:nvSpPr>
        <p:spPr bwMode="auto">
          <a:xfrm>
            <a:off x="2093913" y="4833938"/>
            <a:ext cx="1993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400" i="1">
                <a:solidFill>
                  <a:srgbClr val="FF0000"/>
                </a:solidFill>
              </a:rPr>
              <a:t>R</a:t>
            </a:r>
            <a:r>
              <a:rPr lang="tr-TR" sz="2400" i="1" baseline="-25000">
                <a:solidFill>
                  <a:srgbClr val="FF0000"/>
                </a:solidFill>
              </a:rPr>
              <a:t>0</a:t>
            </a:r>
            <a:r>
              <a:rPr lang="tr-TR" sz="2400" i="1">
                <a:solidFill>
                  <a:srgbClr val="FF0000"/>
                </a:solidFill>
              </a:rPr>
              <a:t> </a:t>
            </a:r>
            <a:r>
              <a:rPr lang="tr-TR" sz="2400">
                <a:solidFill>
                  <a:srgbClr val="FF0000"/>
                </a:solidFill>
              </a:rPr>
              <a:t>=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400" i="1">
                <a:solidFill>
                  <a:srgbClr val="FF0000"/>
                </a:solidFill>
              </a:rPr>
              <a:t>I</a:t>
            </a:r>
            <a:r>
              <a:rPr lang="tr-TR" sz="2400" i="1" baseline="-25000">
                <a:solidFill>
                  <a:srgbClr val="FF0000"/>
                </a:solidFill>
              </a:rPr>
              <a:t>0</a:t>
            </a:r>
            <a:r>
              <a:rPr lang="tr-TR" sz="2400" i="1">
                <a:solidFill>
                  <a:srgbClr val="FF0000"/>
                </a:solidFill>
              </a:rPr>
              <a:t> = 100</a:t>
            </a:r>
          </a:p>
        </p:txBody>
      </p:sp>
      <p:pic>
        <p:nvPicPr>
          <p:cNvPr id="1127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1543051"/>
            <a:ext cx="46990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5DF172-39C5-49E2-A84B-4BB05385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Object 9"/>
          <p:cNvGraphicFramePr>
            <a:graphicFrameLocks noChangeAspect="1"/>
          </p:cNvGraphicFramePr>
          <p:nvPr/>
        </p:nvGraphicFramePr>
        <p:xfrm>
          <a:off x="1970088" y="1784350"/>
          <a:ext cx="2214562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1219200" progId="Equation.DSMT4">
                  <p:embed/>
                </p:oleObj>
              </mc:Choice>
              <mc:Fallback>
                <p:oleObj name="Equation" r:id="rId2" imgW="1066800" imgH="1219200" progId="Equation.DSMT4">
                  <p:embed/>
                  <p:pic>
                    <p:nvPicPr>
                      <p:cNvPr id="1229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784350"/>
                        <a:ext cx="2214562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Box 10"/>
          <p:cNvSpPr txBox="1">
            <a:spLocks noChangeArrowheads="1"/>
          </p:cNvSpPr>
          <p:nvPr/>
        </p:nvSpPr>
        <p:spPr bwMode="auto">
          <a:xfrm>
            <a:off x="2093913" y="4833938"/>
            <a:ext cx="1993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400" i="1">
                <a:solidFill>
                  <a:srgbClr val="FF0000"/>
                </a:solidFill>
              </a:rPr>
              <a:t>R</a:t>
            </a:r>
            <a:r>
              <a:rPr lang="tr-TR" sz="2400" i="1" baseline="-25000">
                <a:solidFill>
                  <a:srgbClr val="FF0000"/>
                </a:solidFill>
              </a:rPr>
              <a:t>0</a:t>
            </a:r>
            <a:r>
              <a:rPr lang="tr-TR" sz="2400" i="1">
                <a:solidFill>
                  <a:srgbClr val="FF0000"/>
                </a:solidFill>
              </a:rPr>
              <a:t> </a:t>
            </a:r>
            <a:r>
              <a:rPr lang="tr-TR" sz="2400">
                <a:solidFill>
                  <a:srgbClr val="FF0000"/>
                </a:solidFill>
              </a:rPr>
              <a:t>= </a:t>
            </a:r>
            <a:r>
              <a:rPr lang="tr-TR" sz="2400" b="1">
                <a:solidFill>
                  <a:srgbClr val="FF0000"/>
                </a:solidFill>
              </a:rPr>
              <a:t>1,5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sz="2400" i="1">
                <a:solidFill>
                  <a:srgbClr val="FF0000"/>
                </a:solidFill>
              </a:rPr>
              <a:t>I</a:t>
            </a:r>
            <a:r>
              <a:rPr lang="tr-TR" sz="2400" i="1" baseline="-25000">
                <a:solidFill>
                  <a:srgbClr val="FF0000"/>
                </a:solidFill>
              </a:rPr>
              <a:t>0</a:t>
            </a:r>
            <a:r>
              <a:rPr lang="tr-TR" sz="2400" i="1">
                <a:solidFill>
                  <a:srgbClr val="FF0000"/>
                </a:solidFill>
              </a:rPr>
              <a:t> = 100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4" y="1535113"/>
            <a:ext cx="46958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D9D59-6439-4972-94BC-1B82C7F1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>
                <a:solidFill>
                  <a:srgbClr val="515151"/>
                </a:solidFill>
                <a:latin typeface="Open Sans" panose="020B0606030504020204" pitchFamily="34" charset="0"/>
              </a:rPr>
              <a:t>Parametre duyarlılığını gösterme modeli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52557-593E-40AE-908E-C8445C92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3B6A89AC-438B-4360-8CC4-3350E7EB4BC0}" vid="{CA918E19-263B-411D-AE0A-63044FCB7D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BD5752D5F7C4FAACD4559FDAC736C" ma:contentTypeVersion="16" ma:contentTypeDescription="Create a new document." ma:contentTypeScope="" ma:versionID="9764dbbe2ebacb500333330cf2b6bfb5">
  <xsd:schema xmlns:xsd="http://www.w3.org/2001/XMLSchema" xmlns:xs="http://www.w3.org/2001/XMLSchema" xmlns:p="http://schemas.microsoft.com/office/2006/metadata/properties" xmlns:ns2="c5693e7f-e507-4160-8971-de252951fe91" xmlns:ns3="5cfa4bed-02a3-452f-86f6-721e47cffe55" xmlns:ns4="33fc9297-1dc9-4d84-ab5d-dd00c9b88de2" targetNamespace="http://schemas.microsoft.com/office/2006/metadata/properties" ma:root="true" ma:fieldsID="72788ef272ac044744945db3bda95ffd" ns2:_="" ns3:_="" ns4:_="">
    <xsd:import namespace="c5693e7f-e507-4160-8971-de252951fe91"/>
    <xsd:import namespace="5cfa4bed-02a3-452f-86f6-721e47cffe55"/>
    <xsd:import namespace="33fc9297-1dc9-4d84-ab5d-dd00c9b88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93e7f-e507-4160-8971-de252951f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a4eac88-8ae6-4a96-90c7-97bc93c84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a4bed-02a3-452f-86f6-721e47cffe5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c9297-1dc9-4d84-ab5d-dd00c9b88d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fe9d342-bd6d-46cf-b422-97d9dfea275a}" ma:internalName="TaxCatchAll" ma:showField="CatchAllData" ma:web="33fc9297-1dc9-4d84-ab5d-dd00c9b88d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693e7f-e507-4160-8971-de252951fe91">
      <Terms xmlns="http://schemas.microsoft.com/office/infopath/2007/PartnerControls"/>
    </lcf76f155ced4ddcb4097134ff3c332f>
    <TaxCatchAll xmlns="33fc9297-1dc9-4d84-ab5d-dd00c9b88d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628265-3740-402B-9704-7624ADE808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693e7f-e507-4160-8971-de252951fe91"/>
    <ds:schemaRef ds:uri="5cfa4bed-02a3-452f-86f6-721e47cffe55"/>
    <ds:schemaRef ds:uri="33fc9297-1dc9-4d84-ab5d-dd00c9b88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253B32-7402-4014-BF45-DAEFC5883096}">
  <ds:schemaRefs>
    <ds:schemaRef ds:uri="http://schemas.microsoft.com/office/2006/metadata/properties"/>
    <ds:schemaRef ds:uri="http://schemas.microsoft.com/office/infopath/2007/PartnerControls"/>
    <ds:schemaRef ds:uri="c5693e7f-e507-4160-8971-de252951fe91"/>
    <ds:schemaRef ds:uri="33fc9297-1dc9-4d84-ab5d-dd00c9b88de2"/>
  </ds:schemaRefs>
</ds:datastoreItem>
</file>

<file path=customXml/itemProps3.xml><?xml version="1.0" encoding="utf-8"?>
<ds:datastoreItem xmlns:ds="http://schemas.openxmlformats.org/officeDocument/2006/customXml" ds:itemID="{70D93BFF-6123-4748-92F2-DEF0F05BEF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0</TotalTime>
  <Words>1035</Words>
  <Application>Microsoft Office PowerPoint</Application>
  <PresentationFormat>Widescreen</PresentationFormat>
  <Paragraphs>286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Open Sans</vt:lpstr>
      <vt:lpstr>Symbol</vt:lpstr>
      <vt:lpstr>Times New Roman</vt:lpstr>
      <vt:lpstr>1_Office Theme</vt:lpstr>
      <vt:lpstr>Chart</vt:lpstr>
      <vt:lpstr>Equation</vt:lpstr>
      <vt:lpstr>4. Gün 3. Ders:   R'ye Giriş</vt:lpstr>
      <vt:lpstr>Oturumun amaçları</vt:lpstr>
      <vt:lpstr>Problemin doğası</vt:lpstr>
      <vt:lpstr>Belirsizlik</vt:lpstr>
      <vt:lpstr>Duyarlılık</vt:lpstr>
      <vt:lpstr>Parametre duyarlılığını gösterme modeli</vt:lpstr>
      <vt:lpstr>Parametre duyarlılığını gösterme modeli</vt:lpstr>
      <vt:lpstr>Parametre duyarlılığını gösterme modeli</vt:lpstr>
      <vt:lpstr>Parametre duyarlılığını gösterme modeli</vt:lpstr>
      <vt:lpstr>Parametre duyarlılığını gösterme modeli</vt:lpstr>
      <vt:lpstr>Parametre duyarlılığını gösterme modeli</vt:lpstr>
      <vt:lpstr>Parametre duyarlılığını gösterme modeli</vt:lpstr>
      <vt:lpstr>Parametre duyarlılığını gösterme modeli</vt:lpstr>
      <vt:lpstr>Yerel belirsizlik</vt:lpstr>
      <vt:lpstr>Latin Hiperküp Örneklemesi</vt:lpstr>
      <vt:lpstr>Monte Carlo Markov Zinciri</vt:lpstr>
      <vt:lpstr>Stokastik ve olasılık modelleri: olabilirlik</vt:lpstr>
      <vt:lpstr>Olabilirlik</vt:lpstr>
      <vt:lpstr>Log-Olabilirlik ve güven aralıkları</vt:lpstr>
      <vt:lpstr>Verilerden kaynaklanan belirsizlik</vt:lpstr>
      <vt:lpstr>Verilerden kaynaklanan belirsizlik</vt:lpstr>
      <vt:lpstr>Verilerden kaynaklanan belirsizlik</vt:lpstr>
      <vt:lpstr>Verilerden kaynaklanan belirsizlik</vt:lpstr>
      <vt:lpstr>Verilerden kaynaklanan belirsizlik</vt:lpstr>
      <vt:lpstr>Verilerden kaynaklanan belirsizlik</vt:lpstr>
      <vt:lpstr>Verilerden kaynaklanan belirsizlik</vt:lpstr>
      <vt:lpstr>Verilerden kaynaklanan belirsizlik</vt:lpstr>
      <vt:lpstr>Verilerden kaynaklanan belirsizlik</vt:lpstr>
      <vt:lpstr>Özet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Lecture 2:   Introduction to R</dc:title>
  <dc:creator>Juan  Vesga</dc:creator>
  <cp:lastModifiedBy>AKIN, Başak</cp:lastModifiedBy>
  <cp:revision>4</cp:revision>
  <dcterms:created xsi:type="dcterms:W3CDTF">2021-10-28T14:42:52Z</dcterms:created>
  <dcterms:modified xsi:type="dcterms:W3CDTF">2023-06-09T15:31:09Z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0x010100C37BD5752D5F7C4FAACD4559FDAC736C</vt:lpwstr>
  </property>
  <property fmtid="{D5CDD505-2E9C-101B-9397-08002B2CF9AE}" pid="3" name="MediaServiceImageTags">
    <vt:lpwstr/>
  </property>
</Properties>
</file>