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1" r:id="rId3"/>
    <p:sldId id="282" r:id="rId4"/>
    <p:sldId id="403" r:id="rId5"/>
    <p:sldId id="326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267" r:id="rId18"/>
    <p:sldId id="418" r:id="rId19"/>
    <p:sldId id="415" r:id="rId20"/>
    <p:sldId id="269" r:id="rId21"/>
    <p:sldId id="416" r:id="rId22"/>
    <p:sldId id="417" r:id="rId23"/>
    <p:sldId id="419" r:id="rId24"/>
    <p:sldId id="420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07016-25D8-4BC2-BB4B-FAE4A525949F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624-AAB5-4888-8998-935909699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69C7-7A17-4CCD-8CB1-7061BCD24804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1A1-6900-495C-B874-9959308B4C93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C8-BBB9-42CC-AC12-00150BB99C7E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D040-D776-421F-8062-D195E1E97B87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7B-4214-4213-99D1-A6727B2609F1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EC55-66F4-4F63-9CBC-88C380ADD6C2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189-9484-475F-8B9C-F2F9A36E46E3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AD76-C8C1-4BBB-BD02-980693F31BD8}" type="datetime1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0ADB-77B8-4269-B267-143D53027ED1}" type="datetime1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F35-7E23-421D-BC05-C1D41853B668}" type="datetime1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508-674B-415A-9402-34518A624310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6E68-3092-4490-918C-A2B06EADF9A2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385-CF91-47B0-BD24-9EB65852B128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327B-5091-4236-9BB9-AC6EBD4A5F5F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6652-10DF-428B-9F82-37DAD96B383E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D97-B18D-4889-AFA3-2A3CAE641E9E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1AF-2FDF-4C8B-AC4B-8766A1C986E8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7085-1982-4C14-8B2D-8EA11412650B}" type="datetime1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B1D7-0008-425F-97D9-8954E7C65A82}" type="datetime1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E4A-C814-440B-AD72-3981FA38E07F}" type="datetime1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D681-88E1-460B-B14F-1054A3F2FAB9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4BAD-31D4-4B25-AA8F-BE7D4D923105}" type="datetime1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E2D1-6F41-4CAA-98AC-7D170829A9E4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627B-9FDD-4D3C-A980-3F822DFF4122}" type="datetime1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conlearn.org/" TargetMode="External"/><Relationship Id="rId4" Type="http://schemas.openxmlformats.org/officeDocument/2006/relationships/hyperlink" Target="http://r-pkgs.had.co.nz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1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2:  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started with R</a:t>
            </a:r>
            <a:endParaRPr lang="en-GB" sz="61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  <a:endParaRPr lang="en-GB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00A1-02AE-4B49-B5B3-57013BEB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Booleans: </a:t>
            </a:r>
            <a:r>
              <a:rPr lang="en-GB" b="0" dirty="0">
                <a:latin typeface="Consolas" panose="020B0609020204030204" pitchFamily="49" charset="0"/>
              </a:rPr>
              <a:t>logical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34448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1014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TRUE FALSE TRUE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7671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25660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“logical"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2DEC3A-2C4A-4CA1-9153-76B555FB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838325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logical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type can be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C2FF1-B018-4636-B59C-157881BF1838}"/>
              </a:ext>
            </a:extLst>
          </p:cNvPr>
          <p:cNvSpPr txBox="1"/>
          <p:nvPr/>
        </p:nvSpPr>
        <p:spPr>
          <a:xfrm>
            <a:off x="1861926" y="4882648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Booleans can also be interpreted as 0’s (FALSE) and 1’s (TRUE), hence: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202911-49C3-46A7-A230-AB13267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411740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 + 1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A79D9B-0C15-4C93-B357-5FA96335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991621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2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1 2 2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915C67-D006-4F72-AE7F-5D7A336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6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Vectors</a:t>
            </a:r>
            <a:endParaRPr lang="en-GB" b="0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0760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 c(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, -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 , 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1.123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03491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1.000 2.000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.000 -1.000 1.123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0544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length(a)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74886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latin typeface="Source Code Pro" panose="020B0509030403020204" pitchFamily="49" charset="0"/>
              </a:rPr>
              <a:t>vector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stores several values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same type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as a one-dimensional array: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5229-7F15-4DA2-8074-FA5A45F4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 Matrices</a:t>
            </a:r>
            <a:endParaRPr lang="en-GB" b="0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 matrix(sample(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1500" dirty="0" err="1">
                <a:solidFill>
                  <a:srgbClr val="515151"/>
                </a:solidFill>
                <a:latin typeface="Consolas" panose="020B0609020204030204" pitchFamily="49" charset="0"/>
              </a:rPr>
              <a:t>ncol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     [,1] [,2] [,3] [,4]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[1,]   12    7    8   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[2,]   11   10    2   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[3,]    1    6    9    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“matrix”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latin typeface="Source Code Pro" panose="020B0509030403020204" pitchFamily="49" charset="0"/>
              </a:rPr>
              <a:t>matrix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stores several values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same type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as a table: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3 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5A4E2-4963-4CBD-AAD3-D8F7F41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Data Frames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(age = c(10, 54, 3), sex =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  age sex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1  10  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2  54   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3   3   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data.frame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”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 err="1">
                <a:solidFill>
                  <a:srgbClr val="990033"/>
                </a:solidFill>
                <a:latin typeface="Source Code Pro" panose="020B0509030403020204" pitchFamily="49" charset="0"/>
              </a:rPr>
              <a:t>data.frame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table where variables (columns) can have different types (equivalent to a spreadsheet):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3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634D-65E8-4358-80A1-69BC75D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Lists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2672403"/>
            <a:ext cx="7577349" cy="151319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age &lt;-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sex &lt;- factor(c(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swab  &lt;- matrix(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sample(c("+", "-"), replace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dimnames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list(NULL, paste("t", 1:5,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"")))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x &lt;- list(age = age, gender = sex,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swab_results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swab)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collection of objects of any types and sizes, stored as different slots. It is a powerful structure to save information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DC93-4BDB-4D96-9D1A-8087C14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Lists (continued)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261916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collection of objects of any types and sizes, stored as different slots. It is a powerful structure to save information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3202675"/>
            <a:ext cx="7577349" cy="317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[1] 10 54 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$gender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[1] m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Levels: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$swab_results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     t1  t2  t3  t4  t5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[1,] "+" "+" "-" "+" "+"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[2,] "+" "+" "+" "-" "+"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73B47-95CD-4089-B242-DE42A8A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99B-C0C9-48CB-B0BD-B94E424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BC65-6A40-46CA-B691-52437023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Vectors</a:t>
            </a:r>
          </a:p>
          <a:p>
            <a:endParaRPr lang="en-GB" dirty="0"/>
          </a:p>
          <a:p>
            <a:r>
              <a:rPr lang="en-GB" dirty="0"/>
              <a:t>Matrices and arrays</a:t>
            </a:r>
          </a:p>
          <a:p>
            <a:endParaRPr lang="en-GB" dirty="0"/>
          </a:p>
          <a:p>
            <a:r>
              <a:rPr lang="en-GB" dirty="0"/>
              <a:t>Data frames</a:t>
            </a:r>
          </a:p>
          <a:p>
            <a:endParaRPr lang="en-GB" dirty="0"/>
          </a:p>
          <a:p>
            <a:r>
              <a:rPr lang="en-GB" dirty="0"/>
              <a:t>Lists</a:t>
            </a:r>
          </a:p>
          <a:p>
            <a:endParaRPr lang="en-GB" dirty="0"/>
          </a:p>
          <a:p>
            <a:r>
              <a:rPr lang="en-GB" dirty="0"/>
              <a:t>R has some datasets already loaded</a:t>
            </a:r>
          </a:p>
          <a:p>
            <a:endParaRPr lang="en-GB" dirty="0"/>
          </a:p>
        </p:txBody>
      </p:sp>
      <p:pic>
        <p:nvPicPr>
          <p:cNvPr id="9220" name="Picture 4" descr="Image for post">
            <a:extLst>
              <a:ext uri="{FF2B5EF4-FFF2-40B4-BE49-F238E27FC236}">
                <a16:creationId xmlns:a16="http://schemas.microsoft.com/office/drawing/2014/main" id="{EC2EF5BE-4210-4195-B2A7-644077D4F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26930" r="5271"/>
          <a:stretch/>
        </p:blipFill>
        <p:spPr bwMode="auto">
          <a:xfrm>
            <a:off x="5225716" y="1825625"/>
            <a:ext cx="6128084" cy="2832686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7A596-1E7D-4CB6-A4D2-DDCA95FB8A74}"/>
              </a:ext>
            </a:extLst>
          </p:cNvPr>
          <p:cNvSpPr txBox="1"/>
          <p:nvPr/>
        </p:nvSpPr>
        <p:spPr>
          <a:xfrm>
            <a:off x="5125453" y="4755346"/>
            <a:ext cx="6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G. Tiwari, 2019. https://medium.com/@tiwarigaurav2512/r-data-types-847fffb01d5b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C51-BA0B-4DFA-8DCB-37E5DF1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8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contents in an object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The objects we reviewed can be accessed or </a:t>
            </a:r>
            <a:r>
              <a:rPr lang="en-US" dirty="0" err="1">
                <a:solidFill>
                  <a:srgbClr val="990033"/>
                </a:solidFill>
                <a:latin typeface="Source Code Pro" panose="020B0509030403020204" pitchFamily="49" charset="0"/>
              </a:rPr>
              <a:t>subsetted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by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 index, name,</a:t>
            </a:r>
            <a:r>
              <a:rPr lang="en-US" i="1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or</a:t>
            </a:r>
            <a:r>
              <a:rPr lang="en-US" i="1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logical condition.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Using: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for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[rows, columns]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for a matrix 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data.frame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[[]]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for a list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An index is an integer or set of integers that points to the position of an element in an array:  </a:t>
            </a:r>
            <a:r>
              <a:rPr lang="en-US" dirty="0" err="1">
                <a:latin typeface="Consolas" panose="020B0609020204030204" pitchFamily="49" charset="0"/>
              </a:rPr>
              <a:t>my_vector</a:t>
            </a:r>
            <a:r>
              <a:rPr lang="en-US" dirty="0">
                <a:latin typeface="Consolas" panose="020B0609020204030204" pitchFamily="49" charset="0"/>
              </a:rPr>
              <a:t>[2]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Lists can be accessed using the name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slot : 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“age”</a:t>
            </a:r>
            <a:r>
              <a:rPr lang="en-US" dirty="0">
                <a:latin typeface="Consolas" panose="020B0609020204030204" pitchFamily="49" charset="0"/>
              </a:rPr>
              <a:t>]]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Note that square brackets imply access to an object, while parenthesis contain the arguments of a function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12CD0-8E0B-4400-8072-E81DEE1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CCE85-9FF9-479F-9C47-B10A5598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functions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B639-9150-4414-B228-B11EDE113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5CA1-FFAF-4D13-83BD-CF3B442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B261-4E29-4A81-8390-89D9AB2A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Functions</a:t>
            </a:r>
          </a:p>
        </p:txBody>
      </p:sp>
      <p:pic>
        <p:nvPicPr>
          <p:cNvPr id="10242" name="Picture 2" descr="Function Rooms in Gisburn | Whitebull Country Inn and Dining">
            <a:extLst>
              <a:ext uri="{FF2B5EF4-FFF2-40B4-BE49-F238E27FC236}">
                <a16:creationId xmlns:a16="http://schemas.microsoft.com/office/drawing/2014/main" id="{A4143C43-D186-43D1-BBE5-5B49F1646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548639" y="2612599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8473-2072-4496-91E0-CC5B3014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553" y="2512657"/>
            <a:ext cx="3803904" cy="3660185"/>
          </a:xfrm>
        </p:spPr>
        <p:txBody>
          <a:bodyPr anchor="ctr">
            <a:normAutofit fontScale="92500"/>
          </a:bodyPr>
          <a:lstStyle/>
          <a:p>
            <a:r>
              <a:rPr lang="en-GB" sz="2200" dirty="0"/>
              <a:t>Functions are short-cuts for doing complicated things, e.g. </a:t>
            </a:r>
          </a:p>
          <a:p>
            <a:pPr lvl="1"/>
            <a:r>
              <a:rPr lang="en-GB" sz="1800" dirty="0"/>
              <a:t>sort(c(2, 1, 3))=c(1, 2, 3)</a:t>
            </a:r>
          </a:p>
          <a:p>
            <a:pPr lvl="1"/>
            <a:r>
              <a:rPr lang="en-GB" sz="1800" dirty="0"/>
              <a:t>abs(-4)=4</a:t>
            </a:r>
          </a:p>
          <a:p>
            <a:endParaRPr lang="en-GB" sz="2200" dirty="0"/>
          </a:p>
          <a:p>
            <a:r>
              <a:rPr lang="en-GB" sz="2200" dirty="0"/>
              <a:t>Functions can be written by:</a:t>
            </a:r>
          </a:p>
          <a:p>
            <a:pPr lvl="1"/>
            <a:r>
              <a:rPr lang="en-GB" sz="2200" dirty="0"/>
              <a:t>R (i.e. already installed)</a:t>
            </a:r>
          </a:p>
          <a:p>
            <a:pPr lvl="1"/>
            <a:r>
              <a:rPr lang="en-GB" sz="2200" dirty="0"/>
              <a:t>the user (i.e. you)</a:t>
            </a:r>
          </a:p>
          <a:p>
            <a:pPr lvl="1"/>
            <a:r>
              <a:rPr lang="en-GB" sz="2200" dirty="0"/>
              <a:t>someone else (in a package)</a:t>
            </a:r>
          </a:p>
          <a:p>
            <a:pPr lvl="1"/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BE83-6052-460C-B26C-562B14B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AD7-6263-4EB5-B0ED-C0D55017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521-0FC0-4039-9C27-52078714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R engine and syntax</a:t>
            </a:r>
          </a:p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initial important notions of R programming</a:t>
            </a:r>
          </a:p>
          <a:p>
            <a:r>
              <a:rPr lang="en-GB" dirty="0"/>
              <a:t>Learn the basic syntax of R language </a:t>
            </a:r>
          </a:p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data objects </a:t>
            </a:r>
          </a:p>
          <a:p>
            <a:r>
              <a:rPr lang="en-GB" dirty="0"/>
              <a:t>Understand user defined functions </a:t>
            </a:r>
            <a:endParaRPr lang="en-GB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4015-A5D0-4ECC-B61A-4FC3E7B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9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What is a function?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3429710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rnorm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, mean=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sd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set of operations made on a given output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Syntax: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(argument1, argument2, …)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Example: 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4211945"/>
            <a:ext cx="10045437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[1]  2.713883  7.373878  9.364017  1.173302  6.436040  5.624428  7.107626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[8] -1.727200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8BAE-5751-42F1-AA25-71C81A9D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How to use a function?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2646055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?</a:t>
            </a: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rnorm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When a function is created either by R or the user or a package, its definition can be retrieved using “?”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CEEB-2BA0-463D-9D12-EABF267F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87" y="3129928"/>
            <a:ext cx="4671478" cy="364934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C126-8D36-4C8A-AA04-191B1E8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9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User defined functions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Apart from base R functions and functions in packages, you can create your own functions.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Syntax: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 &lt;-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0033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(argument1, argument2,…)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perform an operation using your arguments</a:t>
            </a:r>
          </a:p>
          <a:p>
            <a:r>
              <a:rPr lang="en-US" dirty="0">
                <a:latin typeface="Consolas" panose="020B0609020204030204" pitchFamily="49" charset="0"/>
              </a:rPr>
              <a:t>			x &lt;-  argument1 + argument2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90033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(x)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}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Naming functions is an important part of good coding: use meaningful names! : </a:t>
            </a:r>
            <a:r>
              <a:rPr lang="en-US" dirty="0" err="1">
                <a:latin typeface="Consolas" panose="020B0609020204030204" pitchFamily="49" charset="0"/>
              </a:rPr>
              <a:t>Sum_arguments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Good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); </a:t>
            </a:r>
            <a:r>
              <a:rPr lang="en-US" dirty="0">
                <a:latin typeface="Consolas" panose="020B0609020204030204" pitchFamily="49" charset="0"/>
              </a:rPr>
              <a:t>func1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</a:rPr>
              <a:t>Bad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92194-E1EF-412F-802E-E00B0F6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R engine works</a:t>
            </a:r>
          </a:p>
          <a:p>
            <a:r>
              <a:rPr lang="en-GB" dirty="0"/>
              <a:t>How to store information using R objects</a:t>
            </a:r>
          </a:p>
          <a:p>
            <a:r>
              <a:rPr lang="en-GB" dirty="0"/>
              <a:t>Accessing your information</a:t>
            </a:r>
          </a:p>
          <a:p>
            <a:r>
              <a:rPr lang="en-GB" dirty="0"/>
              <a:t>What are functions</a:t>
            </a:r>
          </a:p>
          <a:p>
            <a:r>
              <a:rPr lang="en-GB" dirty="0"/>
              <a:t>How functions can be defined by the user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0A2-E869-489F-BA2C-B7C0C4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R resources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616E-4038-43A5-97FD-8AF17EB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R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for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Data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Science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- 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  <a:hlinkClick r:id="rId2"/>
              </a:rPr>
              <a:t>https://r4ds.had.co.nz/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Advanced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R 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inherit"/>
                <a:hlinkClick r:id="rId3"/>
              </a:rPr>
              <a:t>http://adv-r.had.co.nz/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R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packages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 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inherit"/>
                <a:hlinkClick r:id="rId4"/>
              </a:rPr>
              <a:t>http://r-pkgs.had.co.nz/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RECONLearn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  <a:hlinkClick r:id="rId5"/>
              </a:rPr>
              <a:t>https://www.reconlearn.org/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EA42-6577-48CE-80D0-1BCD87A0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4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400-633A-44A7-B5DE-AD3077D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How does </a:t>
            </a:r>
            <a:r>
              <a:rPr lang="en-US" b="1" i="0" dirty="0">
                <a:solidFill>
                  <a:srgbClr val="515151"/>
                </a:solidFill>
                <a:effectLst/>
                <a:latin typeface="inherit"/>
              </a:rPr>
              <a:t>R</a:t>
            </a:r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store information?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F2-3A1F-42B1-B9F2-74877B74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394784"/>
            <a:ext cx="11353800" cy="24632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90033"/>
                </a:solidFill>
              </a:rPr>
              <a:t>no files</a:t>
            </a:r>
            <a:r>
              <a:rPr lang="en-US" sz="2000" dirty="0"/>
              <a:t>, all in the </a:t>
            </a:r>
            <a:r>
              <a:rPr lang="en-US" sz="2000" dirty="0">
                <a:solidFill>
                  <a:srgbClr val="990033"/>
                </a:solidFill>
              </a:rPr>
              <a:t>RAM</a:t>
            </a:r>
            <a:r>
              <a:rPr lang="en-US" sz="2000" dirty="0"/>
              <a:t> (i.e. temporary memory)</a:t>
            </a:r>
          </a:p>
          <a:p>
            <a:r>
              <a:rPr lang="en-US" sz="2000" dirty="0"/>
              <a:t>data, results, functions, etc. are all R </a:t>
            </a:r>
            <a:r>
              <a:rPr lang="en-US" sz="2000" i="1" dirty="0">
                <a:solidFill>
                  <a:srgbClr val="990033"/>
                </a:solidFill>
              </a:rPr>
              <a:t>objects</a:t>
            </a:r>
          </a:p>
          <a:p>
            <a:r>
              <a:rPr lang="en-US" altLang="en-US" sz="2000" dirty="0"/>
              <a:t>one </a:t>
            </a:r>
            <a:r>
              <a:rPr lang="en-US" altLang="en-US" sz="2000" i="1" dirty="0">
                <a:solidFill>
                  <a:srgbClr val="990033"/>
                </a:solidFill>
              </a:rPr>
              <a:t>object</a:t>
            </a:r>
            <a:r>
              <a:rPr lang="en-US" altLang="en-US" sz="2000" dirty="0"/>
              <a:t> can be saved / loaded using </a:t>
            </a:r>
            <a:r>
              <a:rPr lang="en-US" altLang="en-US" sz="2000" i="1" dirty="0" err="1">
                <a:solidFill>
                  <a:srgbClr val="990033"/>
                </a:solidFill>
              </a:rPr>
              <a:t>saveRDS</a:t>
            </a:r>
            <a:r>
              <a:rPr lang="en-US" altLang="en-US" sz="2000" dirty="0">
                <a:solidFill>
                  <a:srgbClr val="990033"/>
                </a:solidFill>
              </a:rPr>
              <a:t>/</a:t>
            </a:r>
            <a:r>
              <a:rPr lang="en-US" altLang="en-US" sz="2000" i="1" dirty="0" err="1">
                <a:solidFill>
                  <a:srgbClr val="990033"/>
                </a:solidFill>
              </a:rPr>
              <a:t>readRDS</a:t>
            </a:r>
            <a:r>
              <a:rPr lang="en-US" altLang="en-US" sz="2000" i="1" dirty="0">
                <a:solidFill>
                  <a:srgbClr val="990033"/>
                </a:solidFill>
              </a:rPr>
              <a:t> </a:t>
            </a:r>
            <a:r>
              <a:rPr lang="en-US" altLang="en-US" sz="2000" dirty="0"/>
              <a:t>(output: </a:t>
            </a:r>
            <a:r>
              <a:rPr lang="en-US" altLang="en-US" sz="2000" i="1" dirty="0"/>
              <a:t>.</a:t>
            </a:r>
            <a:r>
              <a:rPr lang="en-US" altLang="en-US" sz="2000" i="1" dirty="0" err="1"/>
              <a:t>rds</a:t>
            </a:r>
            <a:r>
              <a:rPr lang="en-US" altLang="en-US" sz="2000" dirty="0"/>
              <a:t> files)</a:t>
            </a:r>
          </a:p>
          <a:p>
            <a:r>
              <a:rPr lang="en-US" sz="2000" i="1" dirty="0">
                <a:solidFill>
                  <a:srgbClr val="990033"/>
                </a:solidFill>
              </a:rPr>
              <a:t>several objects </a:t>
            </a:r>
            <a:r>
              <a:rPr lang="en-US" sz="2000" dirty="0"/>
              <a:t>can be saved / loaded using </a:t>
            </a:r>
            <a:r>
              <a:rPr lang="en-US" sz="2000" i="1" dirty="0">
                <a:solidFill>
                  <a:srgbClr val="990033"/>
                </a:solidFill>
              </a:rPr>
              <a:t>save/load (</a:t>
            </a:r>
            <a:r>
              <a:rPr lang="en-US" sz="2000" dirty="0"/>
              <a:t>output: </a:t>
            </a:r>
            <a:r>
              <a:rPr lang="en-US" sz="2000" i="1" dirty="0">
                <a:solidFill>
                  <a:srgbClr val="990033"/>
                </a:solidFill>
              </a:rPr>
              <a:t>.</a:t>
            </a:r>
            <a:r>
              <a:rPr lang="en-US" sz="2000" i="1" dirty="0" err="1">
                <a:solidFill>
                  <a:srgbClr val="990033"/>
                </a:solidFill>
              </a:rPr>
              <a:t>RData</a:t>
            </a:r>
            <a:r>
              <a:rPr lang="en-US" sz="2000" i="1" dirty="0">
                <a:solidFill>
                  <a:srgbClr val="990033"/>
                </a:solidFill>
              </a:rPr>
              <a:t> files)</a:t>
            </a:r>
          </a:p>
          <a:p>
            <a:r>
              <a:rPr lang="en-US" sz="2000" dirty="0"/>
              <a:t>an </a:t>
            </a:r>
            <a:r>
              <a:rPr lang="en-US" sz="2000" dirty="0">
                <a:solidFill>
                  <a:srgbClr val="990033"/>
                </a:solidFill>
              </a:rPr>
              <a:t>entire session</a:t>
            </a:r>
            <a:r>
              <a:rPr lang="en-US" sz="2000" dirty="0"/>
              <a:t> can be saved using </a:t>
            </a:r>
            <a:r>
              <a:rPr lang="en-US" sz="2000" dirty="0" err="1"/>
              <a:t>save.image</a:t>
            </a:r>
            <a:endParaRPr lang="en-GB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6D99CE8-3EC5-4855-A767-5280B60B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57" y="1530286"/>
            <a:ext cx="2460365" cy="24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979D7F-EE41-44CE-B270-61AB9B8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create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syntax: </a:t>
            </a:r>
            <a:r>
              <a:rPr lang="en-US" dirty="0" err="1">
                <a:latin typeface="Consolas" panose="020B0609020204030204" pitchFamily="49" charset="0"/>
              </a:rPr>
              <a:t>object_name</a:t>
            </a:r>
            <a:r>
              <a:rPr lang="en-US" dirty="0">
                <a:latin typeface="Consolas" panose="020B0609020204030204" pitchFamily="49" charset="0"/>
              </a:rPr>
              <a:t> &lt;- content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&lt;-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# check content: 1, 2, 3,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 [1] 1 2 3 4 5 6 7 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94384-A3BB-42C9-8DA0-399F8BAAE2A8}"/>
              </a:ext>
            </a:extLst>
          </p:cNvPr>
          <p:cNvSpPr txBox="1"/>
          <p:nvPr/>
        </p:nvSpPr>
        <p:spPr>
          <a:xfrm>
            <a:off x="1425665" y="26943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464D88-8843-4663-86EB-6B444E0CA8F3}"/>
              </a:ext>
            </a:extLst>
          </p:cNvPr>
          <p:cNvCxnSpPr>
            <a:cxnSpLocks/>
          </p:cNvCxnSpPr>
          <p:nvPr/>
        </p:nvCxnSpPr>
        <p:spPr>
          <a:xfrm>
            <a:off x="2163602" y="2936780"/>
            <a:ext cx="650824" cy="12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008D3-7003-4D91-9E27-D259E0B0F46C}"/>
              </a:ext>
            </a:extLst>
          </p:cNvPr>
          <p:cNvSpPr txBox="1"/>
          <p:nvPr/>
        </p:nvSpPr>
        <p:spPr>
          <a:xfrm>
            <a:off x="6345616" y="239828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Assignment 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43B63-06FB-49B7-A26C-29AD07556051}"/>
              </a:ext>
            </a:extLst>
          </p:cNvPr>
          <p:cNvCxnSpPr>
            <a:cxnSpLocks/>
          </p:cNvCxnSpPr>
          <p:nvPr/>
        </p:nvCxnSpPr>
        <p:spPr>
          <a:xfrm flipH="1">
            <a:off x="4186989" y="2602332"/>
            <a:ext cx="2238839" cy="46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6CD4B2-C48B-47C0-806F-6F1A1FC10622}"/>
              </a:ext>
            </a:extLst>
          </p:cNvPr>
          <p:cNvSpPr txBox="1"/>
          <p:nvPr/>
        </p:nvSpPr>
        <p:spPr>
          <a:xfrm>
            <a:off x="8326816" y="3809568"/>
            <a:ext cx="271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Result if you check in the console 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8F8CD-4622-4B97-BDA4-B79D7EF35448}"/>
              </a:ext>
            </a:extLst>
          </p:cNvPr>
          <p:cNvCxnSpPr>
            <a:cxnSpLocks/>
          </p:cNvCxnSpPr>
          <p:nvPr/>
        </p:nvCxnSpPr>
        <p:spPr>
          <a:xfrm flipH="1">
            <a:off x="6767873" y="4132733"/>
            <a:ext cx="168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866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In R, the syntax  “&lt;-” is used to reflect assignment, if you use “=” it will work but can </a:t>
            </a:r>
          </a:p>
          <a:p>
            <a:r>
              <a:rPr lang="en-US" dirty="0"/>
              <a:t>be confusing as is not the convention among R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/>
      <p:bldP spid="16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create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syntax: </a:t>
            </a:r>
            <a:r>
              <a:rPr lang="en-US" dirty="0" err="1">
                <a:latin typeface="Consolas" panose="020B0609020204030204" pitchFamily="49" charset="0"/>
              </a:rPr>
              <a:t>object_name</a:t>
            </a:r>
            <a:r>
              <a:rPr lang="en-US" dirty="0">
                <a:latin typeface="Consolas" panose="020B0609020204030204" pitchFamily="49" charset="0"/>
              </a:rPr>
              <a:t> &lt;- content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&lt;-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“some text”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# reassigned a different value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[1] "some text"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104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object “toto” is just an envelope. You can put inside any value you want and change it as you want.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4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Round numbers: </a:t>
            </a:r>
            <a:r>
              <a:rPr lang="en-GB" b="0" dirty="0">
                <a:latin typeface="Consolas" panose="020B0609020204030204" pitchFamily="49" charset="0"/>
              </a:rPr>
              <a:t>integer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1 2 3 4 5 6 7 8 9 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"integer"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85C5B0-B3E5-42BD-9822-30F06305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Decimal numbers: </a:t>
            </a:r>
            <a:r>
              <a:rPr lang="en-GB" b="0" dirty="0">
                <a:latin typeface="Consolas" panose="020B0609020204030204" pitchFamily="49" charset="0"/>
              </a:rPr>
              <a:t>numeric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b &lt;- c(-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10.123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pi)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-0.100000 10.123000 3.141593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“numeric"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067E2-3F9C-410E-85FA-949A8910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Text: </a:t>
            </a:r>
            <a:r>
              <a:rPr lang="en-GB" b="0" dirty="0">
                <a:latin typeface="Consolas" panose="020B0609020204030204" pitchFamily="49" charset="0"/>
              </a:rPr>
              <a:t>character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"hello world", "hello Turkey!"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"hello world“     "hello Turkey!"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"character"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60EB2-5053-4E2E-A3DB-9E5B882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Categorical variables: </a:t>
            </a:r>
            <a:r>
              <a:rPr lang="en-GB" b="0" dirty="0">
                <a:latin typeface="Consolas" panose="020B0609020204030204" pitchFamily="49" charset="0"/>
              </a:rPr>
              <a:t>factor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factor(c(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“red"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 “blue"</a:t>
            </a:r>
            <a:r>
              <a:rPr lang="en-US" altLang="en-US" sz="1400" dirty="0">
                <a:latin typeface="Source Code Pro" panose="020B0509030403020204" pitchFamily="49" charset="0"/>
              </a:rPr>
              <a:t>,</a:t>
            </a:r>
            <a:r>
              <a:rPr lang="en-US" altLang="en-US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 “green"</a:t>
            </a:r>
            <a:r>
              <a:rPr lang="en-US" altLang="en-US" sz="1400" dirty="0">
                <a:latin typeface="Source Code Pro" panose="020B0509030403020204" pitchFamily="49" charset="0"/>
              </a:rPr>
              <a:t>,</a:t>
            </a:r>
            <a:r>
              <a:rPr lang="en-US" altLang="en-US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 “red"</a:t>
            </a:r>
            <a:r>
              <a:rPr lang="en-US" alt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) 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72461"/>
            <a:ext cx="7577349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red blue green 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Levels: blue green 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“factor"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F0BD6C-C1DC-4363-A532-EFB88937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244258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levels(a)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956A4E-67D3-4424-AE25-56481A7B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6087676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] "blue" "green" “red"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A591E7-8F78-419A-BC90-915792DE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1444</Words>
  <Application>Microsoft Office PowerPoint</Application>
  <PresentationFormat>Widescreen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inherit</vt:lpstr>
      <vt:lpstr>Open Sans</vt:lpstr>
      <vt:lpstr>Source Code Pro</vt:lpstr>
      <vt:lpstr>Wingdings</vt:lpstr>
      <vt:lpstr>Office Theme</vt:lpstr>
      <vt:lpstr>1_Office Theme</vt:lpstr>
      <vt:lpstr>Day 1 Lecture 2:   Getting started with R</vt:lpstr>
      <vt:lpstr>Aims of the session</vt:lpstr>
      <vt:lpstr>How does R store information?</vt:lpstr>
      <vt:lpstr>How to create objects?</vt:lpstr>
      <vt:lpstr>How to create objects?</vt:lpstr>
      <vt:lpstr>Round numbers: integer</vt:lpstr>
      <vt:lpstr>Decimal numbers: numeric</vt:lpstr>
      <vt:lpstr>Text: character</vt:lpstr>
      <vt:lpstr>Categorical variables: factor</vt:lpstr>
      <vt:lpstr>Booleans: logical</vt:lpstr>
      <vt:lpstr>Vectors</vt:lpstr>
      <vt:lpstr> Matrices</vt:lpstr>
      <vt:lpstr>Data Frames</vt:lpstr>
      <vt:lpstr>Lists</vt:lpstr>
      <vt:lpstr>Lists (continued)</vt:lpstr>
      <vt:lpstr>Data structures summary</vt:lpstr>
      <vt:lpstr>Accessing contents in an object</vt:lpstr>
      <vt:lpstr>Using functions</vt:lpstr>
      <vt:lpstr>Functions</vt:lpstr>
      <vt:lpstr>What is a function?</vt:lpstr>
      <vt:lpstr>How to use a function?</vt:lpstr>
      <vt:lpstr>User defined functions</vt:lpstr>
      <vt:lpstr>What we should know by now</vt:lpstr>
      <vt:lpstr>Good R resources to explore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Lecture 2:   Introduction to R</dc:title>
  <dc:creator>Juan  Vesga</dc:creator>
  <cp:lastModifiedBy>Juan  Vesga</cp:lastModifiedBy>
  <cp:revision>24</cp:revision>
  <dcterms:created xsi:type="dcterms:W3CDTF">2021-10-23T20:03:56Z</dcterms:created>
  <dcterms:modified xsi:type="dcterms:W3CDTF">2023-06-01T13:59:14Z</dcterms:modified>
</cp:coreProperties>
</file>