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324" r:id="rId3"/>
    <p:sldId id="398" r:id="rId4"/>
    <p:sldId id="399" r:id="rId5"/>
    <p:sldId id="400" r:id="rId6"/>
    <p:sldId id="401" r:id="rId7"/>
    <p:sldId id="402" r:id="rId8"/>
    <p:sldId id="403" r:id="rId9"/>
    <p:sldId id="405" r:id="rId10"/>
    <p:sldId id="404" r:id="rId11"/>
    <p:sldId id="406" r:id="rId12"/>
    <p:sldId id="328" r:id="rId13"/>
    <p:sldId id="408" r:id="rId14"/>
    <p:sldId id="407" r:id="rId15"/>
    <p:sldId id="410" r:id="rId16"/>
    <p:sldId id="411" r:id="rId17"/>
    <p:sldId id="409" r:id="rId18"/>
    <p:sldId id="323" r:id="rId19"/>
    <p:sldId id="4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92" autoAdjust="0"/>
  </p:normalViewPr>
  <p:slideViewPr>
    <p:cSldViewPr snapToGrid="0">
      <p:cViewPr varScale="1">
        <p:scale>
          <a:sx n="30" d="100"/>
          <a:sy n="30" d="100"/>
        </p:scale>
        <p:origin x="44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fairly artificial</a:t>
            </a:r>
            <a:r>
              <a:rPr lang="en-US" baseline="0" dirty="0"/>
              <a:t> distinctions really, since they overlap tremendously, but I think they give some overview of some of the roles that </a:t>
            </a:r>
            <a:r>
              <a:rPr lang="en-US" baseline="0" dirty="0" err="1"/>
              <a:t>modelling</a:t>
            </a:r>
            <a:r>
              <a:rPr lang="en-US" baseline="0" dirty="0"/>
              <a:t> has played in public health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DD85C-C70A-104C-A4FB-166B037292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302-676B-479E-A763-6A592F18AFB6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B340-3DA2-4AFE-BB2D-A6A3332270F8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86BD-A5B1-474E-8C91-D5EC79400EA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3138-ED13-4530-BCF8-297916EA4433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D61-05A5-47BB-A058-0B7AF4A6124B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F7EE-9A1B-4D2B-99A7-9A26D4D741AA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5C95-781E-44CB-87A8-D96E367C47FB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FE0-EB94-4C23-8053-E69EFF303C19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D66-6CDC-422F-B661-BFBE5CE34D8F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997-1651-41CA-83EF-382490B9CB04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2C5B-9029-46B0-8704-D420BF8A211F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CFC3-DBB9-40B4-98F1-153E59B6DF2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2</a:t>
            </a:r>
            <a:br>
              <a:rPr lang="en-GB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1:</a:t>
            </a:r>
            <a:br>
              <a:rPr lang="en-GB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infectious disease modelling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8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B50A-1E38-43F0-BDEE-E1752D70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374141-9E74-454C-8D43-4FDDF36D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Ordinary differential equations (ODEs)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8464AE7-6B9C-45E6-93FC-660CB1B5E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Mathematics used to describe change of a system, </a:t>
                </a:r>
                <a:r>
                  <a:rPr lang="en-GB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e.g</a:t>
                </a:r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speed (distance/time) :</a:t>
                </a: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𝑚𝑝h</m:t>
                      </m:r>
                    </m:oMath>
                  </m:oMathPara>
                </a14:m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At a steady speed of 70mph how far can we get in 2 hours? Solve :</a:t>
                </a:r>
              </a:p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=70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2=140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𝑚𝑖𝑙𝑒𝑠</m:t>
                    </m:r>
                  </m:oMath>
                </a14:m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will review this further applied to infectious diseases!</a:t>
                </a: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8464AE7-6B9C-45E6-93FC-660CB1B5E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B3CE-8FF3-4CB7-82D3-54C7657A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18764-E83D-49DB-A629-49242159769D}"/>
              </a:ext>
            </a:extLst>
          </p:cNvPr>
          <p:cNvSpPr/>
          <p:nvPr/>
        </p:nvSpPr>
        <p:spPr>
          <a:xfrm>
            <a:off x="2726925" y="2856706"/>
            <a:ext cx="1447060" cy="472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Change in distance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BC22E-EC61-4B0F-AAF9-E1DD24064833}"/>
              </a:ext>
            </a:extLst>
          </p:cNvPr>
          <p:cNvSpPr/>
          <p:nvPr/>
        </p:nvSpPr>
        <p:spPr>
          <a:xfrm>
            <a:off x="2726925" y="3764926"/>
            <a:ext cx="1447060" cy="472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Change in 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16D49A-EB3F-4ADB-9019-0AB293E0225E}"/>
              </a:ext>
            </a:extLst>
          </p:cNvPr>
          <p:cNvCxnSpPr>
            <a:cxnSpLocks/>
          </p:cNvCxnSpPr>
          <p:nvPr/>
        </p:nvCxnSpPr>
        <p:spPr>
          <a:xfrm>
            <a:off x="3986073" y="3081371"/>
            <a:ext cx="781236" cy="141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06FB2-3BDA-43C5-9BDA-3773EE48AFB2}"/>
              </a:ext>
            </a:extLst>
          </p:cNvPr>
          <p:cNvCxnSpPr>
            <a:cxnSpLocks/>
          </p:cNvCxnSpPr>
          <p:nvPr/>
        </p:nvCxnSpPr>
        <p:spPr>
          <a:xfrm flipV="1">
            <a:off x="4057095" y="3764926"/>
            <a:ext cx="710214" cy="2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575F-75ED-4E45-865C-5BF22878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about compartments?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F803-3EAC-4F24-A324-A41EF321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previous example requires one single function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interested in ODE systems with more than one state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clear that this system describes the average behaviour for such phenomenon 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sz="2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4DAD6-0C3D-4061-8BE9-A1DF84DD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32D49-050F-4CF9-9EA2-9E8745D7B310}"/>
              </a:ext>
            </a:extLst>
          </p:cNvPr>
          <p:cNvGrpSpPr/>
          <p:nvPr/>
        </p:nvGrpSpPr>
        <p:grpSpPr>
          <a:xfrm>
            <a:off x="1254680" y="3779268"/>
            <a:ext cx="3497802" cy="477054"/>
            <a:chOff x="1227065" y="3429000"/>
            <a:chExt cx="3497802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1F03A-0460-4F28-BF6F-C5F503FF2564}"/>
                </a:ext>
              </a:extLst>
            </p:cNvPr>
            <p:cNvSpPr txBox="1"/>
            <p:nvPr/>
          </p:nvSpPr>
          <p:spPr>
            <a:xfrm>
              <a:off x="1227065" y="3567500"/>
              <a:ext cx="976542" cy="338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Infected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58BBF7-A866-4E73-BEE4-6E7CF8EA3830}"/>
                </a:ext>
              </a:extLst>
            </p:cNvPr>
            <p:cNvSpPr txBox="1"/>
            <p:nvPr/>
          </p:nvSpPr>
          <p:spPr>
            <a:xfrm>
              <a:off x="3383973" y="3567500"/>
              <a:ext cx="1340894" cy="338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Symptomatic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4BC715-6F0F-4F62-A7CA-22865CC95CA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203607" y="3736777"/>
              <a:ext cx="118036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B7C06F-234F-410D-996B-5CCAED1382F1}"/>
                    </a:ext>
                  </a:extLst>
                </p:cNvPr>
                <p:cNvSpPr txBox="1"/>
                <p:nvPr/>
              </p:nvSpPr>
              <p:spPr>
                <a:xfrm>
                  <a:off x="2699052" y="3429000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B7C06F-234F-410D-996B-5CCAED138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052" y="3429000"/>
                  <a:ext cx="18947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DFB36-6023-4DDB-9FE5-D7BCE1D82C14}"/>
                  </a:ext>
                </a:extLst>
              </p:cNvPr>
              <p:cNvSpPr/>
              <p:nvPr/>
            </p:nvSpPr>
            <p:spPr>
              <a:xfrm>
                <a:off x="6139222" y="311332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DFB36-6023-4DDB-9FE5-D7BCE1D8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22" y="3113321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59D0C9-7934-4948-8A3C-81FBCFC61F97}"/>
                  </a:ext>
                </a:extLst>
              </p:cNvPr>
              <p:cNvSpPr/>
              <p:nvPr/>
            </p:nvSpPr>
            <p:spPr>
              <a:xfrm>
                <a:off x="6096000" y="415241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59D0C9-7934-4948-8A3C-81FBCFC61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52412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09FB46D8-F6C0-4015-9FEA-B4C3D08B8431}"/>
              </a:ext>
            </a:extLst>
          </p:cNvPr>
          <p:cNvSpPr/>
          <p:nvPr/>
        </p:nvSpPr>
        <p:spPr>
          <a:xfrm flipH="1">
            <a:off x="5115088" y="3308122"/>
            <a:ext cx="369934" cy="1496289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we produce model output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to our previous system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1BFB-65F7-497C-9CE6-7601A20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89B3BA-C24F-435F-B342-53E5788A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2101428"/>
            <a:ext cx="5187302" cy="339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F99EC-584E-41C9-8A14-8AEAEB6EEEEA}"/>
                  </a:ext>
                </a:extLst>
              </p:cNvPr>
              <p:cNvSpPr/>
              <p:nvPr/>
            </p:nvSpPr>
            <p:spPr>
              <a:xfrm>
                <a:off x="951920" y="264596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F99EC-584E-41C9-8A14-8AEAEB6E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0" y="2645961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9025E0-A9F7-4C87-A5EE-98ED2CC8E462}"/>
                  </a:ext>
                </a:extLst>
              </p:cNvPr>
              <p:cNvSpPr/>
              <p:nvPr/>
            </p:nvSpPr>
            <p:spPr>
              <a:xfrm>
                <a:off x="908698" y="368505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9025E0-A9F7-4C87-A5EE-98ED2CC8E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8" y="3685052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77BC6089-AA21-44BA-B012-5529B737104B}"/>
              </a:ext>
            </a:extLst>
          </p:cNvPr>
          <p:cNvSpPr/>
          <p:nvPr/>
        </p:nvSpPr>
        <p:spPr>
          <a:xfrm flipH="1">
            <a:off x="3134813" y="2968625"/>
            <a:ext cx="369934" cy="1496289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79796-E957-4565-BBC3-A6A194045C28}"/>
              </a:ext>
            </a:extLst>
          </p:cNvPr>
          <p:cNvSpPr txBox="1"/>
          <p:nvPr/>
        </p:nvSpPr>
        <p:spPr>
          <a:xfrm>
            <a:off x="3766980" y="3165506"/>
            <a:ext cx="185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Numerical integration using a software , R !</a:t>
            </a:r>
          </a:p>
        </p:txBody>
      </p:sp>
    </p:spTree>
    <p:extLst>
      <p:ext uri="{BB962C8B-B14F-4D97-AF65-F5344CB8AC3E}">
        <p14:creationId xmlns:p14="http://schemas.microsoft.com/office/powerpoint/2010/main" val="297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171-9CF8-470C-B03B-27999284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3A69-530E-4BA2-8B99-60550143C8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integration of our system over a time period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GB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lang="en-GB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 of our state variables (</a:t>
            </a:r>
            <a:r>
              <a:rPr lang="en-GB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Sy)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60 days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don’t </a:t>
            </a:r>
            <a:r>
              <a:rPr lang="en-GB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since our results come from a simplified systems and assumptions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 is for statistics!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322E-FF99-4F96-A849-020AEDBF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C7CCAD-66CA-4EE9-9AD3-F2CF664BB3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7919"/>
            <a:ext cx="5181600" cy="33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36A1-39AC-4660-BEAB-1A059C1F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about uncertainty in our results?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7E65-EE31-48F0-AD93-9CCA307C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EB43E-8899-44B8-9B35-BB169C7CB7EE}"/>
              </a:ext>
            </a:extLst>
          </p:cNvPr>
          <p:cNvGrpSpPr/>
          <p:nvPr/>
        </p:nvGrpSpPr>
        <p:grpSpPr>
          <a:xfrm>
            <a:off x="1323343" y="2070090"/>
            <a:ext cx="9662689" cy="2334601"/>
            <a:chOff x="859384" y="2545825"/>
            <a:chExt cx="9662689" cy="2334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EF066A-5FEB-4546-BACF-A6DF324ACADF}"/>
                </a:ext>
              </a:extLst>
            </p:cNvPr>
            <p:cNvSpPr/>
            <p:nvPr/>
          </p:nvSpPr>
          <p:spPr>
            <a:xfrm>
              <a:off x="4051436" y="3469521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BD6D4B-0E26-4323-A573-65BE07B14DAB}"/>
                </a:ext>
              </a:extLst>
            </p:cNvPr>
            <p:cNvSpPr txBox="1"/>
            <p:nvPr/>
          </p:nvSpPr>
          <p:spPr>
            <a:xfrm>
              <a:off x="7991197" y="4234095"/>
              <a:ext cx="253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solidFill>
                    <a:srgbClr val="FF0000"/>
                  </a:solidFill>
                </a:rPr>
                <a:t>Results in uncertainty around our projections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AC94DB-09C5-476B-B4F0-E27B5041B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21" t="44282" r="21428" b="24498"/>
            <a:stretch/>
          </p:blipFill>
          <p:spPr>
            <a:xfrm>
              <a:off x="859384" y="2876275"/>
              <a:ext cx="1614441" cy="10284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6DDFFC-8101-4511-BF28-12806BE317BA}"/>
                </a:ext>
              </a:extLst>
            </p:cNvPr>
            <p:cNvSpPr txBox="1"/>
            <p:nvPr/>
          </p:nvSpPr>
          <p:spPr>
            <a:xfrm>
              <a:off x="1009940" y="4095596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Uncertainty </a:t>
              </a:r>
            </a:p>
            <a:p>
              <a:pPr algn="ctr"/>
              <a:r>
                <a:rPr lang="en-GB" dirty="0"/>
                <a:t>in the inputs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09ACC1F-30D7-4CED-8EA4-17DD7049037E}"/>
                </a:ext>
              </a:extLst>
            </p:cNvPr>
            <p:cNvSpPr/>
            <p:nvPr/>
          </p:nvSpPr>
          <p:spPr>
            <a:xfrm>
              <a:off x="2538713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0718B4-C0B0-414C-8BEC-60F72C43DFFF}"/>
                </a:ext>
              </a:extLst>
            </p:cNvPr>
            <p:cNvSpPr/>
            <p:nvPr/>
          </p:nvSpPr>
          <p:spPr>
            <a:xfrm>
              <a:off x="5235382" y="2840665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F0000"/>
                  </a:solidFill>
                </a:rPr>
                <a:t>Ia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A3AE0A-04DB-432A-81CA-EB5F96475C7E}"/>
                </a:ext>
              </a:extLst>
            </p:cNvPr>
            <p:cNvSpPr/>
            <p:nvPr/>
          </p:nvSpPr>
          <p:spPr>
            <a:xfrm>
              <a:off x="5435761" y="3710322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Is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2E53AF8-8EB5-4A0D-956F-BDE8778AE684}"/>
                </a:ext>
              </a:extLst>
            </p:cNvPr>
            <p:cNvSpPr/>
            <p:nvPr/>
          </p:nvSpPr>
          <p:spPr>
            <a:xfrm rot="6001262">
              <a:off x="4179713" y="2534310"/>
              <a:ext cx="1134847" cy="1157877"/>
            </a:xfrm>
            <a:prstGeom prst="arc">
              <a:avLst>
                <a:gd name="adj1" fmla="val 16389047"/>
                <a:gd name="adj2" fmla="val 975144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BF4E489-A786-425C-98C4-16E4989EC23E}"/>
                </a:ext>
              </a:extLst>
            </p:cNvPr>
            <p:cNvSpPr/>
            <p:nvPr/>
          </p:nvSpPr>
          <p:spPr>
            <a:xfrm rot="21167920" flipH="1" flipV="1">
              <a:off x="4893027" y="3355467"/>
              <a:ext cx="945324" cy="544785"/>
            </a:xfrm>
            <a:prstGeom prst="arc">
              <a:avLst>
                <a:gd name="adj1" fmla="val 15933611"/>
                <a:gd name="adj2" fmla="val 144897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CF31F3-F1A9-40C8-BA0B-0F6E9B7FAB0C}"/>
                    </a:ext>
                  </a:extLst>
                </p:cNvPr>
                <p:cNvSpPr txBox="1"/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CF31F3-F1A9-40C8-BA0B-0F6E9B7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1F9549-934E-46C3-97A7-34258112C4E4}"/>
                    </a:ext>
                  </a:extLst>
                </p:cNvPr>
                <p:cNvSpPr txBox="1"/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1F9549-934E-46C3-97A7-34258112C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913398-A440-4C64-8FF4-564BE5715FDF}"/>
                    </a:ext>
                  </a:extLst>
                </p:cNvPr>
                <p:cNvSpPr txBox="1"/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913398-A440-4C64-8FF4-564BE5715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D2490E4-76E3-4D43-876B-75A6343DB481}"/>
                </a:ext>
              </a:extLst>
            </p:cNvPr>
            <p:cNvSpPr/>
            <p:nvPr/>
          </p:nvSpPr>
          <p:spPr>
            <a:xfrm>
              <a:off x="6426055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B8D6E7-0CCE-4358-A88B-5EC4BEFA3E40}"/>
                </a:ext>
              </a:extLst>
            </p:cNvPr>
            <p:cNvSpPr txBox="1"/>
            <p:nvPr/>
          </p:nvSpPr>
          <p:spPr>
            <a:xfrm>
              <a:off x="4276383" y="4225778"/>
              <a:ext cx="148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Uncertainty </a:t>
              </a:r>
            </a:p>
            <a:p>
              <a:pPr algn="ctr"/>
              <a:r>
                <a:rPr lang="en-GB" dirty="0"/>
                <a:t>in the system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41011-9E49-47A3-A9B7-8A5300A753E5}"/>
                </a:ext>
              </a:extLst>
            </p:cNvPr>
            <p:cNvSpPr/>
            <p:nvPr/>
          </p:nvSpPr>
          <p:spPr>
            <a:xfrm>
              <a:off x="8087557" y="3025331"/>
              <a:ext cx="2281561" cy="120876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1796D9-0CCE-4472-BF8C-39D6A1657A7E}"/>
                </a:ext>
              </a:extLst>
            </p:cNvPr>
            <p:cNvSpPr/>
            <p:nvPr/>
          </p:nvSpPr>
          <p:spPr>
            <a:xfrm>
              <a:off x="8096435" y="3298365"/>
              <a:ext cx="2281561" cy="921712"/>
            </a:xfrm>
            <a:custGeom>
              <a:avLst/>
              <a:gdLst>
                <a:gd name="connsiteX0" fmla="*/ 0 w 2281561"/>
                <a:gd name="connsiteY0" fmla="*/ 577791 h 589851"/>
                <a:gd name="connsiteX1" fmla="*/ 239697 w 2281561"/>
                <a:gd name="connsiteY1" fmla="*/ 480136 h 589851"/>
                <a:gd name="connsiteX2" fmla="*/ 461639 w 2281561"/>
                <a:gd name="connsiteY2" fmla="*/ 27375 h 589851"/>
                <a:gd name="connsiteX3" fmla="*/ 550415 w 2281561"/>
                <a:gd name="connsiteY3" fmla="*/ 80641 h 589851"/>
                <a:gd name="connsiteX4" fmla="*/ 656948 w 2281561"/>
                <a:gd name="connsiteY4" fmla="*/ 329216 h 589851"/>
                <a:gd name="connsiteX5" fmla="*/ 763480 w 2281561"/>
                <a:gd name="connsiteY5" fmla="*/ 489014 h 589851"/>
                <a:gd name="connsiteX6" fmla="*/ 1047565 w 2281561"/>
                <a:gd name="connsiteY6" fmla="*/ 577791 h 589851"/>
                <a:gd name="connsiteX7" fmla="*/ 2281561 w 2281561"/>
                <a:gd name="connsiteY7" fmla="*/ 586668 h 58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561" h="589851">
                  <a:moveTo>
                    <a:pt x="0" y="577791"/>
                  </a:moveTo>
                  <a:cubicBezTo>
                    <a:pt x="81378" y="574831"/>
                    <a:pt x="162757" y="571872"/>
                    <a:pt x="239697" y="480136"/>
                  </a:cubicBezTo>
                  <a:cubicBezTo>
                    <a:pt x="316637" y="388400"/>
                    <a:pt x="409853" y="93958"/>
                    <a:pt x="461639" y="27375"/>
                  </a:cubicBezTo>
                  <a:cubicBezTo>
                    <a:pt x="513425" y="-39208"/>
                    <a:pt x="517864" y="30334"/>
                    <a:pt x="550415" y="80641"/>
                  </a:cubicBezTo>
                  <a:cubicBezTo>
                    <a:pt x="582967" y="130948"/>
                    <a:pt x="621437" y="261154"/>
                    <a:pt x="656948" y="329216"/>
                  </a:cubicBezTo>
                  <a:cubicBezTo>
                    <a:pt x="692459" y="397278"/>
                    <a:pt x="698377" y="447585"/>
                    <a:pt x="763480" y="489014"/>
                  </a:cubicBezTo>
                  <a:cubicBezTo>
                    <a:pt x="828583" y="530443"/>
                    <a:pt x="794552" y="561515"/>
                    <a:pt x="1047565" y="577791"/>
                  </a:cubicBezTo>
                  <a:cubicBezTo>
                    <a:pt x="1300578" y="594067"/>
                    <a:pt x="1791069" y="590367"/>
                    <a:pt x="2281561" y="586668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8B8305D-AE9F-4A97-9330-3B8C993EAE58}"/>
              </a:ext>
            </a:extLst>
          </p:cNvPr>
          <p:cNvSpPr/>
          <p:nvPr/>
        </p:nvSpPr>
        <p:spPr>
          <a:xfrm>
            <a:off x="8551515" y="3210913"/>
            <a:ext cx="2281561" cy="516764"/>
          </a:xfrm>
          <a:custGeom>
            <a:avLst/>
            <a:gdLst>
              <a:gd name="connsiteX0" fmla="*/ 0 w 2281561"/>
              <a:gd name="connsiteY0" fmla="*/ 577791 h 589851"/>
              <a:gd name="connsiteX1" fmla="*/ 239697 w 2281561"/>
              <a:gd name="connsiteY1" fmla="*/ 480136 h 589851"/>
              <a:gd name="connsiteX2" fmla="*/ 461639 w 2281561"/>
              <a:gd name="connsiteY2" fmla="*/ 27375 h 589851"/>
              <a:gd name="connsiteX3" fmla="*/ 550415 w 2281561"/>
              <a:gd name="connsiteY3" fmla="*/ 80641 h 589851"/>
              <a:gd name="connsiteX4" fmla="*/ 656948 w 2281561"/>
              <a:gd name="connsiteY4" fmla="*/ 329216 h 589851"/>
              <a:gd name="connsiteX5" fmla="*/ 763480 w 2281561"/>
              <a:gd name="connsiteY5" fmla="*/ 489014 h 589851"/>
              <a:gd name="connsiteX6" fmla="*/ 1047565 w 2281561"/>
              <a:gd name="connsiteY6" fmla="*/ 577791 h 589851"/>
              <a:gd name="connsiteX7" fmla="*/ 2281561 w 2281561"/>
              <a:gd name="connsiteY7" fmla="*/ 586668 h 58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1561" h="589851">
                <a:moveTo>
                  <a:pt x="0" y="577791"/>
                </a:moveTo>
                <a:cubicBezTo>
                  <a:pt x="81378" y="574831"/>
                  <a:pt x="162757" y="571872"/>
                  <a:pt x="239697" y="480136"/>
                </a:cubicBezTo>
                <a:cubicBezTo>
                  <a:pt x="316637" y="388400"/>
                  <a:pt x="409853" y="93958"/>
                  <a:pt x="461639" y="27375"/>
                </a:cubicBezTo>
                <a:cubicBezTo>
                  <a:pt x="513425" y="-39208"/>
                  <a:pt x="517864" y="30334"/>
                  <a:pt x="550415" y="80641"/>
                </a:cubicBezTo>
                <a:cubicBezTo>
                  <a:pt x="582967" y="130948"/>
                  <a:pt x="621437" y="261154"/>
                  <a:pt x="656948" y="329216"/>
                </a:cubicBezTo>
                <a:cubicBezTo>
                  <a:pt x="692459" y="397278"/>
                  <a:pt x="698377" y="447585"/>
                  <a:pt x="763480" y="489014"/>
                </a:cubicBezTo>
                <a:cubicBezTo>
                  <a:pt x="828583" y="530443"/>
                  <a:pt x="794552" y="561515"/>
                  <a:pt x="1047565" y="577791"/>
                </a:cubicBezTo>
                <a:cubicBezTo>
                  <a:pt x="1300578" y="594067"/>
                  <a:pt x="1791069" y="590367"/>
                  <a:pt x="2281561" y="586668"/>
                </a:cubicBezTo>
              </a:path>
            </a:pathLst>
          </a:cu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64EF84-A3B6-41E0-8AE0-215F44AFDDC9}"/>
              </a:ext>
            </a:extLst>
          </p:cNvPr>
          <p:cNvSpPr/>
          <p:nvPr/>
        </p:nvSpPr>
        <p:spPr>
          <a:xfrm>
            <a:off x="8560394" y="2549596"/>
            <a:ext cx="2281561" cy="1185090"/>
          </a:xfrm>
          <a:custGeom>
            <a:avLst/>
            <a:gdLst>
              <a:gd name="connsiteX0" fmla="*/ 0 w 2281561"/>
              <a:gd name="connsiteY0" fmla="*/ 577791 h 589851"/>
              <a:gd name="connsiteX1" fmla="*/ 239697 w 2281561"/>
              <a:gd name="connsiteY1" fmla="*/ 480136 h 589851"/>
              <a:gd name="connsiteX2" fmla="*/ 461639 w 2281561"/>
              <a:gd name="connsiteY2" fmla="*/ 27375 h 589851"/>
              <a:gd name="connsiteX3" fmla="*/ 550415 w 2281561"/>
              <a:gd name="connsiteY3" fmla="*/ 80641 h 589851"/>
              <a:gd name="connsiteX4" fmla="*/ 656948 w 2281561"/>
              <a:gd name="connsiteY4" fmla="*/ 329216 h 589851"/>
              <a:gd name="connsiteX5" fmla="*/ 763480 w 2281561"/>
              <a:gd name="connsiteY5" fmla="*/ 489014 h 589851"/>
              <a:gd name="connsiteX6" fmla="*/ 1047565 w 2281561"/>
              <a:gd name="connsiteY6" fmla="*/ 577791 h 589851"/>
              <a:gd name="connsiteX7" fmla="*/ 2281561 w 2281561"/>
              <a:gd name="connsiteY7" fmla="*/ 586668 h 58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1561" h="589851">
                <a:moveTo>
                  <a:pt x="0" y="577791"/>
                </a:moveTo>
                <a:cubicBezTo>
                  <a:pt x="81378" y="574831"/>
                  <a:pt x="162757" y="571872"/>
                  <a:pt x="239697" y="480136"/>
                </a:cubicBezTo>
                <a:cubicBezTo>
                  <a:pt x="316637" y="388400"/>
                  <a:pt x="409853" y="93958"/>
                  <a:pt x="461639" y="27375"/>
                </a:cubicBezTo>
                <a:cubicBezTo>
                  <a:pt x="513425" y="-39208"/>
                  <a:pt x="517864" y="30334"/>
                  <a:pt x="550415" y="80641"/>
                </a:cubicBezTo>
                <a:cubicBezTo>
                  <a:pt x="582967" y="130948"/>
                  <a:pt x="621437" y="261154"/>
                  <a:pt x="656948" y="329216"/>
                </a:cubicBezTo>
                <a:cubicBezTo>
                  <a:pt x="692459" y="397278"/>
                  <a:pt x="698377" y="447585"/>
                  <a:pt x="763480" y="489014"/>
                </a:cubicBezTo>
                <a:cubicBezTo>
                  <a:pt x="828583" y="530443"/>
                  <a:pt x="794552" y="561515"/>
                  <a:pt x="1047565" y="577791"/>
                </a:cubicBezTo>
                <a:cubicBezTo>
                  <a:pt x="1300578" y="594067"/>
                  <a:pt x="1791069" y="590367"/>
                  <a:pt x="2281561" y="586668"/>
                </a:cubicBezTo>
              </a:path>
            </a:pathLst>
          </a:cu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99B32-1308-4588-9674-A5FD99BA5DE3}"/>
              </a:ext>
            </a:extLst>
          </p:cNvPr>
          <p:cNvSpPr txBox="1"/>
          <p:nvPr/>
        </p:nvSpPr>
        <p:spPr>
          <a:xfrm>
            <a:off x="631328" y="5549107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 can explore this range </a:t>
            </a:r>
          </a:p>
          <a:p>
            <a:pPr algn="ctr"/>
            <a:r>
              <a:rPr lang="en-GB" b="1" dirty="0"/>
              <a:t>by calibrating our parameters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DE6EC-7EB9-4E89-8D7C-7A3A3584D7A8}"/>
              </a:ext>
            </a:extLst>
          </p:cNvPr>
          <p:cNvSpPr txBox="1"/>
          <p:nvPr/>
        </p:nvSpPr>
        <p:spPr>
          <a:xfrm>
            <a:off x="4179197" y="5687606"/>
            <a:ext cx="29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If we introduce stochasticity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3DA85-94C6-423B-AD1A-921DF7A3F655}"/>
              </a:ext>
            </a:extLst>
          </p:cNvPr>
          <p:cNvCxnSpPr>
            <a:endCxn id="27" idx="0"/>
          </p:cNvCxnSpPr>
          <p:nvPr/>
        </p:nvCxnSpPr>
        <p:spPr>
          <a:xfrm>
            <a:off x="2156136" y="4404691"/>
            <a:ext cx="1" cy="114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125C39-B6F7-4134-97E6-72C90118E5B1}"/>
              </a:ext>
            </a:extLst>
          </p:cNvPr>
          <p:cNvCxnSpPr/>
          <p:nvPr/>
        </p:nvCxnSpPr>
        <p:spPr>
          <a:xfrm>
            <a:off x="5481026" y="4506259"/>
            <a:ext cx="1" cy="114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07A2-251D-4216-B154-F079A97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mathematical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503-ACBE-42DE-873E-4DC4626444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Deterministic</a:t>
                </a:r>
              </a:p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same set of model parameters will </a:t>
                </a:r>
                <a:r>
                  <a:rPr lang="en-GB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always </a:t>
                </a:r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produce the same results </a:t>
                </a:r>
              </a:p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results are strictly determined by the parameter values given a system </a:t>
                </a:r>
              </a:p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E.g., an infected individual will always develop symptoms at an average 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</a:p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will focus on these 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503-ACBE-42DE-873E-4DC462644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 r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1DD1-7A82-4ABD-9CA9-2CED9E97B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Stochastic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same set of model parameters can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 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results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results combine the input and randomness in the events of transition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E.g., an infected individual can or cannot develop symptoms out of chance. </a:t>
            </a:r>
          </a:p>
          <a:p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4E5E5-72BF-447A-8522-C5F1F24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8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07A2-251D-4216-B154-F079A97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D503-ACBE-42DE-873E-4DC462644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Compartmental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the system of interest at the population level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good to understand the average behaviour of a phenomenon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Easier to interpret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Sometimes hard to code!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1DD1-7A82-4ABD-9CA9-2CED9E97B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 individuals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Easier to code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Harder to interpret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Computationally expensive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much more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4E5E5-72BF-447A-8522-C5F1F24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1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293-5CA6-4959-9EF0-5BE339A0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Focus in this short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FAD7-24AE-4A3C-A75D-CD0CEEBB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interested in public health, not in maths!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want to apply mathematics and statistics to understand infectious diseases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have a strong role in the current landscape of public health and can help improve global health!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8950-CBAB-412C-ABDE-794AD262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Roles of transmission models in public health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92" y="1791715"/>
            <a:ext cx="2413186" cy="23585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722520" y="2867039"/>
            <a:ext cx="28316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76" y="4607404"/>
            <a:ext cx="2931572" cy="19861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95187" y="244454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 healthcare delivery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1996" y="3751348"/>
            <a:ext cx="2506920" cy="1203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533620">
            <a:off x="4598850" y="3960811"/>
            <a:ext cx="268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Informing decision-making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18749" y="4607404"/>
            <a:ext cx="0" cy="794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18749" y="4755790"/>
            <a:ext cx="272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science: contributing </a:t>
            </a:r>
          </a:p>
          <a:p>
            <a:r>
              <a:rPr lang="en-US" dirty="0"/>
              <a:t>to evidence base for policy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714" y="1626627"/>
            <a:ext cx="2421804" cy="2951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636" y="5431324"/>
            <a:ext cx="1104225" cy="12970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BC931-91F7-4814-9D81-60940A1D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3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should know by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mathematical model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building blocks of models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basic maths for describing a model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types of mathematical models there are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models contribute to public health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 of the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Understand what do we mean by infectious disease models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Introduced core concepts of infectious diseases dynamics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Familiarize with existing types of ID models </a:t>
            </a: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460D-7048-4186-A296-F7E4EEC8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[Widely repeated quote goes here 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68E79-86EF-425F-859E-D5CD5C52F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64"/>
          <a:stretch/>
        </p:blipFill>
        <p:spPr>
          <a:xfrm>
            <a:off x="2914650" y="2045110"/>
            <a:ext cx="6362700" cy="41088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EA29-E001-4E26-8D48-2636803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8FFF4-E7CF-4084-86FB-F100C29515D6}"/>
              </a:ext>
            </a:extLst>
          </p:cNvPr>
          <p:cNvSpPr txBox="1"/>
          <p:nvPr/>
        </p:nvSpPr>
        <p:spPr>
          <a:xfrm>
            <a:off x="8273988" y="5086905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…and it is true!</a:t>
            </a:r>
          </a:p>
        </p:txBody>
      </p:sp>
    </p:spTree>
    <p:extLst>
      <p:ext uri="{BB962C8B-B14F-4D97-AF65-F5344CB8AC3E}">
        <p14:creationId xmlns:p14="http://schemas.microsoft.com/office/powerpoint/2010/main" val="10738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54CA-A2B9-416E-A3CF-A36F94F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models intend to infer conclusions as we accrue more data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statistical models  -&gt; the model emerges from the data !</a:t>
            </a:r>
          </a:p>
          <a:p>
            <a:pPr marL="457200" lvl="1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models intend to describe a mechanism behind a phenomenon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Mathematical models 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for example in  weather, physics, engineering, ecology, </a:t>
            </a:r>
            <a:r>
              <a:rPr lang="en-GB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infectious diseases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1FF8-4EBB-4E11-8182-DD6534D1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to understand the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4AD0-A8D7-4C3C-AF0F-86E709B5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Weather: very predictable -&gt; laws of physics 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Infectious diseases -&gt; very complex! </a:t>
            </a: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Biology of the pathogen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Clinical characteristics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behaviour 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Population dynamics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22198-92B3-4CDA-8DF4-065F0486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FD24A47-E326-4530-96F1-A32066288E18}"/>
              </a:ext>
            </a:extLst>
          </p:cNvPr>
          <p:cNvSpPr/>
          <p:nvPr/>
        </p:nvSpPr>
        <p:spPr>
          <a:xfrm flipH="1">
            <a:off x="4752482" y="3429000"/>
            <a:ext cx="369934" cy="2424344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2594-AACE-4944-BF58-C407D81F6B03}"/>
              </a:ext>
            </a:extLst>
          </p:cNvPr>
          <p:cNvSpPr txBox="1"/>
          <p:nvPr/>
        </p:nvSpPr>
        <p:spPr>
          <a:xfrm>
            <a:off x="5435669" y="4456506"/>
            <a:ext cx="53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 definition a multidisciplinary field (all are welcome!)</a:t>
            </a:r>
          </a:p>
        </p:txBody>
      </p:sp>
    </p:spTree>
    <p:extLst>
      <p:ext uri="{BB962C8B-B14F-4D97-AF65-F5344CB8AC3E}">
        <p14:creationId xmlns:p14="http://schemas.microsoft.com/office/powerpoint/2010/main" val="1169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FDAD-C1D7-4983-BB83-99A3098D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does an ID model looks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9D5C-3A70-471D-8441-E063A2A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4352ED-2E44-4B77-8663-AF3DFA345065}"/>
              </a:ext>
            </a:extLst>
          </p:cNvPr>
          <p:cNvGrpSpPr/>
          <p:nvPr/>
        </p:nvGrpSpPr>
        <p:grpSpPr>
          <a:xfrm>
            <a:off x="1092877" y="2237174"/>
            <a:ext cx="9855325" cy="2529137"/>
            <a:chOff x="1341452" y="1615737"/>
            <a:chExt cx="9855325" cy="25291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CDEB-8B5E-4F8C-9ECB-E11CA57C430B}"/>
                </a:ext>
              </a:extLst>
            </p:cNvPr>
            <p:cNvSpPr/>
            <p:nvPr/>
          </p:nvSpPr>
          <p:spPr>
            <a:xfrm>
              <a:off x="5122416" y="2501222"/>
              <a:ext cx="1633491" cy="12073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Danger!</a:t>
              </a:r>
            </a:p>
            <a:p>
              <a:pPr algn="ctr"/>
              <a:r>
                <a:rPr lang="en-GB" dirty="0"/>
                <a:t>complicated stuff inside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EDB9A8A-48FD-408A-85A1-C5637F38128F}"/>
                </a:ext>
              </a:extLst>
            </p:cNvPr>
            <p:cNvSpPr/>
            <p:nvPr/>
          </p:nvSpPr>
          <p:spPr>
            <a:xfrm>
              <a:off x="2159123" y="2536733"/>
              <a:ext cx="355107" cy="34622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67EAB5-7644-4F13-ADCA-3001A413E14F}"/>
                </a:ext>
              </a:extLst>
            </p:cNvPr>
            <p:cNvSpPr/>
            <p:nvPr/>
          </p:nvSpPr>
          <p:spPr>
            <a:xfrm>
              <a:off x="1531397" y="2501222"/>
              <a:ext cx="346229" cy="381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0F419498-1E33-41F2-9326-3C66C8D3EEE4}"/>
                </a:ext>
              </a:extLst>
            </p:cNvPr>
            <p:cNvSpPr/>
            <p:nvPr/>
          </p:nvSpPr>
          <p:spPr>
            <a:xfrm>
              <a:off x="8801655" y="2517111"/>
              <a:ext cx="1124876" cy="965510"/>
            </a:xfrm>
            <a:prstGeom prst="star5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Curved Down 9">
              <a:extLst>
                <a:ext uri="{FF2B5EF4-FFF2-40B4-BE49-F238E27FC236}">
                  <a16:creationId xmlns:a16="http://schemas.microsoft.com/office/drawing/2014/main" id="{93EEEF09-999A-4CC3-84CF-20C25DF33A84}"/>
                </a:ext>
              </a:extLst>
            </p:cNvPr>
            <p:cNvSpPr/>
            <p:nvPr/>
          </p:nvSpPr>
          <p:spPr>
            <a:xfrm>
              <a:off x="2024109" y="1615737"/>
              <a:ext cx="3559945" cy="807866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53E9F2-57DD-48E7-B4E8-70E803A18514}"/>
                </a:ext>
              </a:extLst>
            </p:cNvPr>
            <p:cNvSpPr txBox="1"/>
            <p:nvPr/>
          </p:nvSpPr>
          <p:spPr>
            <a:xfrm>
              <a:off x="1341452" y="3498543"/>
              <a:ext cx="1990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 of all shapes and colours !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008631F-75A7-484D-80F0-EA60D31508E7}"/>
                </a:ext>
              </a:extLst>
            </p:cNvPr>
            <p:cNvSpPr/>
            <p:nvPr/>
          </p:nvSpPr>
          <p:spPr>
            <a:xfrm>
              <a:off x="6986726" y="2692091"/>
              <a:ext cx="1490709" cy="82562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EDD29FE9-AA56-43F9-8630-37E25798414F}"/>
                </a:ext>
              </a:extLst>
            </p:cNvPr>
            <p:cNvSpPr/>
            <p:nvPr/>
          </p:nvSpPr>
          <p:spPr>
            <a:xfrm>
              <a:off x="1704511" y="2916250"/>
              <a:ext cx="523784" cy="412812"/>
            </a:xfrm>
            <a:prstGeom prst="pent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906C39-A7E2-4913-9EC3-1C4E997AFE61}"/>
                </a:ext>
              </a:extLst>
            </p:cNvPr>
            <p:cNvSpPr txBox="1"/>
            <p:nvPr/>
          </p:nvSpPr>
          <p:spPr>
            <a:xfrm>
              <a:off x="8665901" y="3654187"/>
              <a:ext cx="253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Shiny model output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868984-F339-4382-A6DC-F9C4C4A9B073}"/>
              </a:ext>
            </a:extLst>
          </p:cNvPr>
          <p:cNvSpPr txBox="1"/>
          <p:nvPr/>
        </p:nvSpPr>
        <p:spPr>
          <a:xfrm>
            <a:off x="1056443" y="1757779"/>
            <a:ext cx="19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most people 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52B0C-E69B-4027-9F9E-66D39E7CD7C9}"/>
              </a:ext>
            </a:extLst>
          </p:cNvPr>
          <p:cNvSpPr txBox="1"/>
          <p:nvPr/>
        </p:nvSpPr>
        <p:spPr>
          <a:xfrm>
            <a:off x="4964097" y="5387966"/>
            <a:ext cx="420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Let’s unpack this black box (in three days!) 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E83BACC-38AE-48D4-AAE0-E5B5B7A5DF17}"/>
              </a:ext>
            </a:extLst>
          </p:cNvPr>
          <p:cNvSpPr/>
          <p:nvPr/>
        </p:nvSpPr>
        <p:spPr>
          <a:xfrm rot="5400000" flipH="1">
            <a:off x="5525372" y="3640675"/>
            <a:ext cx="369934" cy="2424344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FDAD-C1D7-4983-BB83-99A3098D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does an ID model looks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9D5C-3A70-471D-8441-E063A2A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68984-F339-4382-A6DC-F9C4C4A9B073}"/>
              </a:ext>
            </a:extLst>
          </p:cNvPr>
          <p:cNvSpPr txBox="1"/>
          <p:nvPr/>
        </p:nvSpPr>
        <p:spPr>
          <a:xfrm>
            <a:off x="1056443" y="1757779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really looks…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BBEA88-B5F3-41DA-AFCB-97EEFF4ED953}"/>
              </a:ext>
            </a:extLst>
          </p:cNvPr>
          <p:cNvGrpSpPr/>
          <p:nvPr/>
        </p:nvGrpSpPr>
        <p:grpSpPr>
          <a:xfrm>
            <a:off x="742008" y="2545825"/>
            <a:ext cx="9780065" cy="2717819"/>
            <a:chOff x="742008" y="2545825"/>
            <a:chExt cx="9780065" cy="2717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CDEB-8B5E-4F8C-9ECB-E11CA57C430B}"/>
                </a:ext>
              </a:extLst>
            </p:cNvPr>
            <p:cNvSpPr/>
            <p:nvPr/>
          </p:nvSpPr>
          <p:spPr>
            <a:xfrm>
              <a:off x="4051436" y="3469521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906C39-A7E2-4913-9EC3-1C4E997AFE61}"/>
                </a:ext>
              </a:extLst>
            </p:cNvPr>
            <p:cNvSpPr txBox="1"/>
            <p:nvPr/>
          </p:nvSpPr>
          <p:spPr>
            <a:xfrm>
              <a:off x="7991197" y="4234095"/>
              <a:ext cx="253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</a:t>
              </a:r>
              <a:r>
                <a:rPr lang="en-GB" u="sng" dirty="0">
                  <a:solidFill>
                    <a:srgbClr val="FF0000"/>
                  </a:solidFill>
                </a:rPr>
                <a:t>model projection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6276C9-6E76-48D3-9AE3-0A2550F7E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21" t="44282" r="21428" b="24498"/>
            <a:stretch/>
          </p:blipFill>
          <p:spPr>
            <a:xfrm>
              <a:off x="1288585" y="3174267"/>
              <a:ext cx="799743" cy="50946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55AB1F-F2D3-4CB4-BCA1-267ACF17D75A}"/>
                </a:ext>
              </a:extLst>
            </p:cNvPr>
            <p:cNvSpPr txBox="1"/>
            <p:nvPr/>
          </p:nvSpPr>
          <p:spPr>
            <a:xfrm>
              <a:off x="742008" y="4095596"/>
              <a:ext cx="19003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Carefully selected </a:t>
              </a:r>
            </a:p>
            <a:p>
              <a:pPr algn="ctr"/>
              <a:r>
                <a:rPr lang="en-GB" dirty="0"/>
                <a:t>data to fuel </a:t>
              </a:r>
            </a:p>
            <a:p>
              <a:pPr algn="ctr"/>
              <a:r>
                <a:rPr lang="en-GB" dirty="0"/>
                <a:t>our mechanism 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9A75D6C-C25B-4C52-8E49-66563286C80B}"/>
                </a:ext>
              </a:extLst>
            </p:cNvPr>
            <p:cNvSpPr/>
            <p:nvPr/>
          </p:nvSpPr>
          <p:spPr>
            <a:xfrm>
              <a:off x="2538713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82EAC8-F607-44C6-AE4F-C1F0B7D5E033}"/>
                </a:ext>
              </a:extLst>
            </p:cNvPr>
            <p:cNvSpPr/>
            <p:nvPr/>
          </p:nvSpPr>
          <p:spPr>
            <a:xfrm>
              <a:off x="5235382" y="2840665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F0000"/>
                  </a:solidFill>
                </a:rPr>
                <a:t>Ia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9251CE-3CDE-4002-B62E-615B7F53AF9F}"/>
                </a:ext>
              </a:extLst>
            </p:cNvPr>
            <p:cNvSpPr/>
            <p:nvPr/>
          </p:nvSpPr>
          <p:spPr>
            <a:xfrm>
              <a:off x="5435761" y="3710322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Is</a:t>
              </a:r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DF715F17-4A25-4C30-888D-27EFC6A2861D}"/>
                </a:ext>
              </a:extLst>
            </p:cNvPr>
            <p:cNvSpPr/>
            <p:nvPr/>
          </p:nvSpPr>
          <p:spPr>
            <a:xfrm rot="6001262">
              <a:off x="4179713" y="2534310"/>
              <a:ext cx="1134847" cy="1157877"/>
            </a:xfrm>
            <a:prstGeom prst="arc">
              <a:avLst>
                <a:gd name="adj1" fmla="val 16389047"/>
                <a:gd name="adj2" fmla="val 975144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7F333ED-2059-42AC-9F89-50F95A1E8C1B}"/>
                </a:ext>
              </a:extLst>
            </p:cNvPr>
            <p:cNvSpPr/>
            <p:nvPr/>
          </p:nvSpPr>
          <p:spPr>
            <a:xfrm rot="21167920" flipH="1" flipV="1">
              <a:off x="4893027" y="3355467"/>
              <a:ext cx="945324" cy="544785"/>
            </a:xfrm>
            <a:prstGeom prst="arc">
              <a:avLst>
                <a:gd name="adj1" fmla="val 15933611"/>
                <a:gd name="adj2" fmla="val 144897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6774631-BF0A-4210-BB70-D7A1B9DC7555}"/>
                    </a:ext>
                  </a:extLst>
                </p:cNvPr>
                <p:cNvSpPr txBox="1"/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6774631-BF0A-4210-BB70-D7A1B9DC7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C8CB717-7D14-4227-98CC-3F446BB7D474}"/>
                    </a:ext>
                  </a:extLst>
                </p:cNvPr>
                <p:cNvSpPr txBox="1"/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C8CB717-7D14-4227-98CC-3F446BB7D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DF4E3B3-8B91-440B-A4BA-CF8326B9EFF7}"/>
                    </a:ext>
                  </a:extLst>
                </p:cNvPr>
                <p:cNvSpPr txBox="1"/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DF4E3B3-8B91-440B-A4BA-CF8326B9E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6DD6EF3-CFF6-49D1-A617-141697ED5368}"/>
                </a:ext>
              </a:extLst>
            </p:cNvPr>
            <p:cNvSpPr/>
            <p:nvPr/>
          </p:nvSpPr>
          <p:spPr>
            <a:xfrm>
              <a:off x="6426055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42DD7C-8380-4053-996B-4DDE8B5FC682}"/>
                </a:ext>
              </a:extLst>
            </p:cNvPr>
            <p:cNvSpPr txBox="1"/>
            <p:nvPr/>
          </p:nvSpPr>
          <p:spPr>
            <a:xfrm>
              <a:off x="3914283" y="4340314"/>
              <a:ext cx="22055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 design of our </a:t>
              </a:r>
            </a:p>
            <a:p>
              <a:pPr algn="ctr"/>
              <a:r>
                <a:rPr lang="en-GB" dirty="0"/>
                <a:t>phenomenon </a:t>
              </a:r>
            </a:p>
            <a:p>
              <a:pPr algn="ctr"/>
              <a:r>
                <a:rPr lang="en-GB" dirty="0"/>
                <a:t>described with maths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8CB96-25E0-4785-8D8C-D1985DD6AAD2}"/>
                </a:ext>
              </a:extLst>
            </p:cNvPr>
            <p:cNvSpPr/>
            <p:nvPr/>
          </p:nvSpPr>
          <p:spPr>
            <a:xfrm>
              <a:off x="8087557" y="3025331"/>
              <a:ext cx="2281561" cy="120876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CD9CBA-562F-46F3-9283-7931F541723A}"/>
                </a:ext>
              </a:extLst>
            </p:cNvPr>
            <p:cNvSpPr/>
            <p:nvPr/>
          </p:nvSpPr>
          <p:spPr>
            <a:xfrm>
              <a:off x="8105313" y="3329429"/>
              <a:ext cx="2272683" cy="872385"/>
            </a:xfrm>
            <a:custGeom>
              <a:avLst/>
              <a:gdLst>
                <a:gd name="connsiteX0" fmla="*/ 0 w 2272683"/>
                <a:gd name="connsiteY0" fmla="*/ 52963 h 872385"/>
                <a:gd name="connsiteX1" fmla="*/ 426128 w 2272683"/>
                <a:gd name="connsiteY1" fmla="*/ 52963 h 872385"/>
                <a:gd name="connsiteX2" fmla="*/ 905522 w 2272683"/>
                <a:gd name="connsiteY2" fmla="*/ 603379 h 872385"/>
                <a:gd name="connsiteX3" fmla="*/ 1757778 w 2272683"/>
                <a:gd name="connsiteY3" fmla="*/ 834198 h 872385"/>
                <a:gd name="connsiteX4" fmla="*/ 2272683 w 2272683"/>
                <a:gd name="connsiteY4" fmla="*/ 869709 h 87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683" h="872385">
                  <a:moveTo>
                    <a:pt x="0" y="52963"/>
                  </a:moveTo>
                  <a:cubicBezTo>
                    <a:pt x="137604" y="7095"/>
                    <a:pt x="275208" y="-38773"/>
                    <a:pt x="426128" y="52963"/>
                  </a:cubicBezTo>
                  <a:cubicBezTo>
                    <a:pt x="577048" y="144699"/>
                    <a:pt x="683580" y="473173"/>
                    <a:pt x="905522" y="603379"/>
                  </a:cubicBezTo>
                  <a:cubicBezTo>
                    <a:pt x="1127464" y="733585"/>
                    <a:pt x="1529918" y="789810"/>
                    <a:pt x="1757778" y="834198"/>
                  </a:cubicBezTo>
                  <a:cubicBezTo>
                    <a:pt x="1985638" y="878586"/>
                    <a:pt x="2129160" y="874147"/>
                    <a:pt x="2272683" y="869709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D263834-51DA-4A47-A1DC-80A74D933048}"/>
                </a:ext>
              </a:extLst>
            </p:cNvPr>
            <p:cNvSpPr/>
            <p:nvPr/>
          </p:nvSpPr>
          <p:spPr>
            <a:xfrm>
              <a:off x="8096435" y="3630225"/>
              <a:ext cx="2281561" cy="589851"/>
            </a:xfrm>
            <a:custGeom>
              <a:avLst/>
              <a:gdLst>
                <a:gd name="connsiteX0" fmla="*/ 0 w 2281561"/>
                <a:gd name="connsiteY0" fmla="*/ 577791 h 589851"/>
                <a:gd name="connsiteX1" fmla="*/ 239697 w 2281561"/>
                <a:gd name="connsiteY1" fmla="*/ 480136 h 589851"/>
                <a:gd name="connsiteX2" fmla="*/ 461639 w 2281561"/>
                <a:gd name="connsiteY2" fmla="*/ 27375 h 589851"/>
                <a:gd name="connsiteX3" fmla="*/ 550415 w 2281561"/>
                <a:gd name="connsiteY3" fmla="*/ 80641 h 589851"/>
                <a:gd name="connsiteX4" fmla="*/ 656948 w 2281561"/>
                <a:gd name="connsiteY4" fmla="*/ 329216 h 589851"/>
                <a:gd name="connsiteX5" fmla="*/ 763480 w 2281561"/>
                <a:gd name="connsiteY5" fmla="*/ 489014 h 589851"/>
                <a:gd name="connsiteX6" fmla="*/ 1047565 w 2281561"/>
                <a:gd name="connsiteY6" fmla="*/ 577791 h 589851"/>
                <a:gd name="connsiteX7" fmla="*/ 2281561 w 2281561"/>
                <a:gd name="connsiteY7" fmla="*/ 586668 h 58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561" h="589851">
                  <a:moveTo>
                    <a:pt x="0" y="577791"/>
                  </a:moveTo>
                  <a:cubicBezTo>
                    <a:pt x="81378" y="574831"/>
                    <a:pt x="162757" y="571872"/>
                    <a:pt x="239697" y="480136"/>
                  </a:cubicBezTo>
                  <a:cubicBezTo>
                    <a:pt x="316637" y="388400"/>
                    <a:pt x="409853" y="93958"/>
                    <a:pt x="461639" y="27375"/>
                  </a:cubicBezTo>
                  <a:cubicBezTo>
                    <a:pt x="513425" y="-39208"/>
                    <a:pt x="517864" y="30334"/>
                    <a:pt x="550415" y="80641"/>
                  </a:cubicBezTo>
                  <a:cubicBezTo>
                    <a:pt x="582967" y="130948"/>
                    <a:pt x="621437" y="261154"/>
                    <a:pt x="656948" y="329216"/>
                  </a:cubicBezTo>
                  <a:cubicBezTo>
                    <a:pt x="692459" y="397278"/>
                    <a:pt x="698377" y="447585"/>
                    <a:pt x="763480" y="489014"/>
                  </a:cubicBezTo>
                  <a:cubicBezTo>
                    <a:pt x="828583" y="530443"/>
                    <a:pt x="794552" y="561515"/>
                    <a:pt x="1047565" y="577791"/>
                  </a:cubicBezTo>
                  <a:cubicBezTo>
                    <a:pt x="1300578" y="594067"/>
                    <a:pt x="1791069" y="590367"/>
                    <a:pt x="2281561" y="586668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36BF58-7E95-405C-B6FA-A79DFDC200D2}"/>
                </a:ext>
              </a:extLst>
            </p:cNvPr>
            <p:cNvSpPr/>
            <p:nvPr/>
          </p:nvSpPr>
          <p:spPr>
            <a:xfrm>
              <a:off x="8105313" y="3957355"/>
              <a:ext cx="2281561" cy="258225"/>
            </a:xfrm>
            <a:custGeom>
              <a:avLst/>
              <a:gdLst>
                <a:gd name="connsiteX0" fmla="*/ 0 w 2281561"/>
                <a:gd name="connsiteY0" fmla="*/ 577791 h 589851"/>
                <a:gd name="connsiteX1" fmla="*/ 239697 w 2281561"/>
                <a:gd name="connsiteY1" fmla="*/ 480136 h 589851"/>
                <a:gd name="connsiteX2" fmla="*/ 461639 w 2281561"/>
                <a:gd name="connsiteY2" fmla="*/ 27375 h 589851"/>
                <a:gd name="connsiteX3" fmla="*/ 550415 w 2281561"/>
                <a:gd name="connsiteY3" fmla="*/ 80641 h 589851"/>
                <a:gd name="connsiteX4" fmla="*/ 656948 w 2281561"/>
                <a:gd name="connsiteY4" fmla="*/ 329216 h 589851"/>
                <a:gd name="connsiteX5" fmla="*/ 763480 w 2281561"/>
                <a:gd name="connsiteY5" fmla="*/ 489014 h 589851"/>
                <a:gd name="connsiteX6" fmla="*/ 1047565 w 2281561"/>
                <a:gd name="connsiteY6" fmla="*/ 577791 h 589851"/>
                <a:gd name="connsiteX7" fmla="*/ 2281561 w 2281561"/>
                <a:gd name="connsiteY7" fmla="*/ 586668 h 58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561" h="589851">
                  <a:moveTo>
                    <a:pt x="0" y="577791"/>
                  </a:moveTo>
                  <a:cubicBezTo>
                    <a:pt x="81378" y="574831"/>
                    <a:pt x="162757" y="571872"/>
                    <a:pt x="239697" y="480136"/>
                  </a:cubicBezTo>
                  <a:cubicBezTo>
                    <a:pt x="316637" y="388400"/>
                    <a:pt x="409853" y="93958"/>
                    <a:pt x="461639" y="27375"/>
                  </a:cubicBezTo>
                  <a:cubicBezTo>
                    <a:pt x="513425" y="-39208"/>
                    <a:pt x="517864" y="30334"/>
                    <a:pt x="550415" y="80641"/>
                  </a:cubicBezTo>
                  <a:cubicBezTo>
                    <a:pt x="582967" y="130948"/>
                    <a:pt x="621437" y="261154"/>
                    <a:pt x="656948" y="329216"/>
                  </a:cubicBezTo>
                  <a:cubicBezTo>
                    <a:pt x="692459" y="397278"/>
                    <a:pt x="698377" y="447585"/>
                    <a:pt x="763480" y="489014"/>
                  </a:cubicBezTo>
                  <a:cubicBezTo>
                    <a:pt x="828583" y="530443"/>
                    <a:pt x="794552" y="561515"/>
                    <a:pt x="1047565" y="577791"/>
                  </a:cubicBezTo>
                  <a:cubicBezTo>
                    <a:pt x="1300578" y="594067"/>
                    <a:pt x="1791069" y="590367"/>
                    <a:pt x="2281561" y="58666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945A151-EF2B-494D-8311-2064466CAD3F}"/>
              </a:ext>
            </a:extLst>
          </p:cNvPr>
          <p:cNvSpPr/>
          <p:nvPr/>
        </p:nvSpPr>
        <p:spPr>
          <a:xfrm>
            <a:off x="4412820" y="3209997"/>
            <a:ext cx="488035" cy="331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88B6BC-2500-466B-BB68-088AFF0AED4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656838" y="2477288"/>
            <a:ext cx="184376" cy="73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3040D5-4646-4DBE-A74F-3035C08D817C}"/>
              </a:ext>
            </a:extLst>
          </p:cNvPr>
          <p:cNvSpPr txBox="1"/>
          <p:nvPr/>
        </p:nvSpPr>
        <p:spPr>
          <a:xfrm>
            <a:off x="3985167" y="2127111"/>
            <a:ext cx="237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dynamic component!</a:t>
            </a:r>
          </a:p>
        </p:txBody>
      </p:sp>
    </p:spTree>
    <p:extLst>
      <p:ext uri="{BB962C8B-B14F-4D97-AF65-F5344CB8AC3E}">
        <p14:creationId xmlns:p14="http://schemas.microsoft.com/office/powerpoint/2010/main" val="35274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A588B9-207A-4FB4-B60A-EB39DC79B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3" t="18961" r="8338" b="13444"/>
          <a:stretch/>
        </p:blipFill>
        <p:spPr>
          <a:xfrm>
            <a:off x="6671126" y="3526534"/>
            <a:ext cx="3520440" cy="29870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A6E188-F6E2-4B0C-960C-405A4183FF7F}"/>
              </a:ext>
            </a:extLst>
          </p:cNvPr>
          <p:cNvCxnSpPr>
            <a:cxnSpLocks/>
          </p:cNvCxnSpPr>
          <p:nvPr/>
        </p:nvCxnSpPr>
        <p:spPr>
          <a:xfrm>
            <a:off x="8531368" y="4598633"/>
            <a:ext cx="0" cy="1581337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77FCD1-2E31-4E52-AE91-CAEB812C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type of data inputs?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CEF1C-9B0E-406D-8CA1-6DF2FE8B6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we understand the mechanism we want to describe: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21225-936F-402A-BA15-C57B6DC61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inputs are the pieces of information (facts) that bind together our model design.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statistics to interpret these binding links.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3E3F8-2C31-4C6F-B1DD-F9A0ACE6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imagine a cohort where infected individuals become symptomatic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F5EC4-4450-4F46-8DEC-2C83BEF8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0373F-A3F4-44BB-858E-ECF82EEF7785}"/>
              </a:ext>
            </a:extLst>
          </p:cNvPr>
          <p:cNvSpPr txBox="1"/>
          <p:nvPr/>
        </p:nvSpPr>
        <p:spPr>
          <a:xfrm>
            <a:off x="6693764" y="2814440"/>
            <a:ext cx="976542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Infected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A25DA-537A-4AC8-A988-BD88191800C8}"/>
              </a:ext>
            </a:extLst>
          </p:cNvPr>
          <p:cNvSpPr txBox="1"/>
          <p:nvPr/>
        </p:nvSpPr>
        <p:spPr>
          <a:xfrm>
            <a:off x="8850672" y="2814440"/>
            <a:ext cx="134089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Symptomatic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07B957-6B68-4E74-A7E6-422E3AE03C6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670306" y="2983717"/>
            <a:ext cx="11803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BC01A-0DFF-4556-BA16-34C4F9950E75}"/>
                  </a:ext>
                </a:extLst>
              </p:cNvPr>
              <p:cNvSpPr txBox="1"/>
              <p:nvPr/>
            </p:nvSpPr>
            <p:spPr>
              <a:xfrm>
                <a:off x="8165751" y="273054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BC01A-0DFF-4556-BA16-34C4F9950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51" y="2730547"/>
                <a:ext cx="189475" cy="276999"/>
              </a:xfrm>
              <a:prstGeom prst="rect">
                <a:avLst/>
              </a:prstGeom>
              <a:blipFill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313FA8-3136-4273-BC93-39DFF338EE31}"/>
                  </a:ext>
                </a:extLst>
              </p:cNvPr>
              <p:cNvSpPr txBox="1"/>
              <p:nvPr/>
            </p:nvSpPr>
            <p:spPr>
              <a:xfrm>
                <a:off x="6546044" y="3452047"/>
                <a:ext cx="3239413" cy="84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𝑖𝑛𝑐𝑢𝑏𝑎𝑡𝑖𝑜𝑛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313FA8-3136-4273-BC93-39DFF338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044" y="3452047"/>
                <a:ext cx="3239413" cy="844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9CB05C-97A7-4B13-9EC3-E090F878C8BE}"/>
                  </a:ext>
                </a:extLst>
              </p:cNvPr>
              <p:cNvSpPr txBox="1"/>
              <p:nvPr/>
            </p:nvSpPr>
            <p:spPr>
              <a:xfrm>
                <a:off x="6214707" y="4595177"/>
                <a:ext cx="1643110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9CB05C-97A7-4B13-9EC3-E090F878C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07" y="4595177"/>
                <a:ext cx="1643110" cy="660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  <p:bldP spid="14" grpId="0"/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583-A44E-48D2-B025-174379B4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 we need to design a mathematical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8C17-5886-4ED3-BBFF-E380EBF6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maths 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compartmental models we use ordinary differential equations (ODEs)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statistics : for summarising model inputs and for processing model 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B83E0-0B5B-4A8F-BAB2-514EADC4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882</Words>
  <Application>Microsoft Office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Open Sans</vt:lpstr>
      <vt:lpstr>Office Theme</vt:lpstr>
      <vt:lpstr>Day 2 Lecture 1: Introduction to infectious disease modelling</vt:lpstr>
      <vt:lpstr>Aims of the session</vt:lpstr>
      <vt:lpstr>[Widely repeated quote goes here ]</vt:lpstr>
      <vt:lpstr>What are models </vt:lpstr>
      <vt:lpstr>We need to understand the phenomenon</vt:lpstr>
      <vt:lpstr>So how does an ID model looks like?</vt:lpstr>
      <vt:lpstr>So how does an ID model looks like?</vt:lpstr>
      <vt:lpstr>What type of data inputs?</vt:lpstr>
      <vt:lpstr>What do we need to design a mathematical model?</vt:lpstr>
      <vt:lpstr>Ordinary differential equations (ODEs)</vt:lpstr>
      <vt:lpstr>What about compartments? </vt:lpstr>
      <vt:lpstr>How we produce model output ?</vt:lpstr>
      <vt:lpstr>What is the output?</vt:lpstr>
      <vt:lpstr>What about uncertainty in our results? </vt:lpstr>
      <vt:lpstr>Types of mathematical models</vt:lpstr>
      <vt:lpstr>Types of mathematical models</vt:lpstr>
      <vt:lpstr>Focus in this short course </vt:lpstr>
      <vt:lpstr>Roles of transmission models in public health</vt:lpstr>
      <vt:lpstr>What we should know by now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Juan  Vesga</cp:lastModifiedBy>
  <cp:revision>213</cp:revision>
  <dcterms:created xsi:type="dcterms:W3CDTF">2017-02-18T12:36:35Z</dcterms:created>
  <dcterms:modified xsi:type="dcterms:W3CDTF">2023-05-31T11:51:17Z</dcterms:modified>
</cp:coreProperties>
</file>