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1" r:id="rId2"/>
    <p:sldId id="324" r:id="rId3"/>
    <p:sldId id="399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4" r:id="rId15"/>
    <p:sldId id="423" r:id="rId16"/>
    <p:sldId id="425" r:id="rId17"/>
    <p:sldId id="426" r:id="rId18"/>
    <p:sldId id="428" r:id="rId19"/>
    <p:sldId id="427" r:id="rId20"/>
    <p:sldId id="4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92" autoAdjust="0"/>
  </p:normalViewPr>
  <p:slideViewPr>
    <p:cSldViewPr snapToGrid="0">
      <p:cViewPr varScale="1">
        <p:scale>
          <a:sx n="30" d="100"/>
          <a:sy n="30" d="100"/>
        </p:scale>
        <p:origin x="44" y="6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8AA9-7191-4C44-AE43-0CF9F2757873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B197E-6FA7-44F2-8793-687ACE003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96E1-BA43-4890-99C2-307F5DB8DBCB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5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0C74-DCA1-4C35-A3FC-ABCAC28977CE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98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280B-ECBD-43EA-B82B-DEC5AB5A965C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B29F-FFAB-4553-A19F-DDCDD8C8303D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7FD6-EF4F-4A96-9F8A-C8C3755446C5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67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3E07-B9F8-4503-9009-D0C2FA90020B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0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85EA-C37B-418A-85C8-E10992B55281}" type="datetime1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7B70-8C8E-46D9-B997-B77264CC394C}" type="datetime1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93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C116-E3D4-426F-9FFD-00C6DBD1D27B}" type="datetime1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8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BF52-0F8E-49CB-ABF4-16E5CB89385F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9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9BC0-FD56-4781-AAF9-4D8451EC1ECD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13633-9E68-417B-ABC6-081500B577E6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9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 2</a:t>
            </a:r>
            <a:b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2:</a:t>
            </a:r>
            <a:br>
              <a:rPr lang="en-GB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concepts of compartmental models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70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Short course on modelling infectious disease dynamics in R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Ankara, Türkiye, June 2023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 Juan F Vesga</a:t>
            </a:r>
            <a:endParaRPr lang="en-GB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E68DB-0EF7-454E-BE27-D2AF9477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do we interpret this transitions?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10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Infected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Recovered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/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/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18">
            <a:extLst>
              <a:ext uri="{FF2B5EF4-FFF2-40B4-BE49-F238E27FC236}">
                <a16:creationId xmlns:a16="http://schemas.microsoft.com/office/drawing/2014/main" id="{41114D8A-28F7-41C9-A920-21F6C689185D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An initial cohort of 1000 people infected </a:t>
            </a:r>
          </a:p>
          <a:p>
            <a:r>
              <a:rPr lang="en-GB" sz="2800" dirty="0">
                <a:solidFill>
                  <a:schemeClr val="tx1"/>
                </a:solidFill>
              </a:rPr>
              <a:t>A recovery rate of 0.1 </a:t>
            </a:r>
            <a:r>
              <a:rPr lang="en-GB" dirty="0"/>
              <a:t>day</a:t>
            </a:r>
            <a:r>
              <a:rPr lang="en-GB" baseline="30000" dirty="0"/>
              <a:t>-1  </a:t>
            </a:r>
            <a:r>
              <a:rPr lang="en-GB" dirty="0"/>
              <a:t>(10 days)</a:t>
            </a:r>
          </a:p>
          <a:p>
            <a:r>
              <a:rPr lang="en-GB" dirty="0"/>
              <a:t>When will 50% of infected be recovered?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B53EF6-8258-4DC6-8691-4ACF62D5A2A9}"/>
                  </a:ext>
                </a:extLst>
              </p:cNvPr>
              <p:cNvSpPr/>
              <p:nvPr/>
            </p:nvSpPr>
            <p:spPr>
              <a:xfrm>
                <a:off x="3659057" y="4409891"/>
                <a:ext cx="3292771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−0.1(10)</m:t>
                          </m:r>
                        </m:sup>
                      </m:sSup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B53EF6-8258-4DC6-8691-4ACF62D5A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057" y="4409891"/>
                <a:ext cx="3292771" cy="10390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4BA530-B03B-4DCB-883C-157E3605F1F6}"/>
                  </a:ext>
                </a:extLst>
              </p:cNvPr>
              <p:cNvSpPr/>
              <p:nvPr/>
            </p:nvSpPr>
            <p:spPr>
              <a:xfrm>
                <a:off x="3418745" y="5393047"/>
                <a:ext cx="3922327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−0.1(10)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4BA530-B03B-4DCB-883C-157E3605F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45" y="5393047"/>
                <a:ext cx="3922327" cy="10390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63C0D1DD-403F-45FC-B4A3-88D8B927B15E}"/>
              </a:ext>
            </a:extLst>
          </p:cNvPr>
          <p:cNvSpPr/>
          <p:nvPr/>
        </p:nvSpPr>
        <p:spPr>
          <a:xfrm>
            <a:off x="3387623" y="4786016"/>
            <a:ext cx="674703" cy="2868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BD9762D-3E56-45B3-B4CF-0DBDB6CD73C3}"/>
              </a:ext>
            </a:extLst>
          </p:cNvPr>
          <p:cNvSpPr/>
          <p:nvPr/>
        </p:nvSpPr>
        <p:spPr>
          <a:xfrm>
            <a:off x="3081395" y="5801081"/>
            <a:ext cx="674703" cy="2868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FB83BB-BECF-4D4F-91F4-7AB08BB8F9FE}"/>
              </a:ext>
            </a:extLst>
          </p:cNvPr>
          <p:cNvSpPr/>
          <p:nvPr/>
        </p:nvSpPr>
        <p:spPr>
          <a:xfrm>
            <a:off x="4452570" y="3735354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80981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9935-EB80-4484-9E25-D78ED439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do we interpret this transitions?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620253-37BB-4586-BB9B-2F33BF675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24" y="2084386"/>
            <a:ext cx="5765386" cy="3761262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1C5F4-ADDC-4CB2-BB98-1AFC3021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11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0701CE-40BF-42BC-8A1C-4A9064DE0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092" y="2084386"/>
            <a:ext cx="5923067" cy="386413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AE8AA26-5D00-403D-B079-008045663BA3}"/>
              </a:ext>
            </a:extLst>
          </p:cNvPr>
          <p:cNvSpPr/>
          <p:nvPr/>
        </p:nvSpPr>
        <p:spPr>
          <a:xfrm>
            <a:off x="479767" y="1471827"/>
            <a:ext cx="3462968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Recovery rate of 10 days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0BA2EF-4317-4EF6-8347-F6844DB2E577}"/>
              </a:ext>
            </a:extLst>
          </p:cNvPr>
          <p:cNvSpPr/>
          <p:nvPr/>
        </p:nvSpPr>
        <p:spPr>
          <a:xfrm>
            <a:off x="6209091" y="1384408"/>
            <a:ext cx="4183605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Recovery rate of 2 days. Much quicker 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F5F69B-447A-43BA-9372-58E7C0929D81}"/>
              </a:ext>
            </a:extLst>
          </p:cNvPr>
          <p:cNvCxnSpPr>
            <a:cxnSpLocks/>
          </p:cNvCxnSpPr>
          <p:nvPr/>
        </p:nvCxnSpPr>
        <p:spPr>
          <a:xfrm>
            <a:off x="1393794" y="2290439"/>
            <a:ext cx="0" cy="32336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5243FD-7BEC-44F1-AD1B-54C22A17A1CA}"/>
              </a:ext>
            </a:extLst>
          </p:cNvPr>
          <p:cNvCxnSpPr>
            <a:cxnSpLocks/>
          </p:cNvCxnSpPr>
          <p:nvPr/>
        </p:nvCxnSpPr>
        <p:spPr>
          <a:xfrm>
            <a:off x="6970450" y="2290439"/>
            <a:ext cx="0" cy="33682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83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CC77-44CB-49F9-896D-D9BC4BC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Behaviour of the exponential distribution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A96781-FF3C-4A47-8ADF-1DA091B48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6669874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4020D-9C5B-478D-8749-256741C3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8">
                <a:extLst>
                  <a:ext uri="{FF2B5EF4-FFF2-40B4-BE49-F238E27FC236}">
                    <a16:creationId xmlns:a16="http://schemas.microsoft.com/office/drawing/2014/main" id="{E42DEE30-34E7-4084-B618-679BC4DED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6310" y="1847850"/>
                <a:ext cx="4266330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= 0.1 , we can say the mean infectious period is 10 days</a:t>
                </a:r>
              </a:p>
              <a:p>
                <a:r>
                  <a:rPr lang="en-US" dirty="0"/>
                  <a:t>For 𝛾 = 0.5 , we can say the mean infectious period is 2 days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Content Placeholder 18">
                <a:extLst>
                  <a:ext uri="{FF2B5EF4-FFF2-40B4-BE49-F238E27FC236}">
                    <a16:creationId xmlns:a16="http://schemas.microsoft.com/office/drawing/2014/main" id="{E42DEE30-34E7-4084-B618-679BC4DED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10" y="1847850"/>
                <a:ext cx="4266330" cy="3684588"/>
              </a:xfrm>
              <a:prstGeom prst="rect">
                <a:avLst/>
              </a:prstGeom>
              <a:blipFill>
                <a:blip r:embed="rId3"/>
                <a:stretch>
                  <a:fillRect l="-2571" t="-2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4B150E-4FF9-4D16-9B38-C1ACC70DAD84}"/>
                  </a:ext>
                </a:extLst>
              </p:cNvPr>
              <p:cNvSpPr txBox="1"/>
              <p:nvPr/>
            </p:nvSpPr>
            <p:spPr>
              <a:xfrm>
                <a:off x="4110361" y="5113537"/>
                <a:ext cx="786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4B150E-4FF9-4D16-9B38-C1ACC70D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5113537"/>
                <a:ext cx="786882" cy="276999"/>
              </a:xfrm>
              <a:prstGeom prst="rect">
                <a:avLst/>
              </a:prstGeom>
              <a:blipFill>
                <a:blip r:embed="rId4"/>
                <a:stretch>
                  <a:fillRect l="-6202" r="-7752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96C770-CB99-41D7-998A-E156FCF49F37}"/>
                  </a:ext>
                </a:extLst>
              </p:cNvPr>
              <p:cNvSpPr txBox="1"/>
              <p:nvPr/>
            </p:nvSpPr>
            <p:spPr>
              <a:xfrm>
                <a:off x="1704512" y="2607349"/>
                <a:ext cx="786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96C770-CB99-41D7-998A-E156FCF49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512" y="2607349"/>
                <a:ext cx="786882" cy="276999"/>
              </a:xfrm>
              <a:prstGeom prst="rect">
                <a:avLst/>
              </a:prstGeom>
              <a:blipFill>
                <a:blip r:embed="rId5"/>
                <a:stretch>
                  <a:fillRect l="-6977" r="-7752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25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CC77-44CB-49F9-896D-D9BC4BC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Behaviour of the exponential distribution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A96781-FF3C-4A47-8ADF-1DA091B48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6669874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4020D-9C5B-478D-8749-256741C3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13</a:t>
            </a:fld>
            <a:endParaRPr lang="en-GB"/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42DEE30-34E7-4084-B618-679BC4DED547}"/>
              </a:ext>
            </a:extLst>
          </p:cNvPr>
          <p:cNvSpPr txBox="1">
            <a:spLocks/>
          </p:cNvSpPr>
          <p:nvPr/>
        </p:nvSpPr>
        <p:spPr>
          <a:xfrm>
            <a:off x="7836310" y="1847850"/>
            <a:ext cx="4266330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The time spent in </a:t>
            </a:r>
            <a:r>
              <a:rPr lang="en-GB" sz="2800" i="1" dirty="0">
                <a:solidFill>
                  <a:schemeClr val="tx1"/>
                </a:solidFill>
              </a:rPr>
              <a:t>I </a:t>
            </a:r>
            <a:r>
              <a:rPr lang="en-GB" sz="2800" dirty="0">
                <a:solidFill>
                  <a:schemeClr val="tx1"/>
                </a:solidFill>
              </a:rPr>
              <a:t>follows an exponential distribution with exponential parameter </a:t>
            </a:r>
            <a:r>
              <a:rPr lang="en-US" dirty="0"/>
              <a:t>𝛾</a:t>
            </a:r>
            <a:endParaRPr lang="en-GB" dirty="0"/>
          </a:p>
          <a:p>
            <a:r>
              <a:rPr lang="en-US" dirty="0"/>
              <a:t>The mean of that distribution is 1/ 𝛾 , which is in our case the mean infectious period (in days)</a:t>
            </a:r>
          </a:p>
          <a:p>
            <a:r>
              <a:rPr lang="en-US" dirty="0"/>
              <a:t>The shorter the infectious period, the larger (quicker) the recovery rate !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4B150E-4FF9-4D16-9B38-C1ACC70DAD84}"/>
                  </a:ext>
                </a:extLst>
              </p:cNvPr>
              <p:cNvSpPr txBox="1"/>
              <p:nvPr/>
            </p:nvSpPr>
            <p:spPr>
              <a:xfrm>
                <a:off x="4110361" y="5113537"/>
                <a:ext cx="786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4B150E-4FF9-4D16-9B38-C1ACC70D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5113537"/>
                <a:ext cx="786882" cy="276999"/>
              </a:xfrm>
              <a:prstGeom prst="rect">
                <a:avLst/>
              </a:prstGeom>
              <a:blipFill>
                <a:blip r:embed="rId3"/>
                <a:stretch>
                  <a:fillRect l="-6202" r="-7752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96C770-CB99-41D7-998A-E156FCF49F37}"/>
                  </a:ext>
                </a:extLst>
              </p:cNvPr>
              <p:cNvSpPr txBox="1"/>
              <p:nvPr/>
            </p:nvSpPr>
            <p:spPr>
              <a:xfrm>
                <a:off x="1704512" y="2607349"/>
                <a:ext cx="786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96C770-CB99-41D7-998A-E156FCF49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512" y="2607349"/>
                <a:ext cx="786882" cy="276999"/>
              </a:xfrm>
              <a:prstGeom prst="rect">
                <a:avLst/>
              </a:prstGeom>
              <a:blipFill>
                <a:blip r:embed="rId4"/>
                <a:stretch>
                  <a:fillRect l="-6977" r="-7752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49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Competing Hazards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14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Infected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Recovered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/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/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18">
            <a:extLst>
              <a:ext uri="{FF2B5EF4-FFF2-40B4-BE49-F238E27FC236}">
                <a16:creationId xmlns:a16="http://schemas.microsoft.com/office/drawing/2014/main" id="{41114D8A-28F7-41C9-A920-21F6C689185D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Let’s add some complexity by adding a mortality rate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3167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Competing Hazards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Infected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Recovered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/>
              <p:nvPr/>
            </p:nvSpPr>
            <p:spPr>
              <a:xfrm>
                <a:off x="1200664" y="4593751"/>
                <a:ext cx="277653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64" y="4593751"/>
                <a:ext cx="277653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/>
              <p:nvPr/>
            </p:nvSpPr>
            <p:spPr>
              <a:xfrm>
                <a:off x="1157442" y="563284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42" y="5632842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1A2F28-5ADF-4A77-8AAC-B2AB0BE53ECD}"/>
              </a:ext>
            </a:extLst>
          </p:cNvPr>
          <p:cNvCxnSpPr>
            <a:cxnSpLocks/>
          </p:cNvCxnSpPr>
          <p:nvPr/>
        </p:nvCxnSpPr>
        <p:spPr>
          <a:xfrm>
            <a:off x="1615101" y="3284740"/>
            <a:ext cx="0" cy="6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1BABE6-03E8-45BE-83CF-E3D0EC72E743}"/>
                  </a:ext>
                </a:extLst>
              </p:cNvPr>
              <p:cNvSpPr txBox="1"/>
              <p:nvPr/>
            </p:nvSpPr>
            <p:spPr>
              <a:xfrm>
                <a:off x="1648755" y="334007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1BABE6-03E8-45BE-83CF-E3D0EC72E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755" y="3340070"/>
                <a:ext cx="185755" cy="276999"/>
              </a:xfrm>
              <a:prstGeom prst="rect">
                <a:avLst/>
              </a:prstGeom>
              <a:blipFill>
                <a:blip r:embed="rId5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8">
                <a:extLst>
                  <a:ext uri="{FF2B5EF4-FFF2-40B4-BE49-F238E27FC236}">
                    <a16:creationId xmlns:a16="http://schemas.microsoft.com/office/drawing/2014/main" id="{7CBB8903-A1AD-4465-A0D1-791E924CE0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2505075"/>
                <a:ext cx="5183188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solidFill>
                      <a:schemeClr val="tx1"/>
                    </a:solidFill>
                  </a:rPr>
                  <a:t>Let’s add some complexity by adding a mortality rate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GB" dirty="0"/>
              </a:p>
              <a:p>
                <a:r>
                  <a:rPr lang="en-GB" dirty="0"/>
                  <a:t>More than one event can flow out of </a:t>
                </a:r>
                <a:r>
                  <a:rPr lang="en-GB" i="1" dirty="0"/>
                  <a:t>I</a:t>
                </a:r>
                <a:r>
                  <a:rPr lang="en-GB" dirty="0"/>
                  <a:t> compartment.</a:t>
                </a:r>
              </a:p>
              <a:p>
                <a:r>
                  <a:rPr lang="en-GB" dirty="0"/>
                  <a:t>This is what we call competing hazards: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5" name="Content Placeholder 18">
                <a:extLst>
                  <a:ext uri="{FF2B5EF4-FFF2-40B4-BE49-F238E27FC236}">
                    <a16:creationId xmlns:a16="http://schemas.microsoft.com/office/drawing/2014/main" id="{7CBB8903-A1AD-4465-A0D1-791E924CE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505075"/>
                <a:ext cx="5183188" cy="3684588"/>
              </a:xfrm>
              <a:prstGeom prst="rect">
                <a:avLst/>
              </a:prstGeom>
              <a:blipFill>
                <a:blip r:embed="rId6"/>
                <a:stretch>
                  <a:fillRect l="-2118" t="-2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3FE31B8C-6041-41AF-97F0-FDD036DFDA99}"/>
              </a:ext>
            </a:extLst>
          </p:cNvPr>
          <p:cNvSpPr/>
          <p:nvPr/>
        </p:nvSpPr>
        <p:spPr>
          <a:xfrm>
            <a:off x="1277748" y="3903414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1146B44-2750-413D-9F38-4405E348E1B8}"/>
                  </a:ext>
                </a:extLst>
              </p:cNvPr>
              <p:cNvSpPr/>
              <p:nvPr/>
            </p:nvSpPr>
            <p:spPr>
              <a:xfrm>
                <a:off x="3479597" y="5632841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𝑑𝑀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1146B44-2750-413D-9F38-4405E348E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597" y="5632841"/>
                <a:ext cx="1963882" cy="10390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49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Competing Hazards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Infected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Recovered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/>
              <p:nvPr/>
            </p:nvSpPr>
            <p:spPr>
              <a:xfrm>
                <a:off x="1200664" y="4593754"/>
                <a:ext cx="277653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64" y="4593754"/>
                <a:ext cx="277653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/>
              <p:nvPr/>
            </p:nvSpPr>
            <p:spPr>
              <a:xfrm>
                <a:off x="1157442" y="5632845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42" y="5632845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1A2F28-5ADF-4A77-8AAC-B2AB0BE53ECD}"/>
              </a:ext>
            </a:extLst>
          </p:cNvPr>
          <p:cNvCxnSpPr>
            <a:cxnSpLocks/>
          </p:cNvCxnSpPr>
          <p:nvPr/>
        </p:nvCxnSpPr>
        <p:spPr>
          <a:xfrm>
            <a:off x="1615101" y="3284740"/>
            <a:ext cx="0" cy="6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1BABE6-03E8-45BE-83CF-E3D0EC72E743}"/>
                  </a:ext>
                </a:extLst>
              </p:cNvPr>
              <p:cNvSpPr txBox="1"/>
              <p:nvPr/>
            </p:nvSpPr>
            <p:spPr>
              <a:xfrm>
                <a:off x="1648755" y="334007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1BABE6-03E8-45BE-83CF-E3D0EC72E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755" y="3340070"/>
                <a:ext cx="185755" cy="276999"/>
              </a:xfrm>
              <a:prstGeom prst="rect">
                <a:avLst/>
              </a:prstGeom>
              <a:blipFill>
                <a:blip r:embed="rId5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8">
                <a:extLst>
                  <a:ext uri="{FF2B5EF4-FFF2-40B4-BE49-F238E27FC236}">
                    <a16:creationId xmlns:a16="http://schemas.microsoft.com/office/drawing/2014/main" id="{7CBB8903-A1AD-4465-A0D1-791E924CE0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2505075"/>
                <a:ext cx="5183188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, means more people die before they recover (</a:t>
                </a:r>
                <a:r>
                  <a:rPr lang="en-GB" dirty="0" err="1"/>
                  <a:t>e.g</a:t>
                </a:r>
                <a:r>
                  <a:rPr lang="en-GB" dirty="0"/>
                  <a:t>, Ebola)</a:t>
                </a:r>
              </a:p>
              <a:p>
                <a:r>
                  <a:rPr lang="en-GB" dirty="0"/>
                  <a:t>This means that for a particular compartment, two hazard rates are competing</a:t>
                </a:r>
              </a:p>
              <a:p>
                <a:r>
                  <a:rPr lang="en-GB" dirty="0"/>
                  <a:t>We need to account for that when we define the value of our rates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5" name="Content Placeholder 18">
                <a:extLst>
                  <a:ext uri="{FF2B5EF4-FFF2-40B4-BE49-F238E27FC236}">
                    <a16:creationId xmlns:a16="http://schemas.microsoft.com/office/drawing/2014/main" id="{7CBB8903-A1AD-4465-A0D1-791E924CE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505075"/>
                <a:ext cx="5183188" cy="3684588"/>
              </a:xfrm>
              <a:prstGeom prst="rect">
                <a:avLst/>
              </a:prstGeom>
              <a:blipFill>
                <a:blip r:embed="rId6"/>
                <a:stretch>
                  <a:fillRect l="-2118" t="-3808" r="-2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0940A42-0CE8-417A-A9EB-C6D38CB39374}"/>
              </a:ext>
            </a:extLst>
          </p:cNvPr>
          <p:cNvSpPr/>
          <p:nvPr/>
        </p:nvSpPr>
        <p:spPr>
          <a:xfrm>
            <a:off x="1277748" y="3903414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C3AD1B-45E6-43D5-9D63-D9E994C1466A}"/>
                  </a:ext>
                </a:extLst>
              </p:cNvPr>
              <p:cNvSpPr/>
              <p:nvPr/>
            </p:nvSpPr>
            <p:spPr>
              <a:xfrm>
                <a:off x="3479597" y="5632841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𝑑𝑀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C3AD1B-45E6-43D5-9D63-D9E994C14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597" y="5632841"/>
                <a:ext cx="1963882" cy="10390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3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Competing Hazards: CFR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8">
                <a:extLst>
                  <a:ext uri="{FF2B5EF4-FFF2-40B4-BE49-F238E27FC236}">
                    <a16:creationId xmlns:a16="http://schemas.microsoft.com/office/drawing/2014/main" id="{7CBB8903-A1AD-4465-A0D1-791E924CE0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" y="2019130"/>
                <a:ext cx="9802537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The case fatality rate is the proportion of people that die before they recover. </a:t>
                </a:r>
              </a:p>
              <a:p>
                <a:r>
                  <a:rPr lang="en-GB" dirty="0"/>
                  <a:t>It can be expressed as :</a:t>
                </a: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CFR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Similarly, the survival rate is</a:t>
                </a: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urvival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15" name="Content Placeholder 18">
                <a:extLst>
                  <a:ext uri="{FF2B5EF4-FFF2-40B4-BE49-F238E27FC236}">
                    <a16:creationId xmlns:a16="http://schemas.microsoft.com/office/drawing/2014/main" id="{7CBB8903-A1AD-4465-A0D1-791E924CE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65" y="2019130"/>
                <a:ext cx="9802537" cy="3684588"/>
              </a:xfrm>
              <a:prstGeom prst="rect">
                <a:avLst/>
              </a:prstGeom>
              <a:blipFill>
                <a:blip r:embed="rId2"/>
                <a:stretch>
                  <a:fillRect l="-1119" t="-2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1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Competing Hazards: estimate μ from CFR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18</a:t>
            </a:fld>
            <a:endParaRPr lang="en-GB"/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7CBB8903-A1AD-4465-A0D1-791E924CE026}"/>
              </a:ext>
            </a:extLst>
          </p:cNvPr>
          <p:cNvSpPr txBox="1">
            <a:spLocks/>
          </p:cNvSpPr>
          <p:nvPr/>
        </p:nvSpPr>
        <p:spPr>
          <a:xfrm>
            <a:off x="977576" y="2029451"/>
            <a:ext cx="980253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B8AEA-4825-4546-835D-ADB1ED17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25" y="2066841"/>
            <a:ext cx="4128492" cy="3419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0FE61-F95E-426B-8367-4DA32C5C0127}"/>
              </a:ext>
            </a:extLst>
          </p:cNvPr>
          <p:cNvSpPr txBox="1"/>
          <p:nvPr/>
        </p:nvSpPr>
        <p:spPr>
          <a:xfrm>
            <a:off x="2823194" y="3244334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algebra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113E0-7044-4002-935C-C197374A20C7}"/>
              </a:ext>
            </a:extLst>
          </p:cNvPr>
          <p:cNvSpPr txBox="1"/>
          <p:nvPr/>
        </p:nvSpPr>
        <p:spPr>
          <a:xfrm>
            <a:off x="9018964" y="4575603"/>
            <a:ext cx="21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what we need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E92AA2A-A42B-4B1D-AAA3-AB5C957677F2}"/>
              </a:ext>
            </a:extLst>
          </p:cNvPr>
          <p:cNvSpPr/>
          <p:nvPr/>
        </p:nvSpPr>
        <p:spPr>
          <a:xfrm>
            <a:off x="4294661" y="2192783"/>
            <a:ext cx="454888" cy="2473561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144ECC2-A345-428E-A97F-9C19BDEB9F7B}"/>
              </a:ext>
            </a:extLst>
          </p:cNvPr>
          <p:cNvSpPr/>
          <p:nvPr/>
        </p:nvSpPr>
        <p:spPr>
          <a:xfrm rot="10800000">
            <a:off x="8407367" y="4448811"/>
            <a:ext cx="454888" cy="62291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1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057B3F-C783-4756-89E2-5D9A8596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5F82F2-609D-4A01-A08E-8BC52EBD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9F98D-867A-4561-BD7D-5F0162A4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19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C8DD99-7A93-466C-99FF-F0D27CFFF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" t="1342" r="1022"/>
          <a:stretch/>
        </p:blipFill>
        <p:spPr>
          <a:xfrm>
            <a:off x="1154098" y="1003177"/>
            <a:ext cx="9854214" cy="54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4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Aims of the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6001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Understand how disease models are designed 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concepts of probabilities, rates and competing hazards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 the assumptions behind compartmental models</a:t>
            </a:r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8D8A8EA-1715-4EB8-9494-3C109A63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CF85-7A62-4682-9EDD-724023D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we should know by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6DEF-3169-4FE1-A655-5E06026E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compartmental models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we </a:t>
            </a:r>
            <a:r>
              <a:rPr lang="en-GB" dirty="0"/>
              <a:t>use ODEs to write these models 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hazard rates and how can be interpreted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competing hazards and why are these important.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case fatality rate (CFR)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3E2E-C08A-4F81-8E0F-A665CC74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AFE5-B205-4726-8E38-DB2A329B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Checklist for designing a disease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54CA-A2B9-416E-A3CF-A36F94F8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arenR"/>
            </a:pP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 the natural course of disease </a:t>
            </a:r>
          </a:p>
          <a:p>
            <a:pPr marL="914400" lvl="1" indent="-457200">
              <a:buAutoNum type="arabicParenR"/>
            </a:pP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the necessary transitions between compartments</a:t>
            </a:r>
          </a:p>
          <a:p>
            <a:pPr marL="914400" lvl="1" indent="-457200">
              <a:buAutoNum type="arabicParenR"/>
            </a:pP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Interpret these transitions and find the relevant data to estimate the parameters</a:t>
            </a:r>
          </a:p>
          <a:p>
            <a:pPr marL="914400" lvl="1" indent="-457200">
              <a:buAutoNum type="arabicParenR"/>
            </a:pP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your research question and adapt your model complexity accordingly</a:t>
            </a:r>
          </a:p>
          <a:p>
            <a:pPr marL="914400" lvl="1" indent="-457200">
              <a:buAutoNum type="arabicParenR"/>
            </a:pP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your model!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D611D-F600-43E3-BB4F-38A7DFE2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5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simple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B6C24-7A0E-45EF-B2D9-AD60DABB096A}"/>
              </a:ext>
            </a:extLst>
          </p:cNvPr>
          <p:cNvSpPr/>
          <p:nvPr/>
        </p:nvSpPr>
        <p:spPr>
          <a:xfrm>
            <a:off x="1660125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17E2C3-51DF-43C4-B807-61839BE37ACA}"/>
              </a:ext>
            </a:extLst>
          </p:cNvPr>
          <p:cNvSpPr/>
          <p:nvPr/>
        </p:nvSpPr>
        <p:spPr>
          <a:xfrm>
            <a:off x="3801123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5942121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808311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D1A1D-DA8E-4CCA-80B5-0C0C48962C54}"/>
              </a:ext>
            </a:extLst>
          </p:cNvPr>
          <p:cNvSpPr/>
          <p:nvPr/>
        </p:nvSpPr>
        <p:spPr>
          <a:xfrm>
            <a:off x="1442246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Susceptible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02861C-40FC-47B2-BE3F-EEAD2A5907E0}"/>
              </a:ext>
            </a:extLst>
          </p:cNvPr>
          <p:cNvSpPr/>
          <p:nvPr/>
        </p:nvSpPr>
        <p:spPr>
          <a:xfrm>
            <a:off x="3583244" y="186727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Exposed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5724242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Infected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7665862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Recovered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A10F49-756E-4AED-8B4E-FD91AD47C99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334828" y="2978461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025AE5-7B94-4783-85DD-9AD7EA2A4E22}"/>
              </a:ext>
            </a:extLst>
          </p:cNvPr>
          <p:cNvCxnSpPr/>
          <p:nvPr/>
        </p:nvCxnSpPr>
        <p:spPr>
          <a:xfrm>
            <a:off x="4475826" y="2975505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6616824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7CC4F-14B8-4F77-80F0-A5B0B508E61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279473" y="3284740"/>
            <a:ext cx="0" cy="6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/>
              <p:nvPr/>
            </p:nvSpPr>
            <p:spPr>
              <a:xfrm>
                <a:off x="2800470" y="2672181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70" y="2672181"/>
                <a:ext cx="177100" cy="276999"/>
              </a:xfrm>
              <a:prstGeom prst="rect">
                <a:avLst/>
              </a:prstGeom>
              <a:blipFill>
                <a:blip r:embed="rId2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161066-AD08-4097-AA26-C0394D60E23F}"/>
                  </a:ext>
                </a:extLst>
              </p:cNvPr>
              <p:cNvSpPr txBox="1"/>
              <p:nvPr/>
            </p:nvSpPr>
            <p:spPr>
              <a:xfrm>
                <a:off x="5093791" y="267366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161066-AD08-4097-AA26-C0394D60E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791" y="2673665"/>
                <a:ext cx="189474" cy="276999"/>
              </a:xfrm>
              <a:prstGeom prst="rect">
                <a:avLst/>
              </a:prstGeom>
              <a:blipFill>
                <a:blip r:embed="rId3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7180943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943" y="2694066"/>
                <a:ext cx="180947" cy="276999"/>
              </a:xfrm>
              <a:prstGeom prst="rect">
                <a:avLst/>
              </a:prstGeom>
              <a:blipFill>
                <a:blip r:embed="rId4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/>
              <p:nvPr/>
            </p:nvSpPr>
            <p:spPr>
              <a:xfrm>
                <a:off x="6313127" y="334007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127" y="3340070"/>
                <a:ext cx="185755" cy="276999"/>
              </a:xfrm>
              <a:prstGeom prst="rect">
                <a:avLst/>
              </a:prstGeom>
              <a:blipFill>
                <a:blip r:embed="rId5"/>
                <a:stretch>
                  <a:fillRect l="-33333" r="-26667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838B8054-2D53-4443-93C2-F6886A619CD7}"/>
              </a:ext>
            </a:extLst>
          </p:cNvPr>
          <p:cNvSpPr/>
          <p:nvPr/>
        </p:nvSpPr>
        <p:spPr>
          <a:xfrm>
            <a:off x="2667365" y="2672181"/>
            <a:ext cx="388692" cy="2988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8B246D-AB6D-43E1-A00A-E6D2905FA51C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2861711" y="2971060"/>
            <a:ext cx="0" cy="125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10FF78-1AF1-44F5-8DA0-B3C2FA5FE6AC}"/>
              </a:ext>
            </a:extLst>
          </p:cNvPr>
          <p:cNvSpPr/>
          <p:nvPr/>
        </p:nvSpPr>
        <p:spPr>
          <a:xfrm>
            <a:off x="1872527" y="4266233"/>
            <a:ext cx="2032986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Force of infection: Dynamic component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48F98C-25A5-4296-80AD-01AADF2D2502}"/>
              </a:ext>
            </a:extLst>
          </p:cNvPr>
          <p:cNvSpPr/>
          <p:nvPr/>
        </p:nvSpPr>
        <p:spPr>
          <a:xfrm>
            <a:off x="5368750" y="1537899"/>
            <a:ext cx="3805331" cy="3034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7438AD-8BD1-441E-8C34-AB676E7EB665}"/>
              </a:ext>
            </a:extLst>
          </p:cNvPr>
          <p:cNvSpPr/>
          <p:nvPr/>
        </p:nvSpPr>
        <p:spPr>
          <a:xfrm>
            <a:off x="6345397" y="4627842"/>
            <a:ext cx="2032986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Let’s focus on this for now!</a:t>
            </a:r>
          </a:p>
        </p:txBody>
      </p:sp>
    </p:spTree>
    <p:extLst>
      <p:ext uri="{BB962C8B-B14F-4D97-AF65-F5344CB8AC3E}">
        <p14:creationId xmlns:p14="http://schemas.microsoft.com/office/powerpoint/2010/main" val="39341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/>
      <p:bldP spid="21" grpId="0"/>
      <p:bldP spid="22" grpId="0"/>
      <p:bldP spid="23" grpId="0"/>
      <p:bldP spid="24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cohort model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8830-8823-4C03-BA5D-06BE07067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C6663FA-EB86-4C3F-B42F-9C42EDE0B6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 we specify rates of transitions?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multiple rates affect a compartment?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Infected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Recovered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7CC4F-14B8-4F77-80F0-A5B0B508E61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615101" y="3284740"/>
            <a:ext cx="0" cy="6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/>
              <p:nvPr/>
            </p:nvSpPr>
            <p:spPr>
              <a:xfrm>
                <a:off x="1648755" y="334007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755" y="3340070"/>
                <a:ext cx="185755" cy="276999"/>
              </a:xfrm>
              <a:prstGeom prst="rect">
                <a:avLst/>
              </a:prstGeom>
              <a:blipFill>
                <a:blip r:embed="rId3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60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cohort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Infected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Recovered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/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/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8">
                <a:extLst>
                  <a:ext uri="{FF2B5EF4-FFF2-40B4-BE49-F238E27FC236}">
                    <a16:creationId xmlns:a16="http://schemas.microsoft.com/office/drawing/2014/main" id="{41114D8A-28F7-41C9-A920-21F6C68918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2505075"/>
                <a:ext cx="5183188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The rate of flow out of compartment </a:t>
                </a:r>
                <a:r>
                  <a:rPr lang="en-GB" i="1" dirty="0"/>
                  <a:t>I </a:t>
                </a:r>
                <a:r>
                  <a:rPr lang="en-GB" dirty="0"/>
                  <a:t>is proportional to the number of people on </a:t>
                </a:r>
                <a:r>
                  <a:rPr lang="en-GB" i="1" dirty="0"/>
                  <a:t>I</a:t>
                </a:r>
              </a:p>
              <a:p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the proportionality constant </a:t>
                </a:r>
              </a:p>
              <a:p>
                <a:r>
                  <a:rPr lang="en-GB" dirty="0"/>
                  <a:t>We call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 a </a:t>
                </a:r>
                <a:r>
                  <a:rPr lang="en-GB" b="1" dirty="0"/>
                  <a:t>constant hazard</a:t>
                </a:r>
              </a:p>
              <a:p>
                <a:r>
                  <a:rPr lang="en-GB" dirty="0"/>
                  <a:t>A hazard is the event rate at a specific time </a:t>
                </a:r>
                <a:r>
                  <a:rPr lang="en-GB" i="1" dirty="0"/>
                  <a:t>t</a:t>
                </a:r>
              </a:p>
            </p:txBody>
          </p:sp>
        </mc:Choice>
        <mc:Fallback xmlns="">
          <p:sp>
            <p:nvSpPr>
              <p:cNvPr id="24" name="Content Placeholder 18">
                <a:extLst>
                  <a:ext uri="{FF2B5EF4-FFF2-40B4-BE49-F238E27FC236}">
                    <a16:creationId xmlns:a16="http://schemas.microsoft.com/office/drawing/2014/main" id="{41114D8A-28F7-41C9-A920-21F6C689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505075"/>
                <a:ext cx="5183188" cy="3684588"/>
              </a:xfrm>
              <a:prstGeom prst="rect">
                <a:avLst/>
              </a:prstGeom>
              <a:blipFill>
                <a:blip r:embed="rId5"/>
                <a:stretch>
                  <a:fillRect l="-2118" t="-2815" r="-3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1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cohort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7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Infected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Recovered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/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/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8">
                <a:extLst>
                  <a:ext uri="{FF2B5EF4-FFF2-40B4-BE49-F238E27FC236}">
                    <a16:creationId xmlns:a16="http://schemas.microsoft.com/office/drawing/2014/main" id="{41114D8A-28F7-41C9-A920-21F6C68918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2505075"/>
                <a:ext cx="5183188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solidFill>
                      <a:schemeClr val="tx1"/>
                    </a:solidFill>
                  </a:rPr>
                  <a:t>In our cohort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the recovery rate</a:t>
                </a:r>
              </a:p>
              <a:p>
                <a:r>
                  <a:rPr lang="en-GB" dirty="0"/>
                  <a:t>The larger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 is, the quicker they recover</a:t>
                </a:r>
                <a:endParaRPr lang="en-GB" b="1" dirty="0"/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This means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 must be expressed in units of inverse time day</a:t>
                </a:r>
                <a:r>
                  <a:rPr lang="en-GB" baseline="30000" dirty="0"/>
                  <a:t>-1</a:t>
                </a:r>
                <a:endParaRPr lang="en-GB" dirty="0"/>
              </a:p>
              <a:p>
                <a:r>
                  <a:rPr lang="en-US" dirty="0"/>
                  <a:t>An average recovery rate of 10 days = 0.1 </a:t>
                </a:r>
                <a:r>
                  <a:rPr lang="en-GB" dirty="0"/>
                  <a:t>day</a:t>
                </a:r>
                <a:r>
                  <a:rPr lang="en-GB" baseline="30000" dirty="0"/>
                  <a:t>-1</a:t>
                </a:r>
                <a:r>
                  <a:rPr lang="en-US" dirty="0"/>
                  <a:t> =1/10 </a:t>
                </a:r>
                <a:endParaRPr lang="en-GB" dirty="0"/>
              </a:p>
            </p:txBody>
          </p:sp>
        </mc:Choice>
        <mc:Fallback xmlns="">
          <p:sp>
            <p:nvSpPr>
              <p:cNvPr id="24" name="Content Placeholder 18">
                <a:extLst>
                  <a:ext uri="{FF2B5EF4-FFF2-40B4-BE49-F238E27FC236}">
                    <a16:creationId xmlns:a16="http://schemas.microsoft.com/office/drawing/2014/main" id="{41114D8A-28F7-41C9-A920-21F6C689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505075"/>
                <a:ext cx="5183188" cy="3684588"/>
              </a:xfrm>
              <a:prstGeom prst="rect">
                <a:avLst/>
              </a:prstGeom>
              <a:blipFill>
                <a:blip r:embed="rId5"/>
                <a:stretch>
                  <a:fillRect l="-2118" t="-2815" r="-3765" b="-9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07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do we interpret this transitions?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8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Infected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Recovered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/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/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18">
            <a:extLst>
              <a:ext uri="{FF2B5EF4-FFF2-40B4-BE49-F238E27FC236}">
                <a16:creationId xmlns:a16="http://schemas.microsoft.com/office/drawing/2014/main" id="{41114D8A-28F7-41C9-A920-21F6C689185D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An initial cohort of 1000 people infected </a:t>
            </a:r>
          </a:p>
          <a:p>
            <a:r>
              <a:rPr lang="en-GB" sz="2800" dirty="0">
                <a:solidFill>
                  <a:schemeClr val="tx1"/>
                </a:solidFill>
              </a:rPr>
              <a:t>A recovery rate of 0.1 </a:t>
            </a:r>
            <a:r>
              <a:rPr lang="en-GB" dirty="0"/>
              <a:t>day</a:t>
            </a:r>
            <a:r>
              <a:rPr lang="en-GB" baseline="30000" dirty="0"/>
              <a:t>-1  </a:t>
            </a:r>
            <a:r>
              <a:rPr lang="en-GB" dirty="0"/>
              <a:t>(10 days)</a:t>
            </a:r>
          </a:p>
          <a:p>
            <a:r>
              <a:rPr lang="en-GB" dirty="0"/>
              <a:t>When will 50% of infected be recovered?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7257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do we interpret this transitions?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9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127774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341874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105987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Infected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300149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Recovered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195245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1" y="2694066"/>
                <a:ext cx="180947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/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01C41-19A6-4F8D-B149-3713D2AB7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64" y="4318542"/>
                <a:ext cx="196388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/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116603-85FC-4343-85AB-0765F330D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42" y="5357633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18">
            <a:extLst>
              <a:ext uri="{FF2B5EF4-FFF2-40B4-BE49-F238E27FC236}">
                <a16:creationId xmlns:a16="http://schemas.microsoft.com/office/drawing/2014/main" id="{41114D8A-28F7-41C9-A920-21F6C689185D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An initial cohort of 1000 people infected </a:t>
            </a:r>
          </a:p>
          <a:p>
            <a:r>
              <a:rPr lang="en-GB" sz="2800" dirty="0">
                <a:solidFill>
                  <a:schemeClr val="tx1"/>
                </a:solidFill>
              </a:rPr>
              <a:t>A recovery rate of 0.1 </a:t>
            </a:r>
            <a:r>
              <a:rPr lang="en-GB" dirty="0"/>
              <a:t>day</a:t>
            </a:r>
            <a:r>
              <a:rPr lang="en-GB" baseline="30000" dirty="0"/>
              <a:t>-1  </a:t>
            </a:r>
            <a:r>
              <a:rPr lang="en-GB" dirty="0"/>
              <a:t>(10 days)</a:t>
            </a:r>
          </a:p>
          <a:p>
            <a:r>
              <a:rPr lang="en-GB" dirty="0"/>
              <a:t>When will 50% of infected be recovered?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B53EF6-8258-4DC6-8691-4ACF62D5A2A9}"/>
                  </a:ext>
                </a:extLst>
              </p:cNvPr>
              <p:cNvSpPr/>
              <p:nvPr/>
            </p:nvSpPr>
            <p:spPr>
              <a:xfrm>
                <a:off x="3418746" y="4318541"/>
                <a:ext cx="3292771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B53EF6-8258-4DC6-8691-4ACF62D5A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46" y="4318541"/>
                <a:ext cx="3292771" cy="10390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4BA530-B03B-4DCB-883C-157E3605F1F6}"/>
                  </a:ext>
                </a:extLst>
              </p:cNvPr>
              <p:cNvSpPr/>
              <p:nvPr/>
            </p:nvSpPr>
            <p:spPr>
              <a:xfrm>
                <a:off x="3418745" y="5393047"/>
                <a:ext cx="3292771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4BA530-B03B-4DCB-883C-157E3605F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45" y="5393047"/>
                <a:ext cx="3292771" cy="10390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63C0D1DD-403F-45FC-B4A3-88D8B927B15E}"/>
              </a:ext>
            </a:extLst>
          </p:cNvPr>
          <p:cNvSpPr/>
          <p:nvPr/>
        </p:nvSpPr>
        <p:spPr>
          <a:xfrm>
            <a:off x="3387623" y="4786016"/>
            <a:ext cx="674703" cy="2868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BD9762D-3E56-45B3-B4CF-0DBDB6CD73C3}"/>
              </a:ext>
            </a:extLst>
          </p:cNvPr>
          <p:cNvSpPr/>
          <p:nvPr/>
        </p:nvSpPr>
        <p:spPr>
          <a:xfrm>
            <a:off x="3081395" y="5801081"/>
            <a:ext cx="674703" cy="2868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FB83BB-BECF-4D4F-91F4-7AB08BB8F9FE}"/>
              </a:ext>
            </a:extLst>
          </p:cNvPr>
          <p:cNvSpPr/>
          <p:nvPr/>
        </p:nvSpPr>
        <p:spPr>
          <a:xfrm>
            <a:off x="4452570" y="3735354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98967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842</Words>
  <Application>Microsoft Office PowerPoint</Application>
  <PresentationFormat>Widescreen</PresentationFormat>
  <Paragraphs>188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Open Sans</vt:lpstr>
      <vt:lpstr>Office Theme</vt:lpstr>
      <vt:lpstr>Day 2 Lecture 2: Basic concepts of compartmental models</vt:lpstr>
      <vt:lpstr>Aims of the session</vt:lpstr>
      <vt:lpstr>Checklist for designing a disease model </vt:lpstr>
      <vt:lpstr>A simple example</vt:lpstr>
      <vt:lpstr>A cohort model </vt:lpstr>
      <vt:lpstr>A cohort model </vt:lpstr>
      <vt:lpstr>A cohort model </vt:lpstr>
      <vt:lpstr>So how do we interpret this transitions?</vt:lpstr>
      <vt:lpstr>So how do we interpret this transitions?</vt:lpstr>
      <vt:lpstr>So how do we interpret this transitions?</vt:lpstr>
      <vt:lpstr>So how do we interpret this transitions?</vt:lpstr>
      <vt:lpstr>Behaviour of the exponential distribution </vt:lpstr>
      <vt:lpstr>Behaviour of the exponential distribution </vt:lpstr>
      <vt:lpstr>Competing Hazards</vt:lpstr>
      <vt:lpstr>Competing Hazards</vt:lpstr>
      <vt:lpstr>Competing Hazards</vt:lpstr>
      <vt:lpstr>Competing Hazards: CFR</vt:lpstr>
      <vt:lpstr>Competing Hazards: estimate μ from CFR</vt:lpstr>
      <vt:lpstr>PowerPoint Presentation</vt:lpstr>
      <vt:lpstr>What we should know by now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Beckley, Nicholas</dc:creator>
  <cp:lastModifiedBy>Juan  Vesga</cp:lastModifiedBy>
  <cp:revision>240</cp:revision>
  <dcterms:created xsi:type="dcterms:W3CDTF">2017-02-18T12:36:35Z</dcterms:created>
  <dcterms:modified xsi:type="dcterms:W3CDTF">2023-05-31T11:51:16Z</dcterms:modified>
</cp:coreProperties>
</file>