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1" r:id="rId2"/>
    <p:sldId id="324" r:id="rId3"/>
    <p:sldId id="413" r:id="rId4"/>
    <p:sldId id="429" r:id="rId5"/>
    <p:sldId id="439" r:id="rId6"/>
    <p:sldId id="440" r:id="rId7"/>
    <p:sldId id="441" r:id="rId8"/>
    <p:sldId id="442" r:id="rId9"/>
    <p:sldId id="444" r:id="rId10"/>
    <p:sldId id="433" r:id="rId11"/>
    <p:sldId id="434" r:id="rId12"/>
    <p:sldId id="430" r:id="rId13"/>
    <p:sldId id="435" r:id="rId14"/>
    <p:sldId id="399" r:id="rId15"/>
    <p:sldId id="436" r:id="rId16"/>
    <p:sldId id="4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92" autoAdjust="0"/>
  </p:normalViewPr>
  <p:slideViewPr>
    <p:cSldViewPr snapToGrid="0">
      <p:cViewPr varScale="1">
        <p:scale>
          <a:sx n="30" d="100"/>
          <a:sy n="30" d="100"/>
        </p:scale>
        <p:origin x="44" y="6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8AA9-7191-4C44-AE43-0CF9F2757873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B197E-6FA7-44F2-8793-687ACE003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743A-2BB0-4434-9018-123CEE84272B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5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3C26-92C3-4BB1-BA10-904CC305C819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8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E70-D95B-4DE1-AEEB-1227BBDB0F47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77BB-7381-4711-8993-9D7676BBB5D6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885F-06AD-4913-86E5-C6519F4E9DBC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7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001D-58D5-46E0-8663-0A60F45A9FB0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0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21C7-06BA-436D-9F1B-F83D1B630FB7}" type="datetime1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67AF-BFC4-4355-AD19-5A64CCEE1967}" type="datetime1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93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2C03-72FD-4871-9B24-8A504F49DFDE}" type="datetime1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8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8D-83BF-4D83-AE2C-9BB15228B10C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9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A928-831B-4863-AE3D-9C68ECE9E39C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F0853-AE32-445F-B87C-DCDC777BA6BE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9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en-GB" sz="61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Day 3</a:t>
            </a:r>
            <a:br>
              <a:rPr lang="en-GB" sz="61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61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Lecture 1: </a:t>
            </a:r>
            <a:br>
              <a:rPr lang="en-GB" sz="61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61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SIR model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85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 course on modelling infectious disease dynamics in R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Ankara, Türkiye, June 2023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 Juan F Vesga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44AB-EE2D-4B6C-ABFC-334BE427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The Force of Infection (FOI) deconstructed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/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88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blipFill>
                <a:blip r:embed="rId2"/>
                <a:stretch>
                  <a:fillRect t="-129703" b="-1564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F5648E-410E-4DB4-80A9-26A7ED428DC9}"/>
              </a:ext>
            </a:extLst>
          </p:cNvPr>
          <p:cNvCxnSpPr>
            <a:cxnSpLocks/>
          </p:cNvCxnSpPr>
          <p:nvPr/>
        </p:nvCxnSpPr>
        <p:spPr>
          <a:xfrm>
            <a:off x="4776186" y="2291155"/>
            <a:ext cx="758704" cy="5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2CE7EE3-655F-4379-BD18-FC6145862D9D}"/>
                  </a:ext>
                </a:extLst>
              </p:cNvPr>
              <p:cNvSpPr/>
              <p:nvPr/>
            </p:nvSpPr>
            <p:spPr>
              <a:xfrm>
                <a:off x="3020727" y="1640210"/>
                <a:ext cx="2514163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Infection rate per unit time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𝑝𝑐</m:t>
                      </m:r>
                    </m:oMath>
                  </m:oMathPara>
                </a14:m>
                <a:endParaRPr lang="en-GB" sz="1600" i="1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2CE7EE3-655F-4379-BD18-FC6145862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727" y="1640210"/>
                <a:ext cx="2514163" cy="612559"/>
              </a:xfrm>
              <a:prstGeom prst="rect">
                <a:avLst/>
              </a:prstGeom>
              <a:blipFill>
                <a:blip r:embed="rId3"/>
                <a:stretch>
                  <a:fillRect l="-485" r="-1942" b="-2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44838F-8EDE-4251-8612-98802586CA8B}"/>
              </a:ext>
            </a:extLst>
          </p:cNvPr>
          <p:cNvCxnSpPr>
            <a:cxnSpLocks/>
          </p:cNvCxnSpPr>
          <p:nvPr/>
        </p:nvCxnSpPr>
        <p:spPr>
          <a:xfrm flipH="1">
            <a:off x="6926834" y="2082743"/>
            <a:ext cx="1413605" cy="8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687869C-3D55-4B19-9153-AD4C92DF83A0}"/>
              </a:ext>
            </a:extLst>
          </p:cNvPr>
          <p:cNvSpPr/>
          <p:nvPr/>
        </p:nvSpPr>
        <p:spPr>
          <a:xfrm>
            <a:off x="7218220" y="1580435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Number infected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36DF84-8292-402E-90F0-FF6D1B0463E1}"/>
              </a:ext>
            </a:extLst>
          </p:cNvPr>
          <p:cNvCxnSpPr>
            <a:cxnSpLocks/>
          </p:cNvCxnSpPr>
          <p:nvPr/>
        </p:nvCxnSpPr>
        <p:spPr>
          <a:xfrm flipH="1" flipV="1">
            <a:off x="6577447" y="4665007"/>
            <a:ext cx="1492388" cy="61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789604A-F5CB-4A70-BACC-EFE6CD91503A}"/>
              </a:ext>
            </a:extLst>
          </p:cNvPr>
          <p:cNvSpPr/>
          <p:nvPr/>
        </p:nvSpPr>
        <p:spPr>
          <a:xfrm>
            <a:off x="8069835" y="5137539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Total population</a:t>
            </a:r>
          </a:p>
        </p:txBody>
      </p:sp>
    </p:spTree>
    <p:extLst>
      <p:ext uri="{BB962C8B-B14F-4D97-AF65-F5344CB8AC3E}">
        <p14:creationId xmlns:p14="http://schemas.microsoft.com/office/powerpoint/2010/main" val="388150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The Force of Infection (FOI) deconstructed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/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88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blipFill>
                <a:blip r:embed="rId2"/>
                <a:stretch>
                  <a:fillRect t="-129703" b="-1564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F5648E-410E-4DB4-80A9-26A7ED428DC9}"/>
              </a:ext>
            </a:extLst>
          </p:cNvPr>
          <p:cNvCxnSpPr>
            <a:cxnSpLocks/>
          </p:cNvCxnSpPr>
          <p:nvPr/>
        </p:nvCxnSpPr>
        <p:spPr>
          <a:xfrm>
            <a:off x="4776186" y="2291155"/>
            <a:ext cx="758704" cy="5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2CE7EE3-655F-4379-BD18-FC6145862D9D}"/>
              </a:ext>
            </a:extLst>
          </p:cNvPr>
          <p:cNvSpPr/>
          <p:nvPr/>
        </p:nvSpPr>
        <p:spPr>
          <a:xfrm>
            <a:off x="3020727" y="1640210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Infection rate is </a:t>
            </a:r>
          </a:p>
          <a:p>
            <a:pPr algn="ctr"/>
            <a:r>
              <a:rPr lang="en-GB" sz="1600" b="1" dirty="0"/>
              <a:t>a constant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44838F-8EDE-4251-8612-98802586CA8B}"/>
              </a:ext>
            </a:extLst>
          </p:cNvPr>
          <p:cNvCxnSpPr>
            <a:cxnSpLocks/>
          </p:cNvCxnSpPr>
          <p:nvPr/>
        </p:nvCxnSpPr>
        <p:spPr>
          <a:xfrm flipH="1">
            <a:off x="6926834" y="2082743"/>
            <a:ext cx="1413605" cy="8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687869C-3D55-4B19-9153-AD4C92DF83A0}"/>
              </a:ext>
            </a:extLst>
          </p:cNvPr>
          <p:cNvSpPr/>
          <p:nvPr/>
        </p:nvSpPr>
        <p:spPr>
          <a:xfrm>
            <a:off x="7218220" y="1580435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 is a state variable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096F9-EFDD-4BFA-B2B2-1C1119FF14C6}"/>
              </a:ext>
            </a:extLst>
          </p:cNvPr>
          <p:cNvSpPr/>
          <p:nvPr/>
        </p:nvSpPr>
        <p:spPr>
          <a:xfrm>
            <a:off x="8114490" y="2627183"/>
            <a:ext cx="3882278" cy="22903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 small </a:t>
            </a:r>
            <a:r>
              <a:rPr lang="en-GB" sz="2400" b="1" i="1" dirty="0"/>
              <a:t>I</a:t>
            </a:r>
            <a:r>
              <a:rPr lang="en-GB" sz="2400" i="1" dirty="0"/>
              <a:t> </a:t>
            </a:r>
            <a:r>
              <a:rPr lang="en-GB" sz="2400" dirty="0"/>
              <a:t>means a small </a:t>
            </a:r>
            <a:r>
              <a:rPr lang="el-GR" sz="2400" b="1" dirty="0"/>
              <a:t>λ</a:t>
            </a: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FOI changes over 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allow </a:t>
            </a:r>
            <a:r>
              <a:rPr lang="el-GR" sz="2400" b="1" dirty="0"/>
              <a:t>λ</a:t>
            </a:r>
            <a:r>
              <a:rPr lang="en-GB" sz="2400" b="1" dirty="0"/>
              <a:t> </a:t>
            </a:r>
            <a:r>
              <a:rPr lang="en-GB" sz="2400" dirty="0"/>
              <a:t>to be a function of other model variables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7469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Transitions in the SIR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B6C24-7A0E-45EF-B2D9-AD60DABB096A}"/>
              </a:ext>
            </a:extLst>
          </p:cNvPr>
          <p:cNvSpPr/>
          <p:nvPr/>
        </p:nvSpPr>
        <p:spPr>
          <a:xfrm>
            <a:off x="1091954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328768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542868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D1A1D-DA8E-4CCA-80B5-0C0C48962C54}"/>
              </a:ext>
            </a:extLst>
          </p:cNvPr>
          <p:cNvSpPr/>
          <p:nvPr/>
        </p:nvSpPr>
        <p:spPr>
          <a:xfrm>
            <a:off x="874075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Susceptible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306981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501143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A10F49-756E-4AED-8B4E-FD91AD47C99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66657" y="2978461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396239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7CC4F-14B8-4F77-80F0-A5B0B508E61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25041" y="3284740"/>
            <a:ext cx="0" cy="6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/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blipFill>
                <a:blip r:embed="rId2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blipFill>
                <a:blip r:embed="rId3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/>
              <p:nvPr/>
            </p:nvSpPr>
            <p:spPr>
              <a:xfrm>
                <a:off x="3658695" y="334007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695" y="3340070"/>
                <a:ext cx="185755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BBEF0D-59A6-4DAA-A31E-653B6665A1AA}"/>
                  </a:ext>
                </a:extLst>
              </p:cNvPr>
              <p:cNvSpPr/>
              <p:nvPr/>
            </p:nvSpPr>
            <p:spPr>
              <a:xfrm>
                <a:off x="7390921" y="2198121"/>
                <a:ext cx="3613051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Linear transition I to R: </a:t>
                </a:r>
              </a:p>
              <a:p>
                <a:pPr algn="ctr"/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BBEF0D-59A6-4DAA-A31E-653B6665A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921" y="2198121"/>
                <a:ext cx="3613051" cy="612559"/>
              </a:xfrm>
              <a:prstGeom prst="rect">
                <a:avLst/>
              </a:prstGeom>
              <a:blipFill>
                <a:blip r:embed="rId5"/>
                <a:stretch>
                  <a:fillRect t="-26000" b="-2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DDAE711-2775-4E9D-993C-75129019A809}"/>
                  </a:ext>
                </a:extLst>
              </p:cNvPr>
              <p:cNvSpPr/>
              <p:nvPr/>
            </p:nvSpPr>
            <p:spPr>
              <a:xfrm>
                <a:off x="7407937" y="4047321"/>
                <a:ext cx="3613051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Non-linear transition S to I: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2400" i="1" dirty="0"/>
              </a:p>
              <a:p>
                <a:pPr algn="ctr"/>
                <a:endParaRPr lang="en-GB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DDAE711-2775-4E9D-993C-75129019A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937" y="4047321"/>
                <a:ext cx="3613051" cy="612559"/>
              </a:xfrm>
              <a:prstGeom prst="rect">
                <a:avLst/>
              </a:prstGeom>
              <a:blipFill>
                <a:blip r:embed="rId6"/>
                <a:stretch>
                  <a:fillRect l="-1180" t="-81000" r="-1349" b="-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C937DD3-B143-40A4-8B19-B6BCD2906FC9}"/>
              </a:ext>
            </a:extLst>
          </p:cNvPr>
          <p:cNvSpPr/>
          <p:nvPr/>
        </p:nvSpPr>
        <p:spPr>
          <a:xfrm>
            <a:off x="8256233" y="3826524"/>
            <a:ext cx="2024109" cy="1361252"/>
          </a:xfrm>
          <a:prstGeom prst="ellipse">
            <a:avLst/>
          </a:prstGeom>
          <a:solidFill>
            <a:srgbClr val="D9D9D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AB1381-B9CC-49AE-A206-D104D24B69A9}"/>
              </a:ext>
            </a:extLst>
          </p:cNvPr>
          <p:cNvCxnSpPr/>
          <p:nvPr/>
        </p:nvCxnSpPr>
        <p:spPr>
          <a:xfrm flipV="1">
            <a:off x="5428687" y="4758492"/>
            <a:ext cx="2790953" cy="81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62A8E78-C917-465C-AA13-43F51DFA971E}"/>
              </a:ext>
            </a:extLst>
          </p:cNvPr>
          <p:cNvSpPr/>
          <p:nvPr/>
        </p:nvSpPr>
        <p:spPr>
          <a:xfrm>
            <a:off x="2232299" y="5359203"/>
            <a:ext cx="3613051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This is the engine of the transmission model!!</a:t>
            </a:r>
            <a:endParaRPr lang="en-GB" sz="2400" i="1" dirty="0">
              <a:solidFill>
                <a:srgbClr val="FF0000"/>
              </a:solidFill>
            </a:endParaRPr>
          </a:p>
          <a:p>
            <a:pPr algn="ctr"/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5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Differential equations for the SIR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B6C24-7A0E-45EF-B2D9-AD60DABB096A}"/>
              </a:ext>
            </a:extLst>
          </p:cNvPr>
          <p:cNvSpPr/>
          <p:nvPr/>
        </p:nvSpPr>
        <p:spPr>
          <a:xfrm>
            <a:off x="1091954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328768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542868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D1A1D-DA8E-4CCA-80B5-0C0C48962C54}"/>
              </a:ext>
            </a:extLst>
          </p:cNvPr>
          <p:cNvSpPr/>
          <p:nvPr/>
        </p:nvSpPr>
        <p:spPr>
          <a:xfrm>
            <a:off x="874075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Susceptible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306981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501143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A10F49-756E-4AED-8B4E-FD91AD47C99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66657" y="2978461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396239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7CC4F-14B8-4F77-80F0-A5B0B508E61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25041" y="3284740"/>
            <a:ext cx="0" cy="6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/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blipFill>
                <a:blip r:embed="rId2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blipFill>
                <a:blip r:embed="rId3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/>
              <p:nvPr/>
            </p:nvSpPr>
            <p:spPr>
              <a:xfrm>
                <a:off x="3658695" y="334007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695" y="3340070"/>
                <a:ext cx="185755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4AB17A-BA6A-44A9-AD66-175FBAE9F56D}"/>
                  </a:ext>
                </a:extLst>
              </p:cNvPr>
              <p:cNvSpPr txBox="1"/>
              <p:nvPr/>
            </p:nvSpPr>
            <p:spPr>
              <a:xfrm>
                <a:off x="8848056" y="3894331"/>
                <a:ext cx="1453155" cy="604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4AB17A-BA6A-44A9-AD66-175FBAE9F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056" y="3894331"/>
                <a:ext cx="1453155" cy="604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5414A6-D7C3-4FB6-942E-8B1961D3AFC0}"/>
                  </a:ext>
                </a:extLst>
              </p:cNvPr>
              <p:cNvSpPr txBox="1"/>
              <p:nvPr/>
            </p:nvSpPr>
            <p:spPr>
              <a:xfrm>
                <a:off x="8848056" y="4743614"/>
                <a:ext cx="2339167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5414A6-D7C3-4FB6-942E-8B1961D3A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056" y="4743614"/>
                <a:ext cx="2339167" cy="584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C77012-F91E-41FB-9CF4-062FD47E3A65}"/>
                  </a:ext>
                </a:extLst>
              </p:cNvPr>
              <p:cNvSpPr txBox="1"/>
              <p:nvPr/>
            </p:nvSpPr>
            <p:spPr>
              <a:xfrm>
                <a:off x="8848056" y="5592897"/>
                <a:ext cx="951927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C77012-F91E-41FB-9CF4-062FD47E3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056" y="5592897"/>
                <a:ext cx="951927" cy="584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C19EF-DDB1-4B05-BDDA-4B791839FD80}"/>
                  </a:ext>
                </a:extLst>
              </p:cNvPr>
              <p:cNvSpPr txBox="1"/>
              <p:nvPr/>
            </p:nvSpPr>
            <p:spPr>
              <a:xfrm>
                <a:off x="5502662" y="3885451"/>
                <a:ext cx="1467774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C19EF-DDB1-4B05-BDDA-4B791839F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62" y="3885451"/>
                <a:ext cx="1467774" cy="584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FED88A-1F16-4D0D-A3BE-57A3DC52E091}"/>
                  </a:ext>
                </a:extLst>
              </p:cNvPr>
              <p:cNvSpPr txBox="1"/>
              <p:nvPr/>
            </p:nvSpPr>
            <p:spPr>
              <a:xfrm>
                <a:off x="5502662" y="4734734"/>
                <a:ext cx="2339167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FED88A-1F16-4D0D-A3BE-57A3DC52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62" y="4734734"/>
                <a:ext cx="2339167" cy="5843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248AD6-1DC6-4D9F-803C-EFEEFC526969}"/>
                  </a:ext>
                </a:extLst>
              </p:cNvPr>
              <p:cNvSpPr txBox="1"/>
              <p:nvPr/>
            </p:nvSpPr>
            <p:spPr>
              <a:xfrm>
                <a:off x="5502662" y="5584017"/>
                <a:ext cx="951927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248AD6-1DC6-4D9F-803C-EFEEFC526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62" y="5584017"/>
                <a:ext cx="951927" cy="5843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0C83176E-7420-4681-8423-32AE110FD202}"/>
              </a:ext>
            </a:extLst>
          </p:cNvPr>
          <p:cNvSpPr/>
          <p:nvPr/>
        </p:nvSpPr>
        <p:spPr>
          <a:xfrm>
            <a:off x="8792520" y="3016816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u="sng" dirty="0"/>
              <a:t>Same as..</a:t>
            </a:r>
          </a:p>
        </p:txBody>
      </p:sp>
    </p:spTree>
    <p:extLst>
      <p:ext uri="{BB962C8B-B14F-4D97-AF65-F5344CB8AC3E}">
        <p14:creationId xmlns:p14="http://schemas.microsoft.com/office/powerpoint/2010/main" val="332446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5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AFE5-B205-4726-8E38-DB2A329B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Lessons from the SIR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954CA-A2B9-416E-A3CF-A36F94F83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14400" lvl="1" indent="-457200">
                  <a:buAutoNum type="arabicParenR"/>
                </a:pP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𝑝𝑐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, then the same infection in a population with a larger </a:t>
                </a:r>
                <a:r>
                  <a:rPr lang="en-GB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 </a:t>
                </a: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will</a:t>
                </a:r>
                <a:r>
                  <a:rPr lang="en-GB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result in a higher force of infection  </a:t>
                </a:r>
              </a:p>
              <a:p>
                <a:pPr marL="914400" lvl="1" indent="-457200">
                  <a:buAutoNum type="arabicParenR"/>
                </a:pPr>
                <a:endParaRPr lang="en-GB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914400" lvl="1" indent="-457200">
                  <a:buAutoNum type="arabicParenR"/>
                </a:pP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Similarly, biological factors of the pathogen affecting </a:t>
                </a:r>
                <a:r>
                  <a:rPr lang="en-GB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 </a:t>
                </a: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mean that different infections will have different FOI in the same population </a:t>
                </a:r>
              </a:p>
              <a:p>
                <a:pPr marL="457200" lvl="1" indent="0">
                  <a:buNone/>
                </a:pPr>
                <a:endParaRPr lang="en-GB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954CA-A2B9-416E-A3CF-A36F94F83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D611D-F600-43E3-BB4F-38A7DFE2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5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AFE5-B205-4726-8E38-DB2A329B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Assumptions in the SIR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954CA-A2B9-416E-A3CF-A36F94F83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AutoNum type="arabicParenR"/>
                </a:pP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Transition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assumes homogeneity in risk of infection. (think why!)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AutoNum type="arabicParenR"/>
                </a:pP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𝑝𝑐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, means that the fraction of infected contacts a person can meet every day is equal to the prevalence (well mixed population).  </a:t>
                </a:r>
              </a:p>
              <a:p>
                <a:pPr marL="1371600" lvl="2" indent="-457200">
                  <a:lnSpc>
                    <a:spcPct val="150000"/>
                  </a:lnSpc>
                  <a:buAutoNum type="alphaLcParenR"/>
                </a:pP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We should expect that a fraction infected (ill people) will be isolated or in less contact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AutoNum type="alphaLcParenR"/>
                </a:pP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This is the assumption of homogeneity in contact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AutoNum type="arabicParenR"/>
                </a:pP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It is possible that </a:t>
                </a:r>
                <a:r>
                  <a:rPr lang="en-GB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 </a:t>
                </a: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can be estimated at a much granular level (think why!)</a:t>
                </a:r>
              </a:p>
              <a:p>
                <a:pPr marL="914400" lvl="2" indent="0">
                  <a:buNone/>
                </a:pPr>
                <a:endParaRPr lang="en-GB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914400" lvl="1" indent="-457200">
                  <a:buAutoNum type="arabicParenR"/>
                </a:pPr>
                <a:endParaRPr lang="en-GB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954CA-A2B9-416E-A3CF-A36F94F83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D611D-F600-43E3-BB4F-38A7DFE2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CF85-7A62-4682-9EDD-724023D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What we should know by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6DEF-3169-4FE1-A655-5E06026E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What is an SIR model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What is the force of infection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What are the components of the force of infection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What are the main assumptions behind the SIR model</a:t>
            </a:r>
          </a:p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3E2E-C08A-4F81-8E0F-A665CC74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Aims of the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6001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Learn what is the process of transmission in the SIR model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Understand the assumptions of the SIR model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Describe the force of infection and its components 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8D8A8EA-1715-4EB8-9494-3C109A63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The SIR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B6C24-7A0E-45EF-B2D9-AD60DABB096A}"/>
              </a:ext>
            </a:extLst>
          </p:cNvPr>
          <p:cNvSpPr/>
          <p:nvPr/>
        </p:nvSpPr>
        <p:spPr>
          <a:xfrm>
            <a:off x="1091954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328768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542868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D1A1D-DA8E-4CCA-80B5-0C0C48962C54}"/>
              </a:ext>
            </a:extLst>
          </p:cNvPr>
          <p:cNvSpPr/>
          <p:nvPr/>
        </p:nvSpPr>
        <p:spPr>
          <a:xfrm>
            <a:off x="874075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Susceptible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306981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501143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A10F49-756E-4AED-8B4E-FD91AD47C99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66657" y="2978461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396239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7CC4F-14B8-4F77-80F0-A5B0B508E61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25041" y="3284740"/>
            <a:ext cx="0" cy="6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/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blipFill>
                <a:blip r:embed="rId2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blipFill>
                <a:blip r:embed="rId3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/>
              <p:nvPr/>
            </p:nvSpPr>
            <p:spPr>
              <a:xfrm>
                <a:off x="3658695" y="334007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695" y="3340070"/>
                <a:ext cx="185755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18">
            <a:extLst>
              <a:ext uri="{FF2B5EF4-FFF2-40B4-BE49-F238E27FC236}">
                <a16:creationId xmlns:a16="http://schemas.microsoft.com/office/drawing/2014/main" id="{E1632D0F-8790-400E-A742-F39ED9E921C0}"/>
              </a:ext>
            </a:extLst>
          </p:cNvPr>
          <p:cNvSpPr txBox="1">
            <a:spLocks/>
          </p:cNvSpPr>
          <p:nvPr/>
        </p:nvSpPr>
        <p:spPr>
          <a:xfrm>
            <a:off x="7265578" y="2497585"/>
            <a:ext cx="4408556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have explored linear transitions in a cohort model I -&gt; R</a:t>
            </a:r>
          </a:p>
          <a:p>
            <a:r>
              <a:rPr lang="en-GB" dirty="0"/>
              <a:t>What does it take to introduce a process of transmission? </a:t>
            </a:r>
          </a:p>
        </p:txBody>
      </p:sp>
    </p:spTree>
    <p:extLst>
      <p:ext uri="{BB962C8B-B14F-4D97-AF65-F5344CB8AC3E}">
        <p14:creationId xmlns:p14="http://schemas.microsoft.com/office/powerpoint/2010/main" val="39341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The Force of Infection (FOI)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B6C24-7A0E-45EF-B2D9-AD60DABB096A}"/>
              </a:ext>
            </a:extLst>
          </p:cNvPr>
          <p:cNvSpPr/>
          <p:nvPr/>
        </p:nvSpPr>
        <p:spPr>
          <a:xfrm>
            <a:off x="1091954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328768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542868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D1A1D-DA8E-4CCA-80B5-0C0C48962C54}"/>
              </a:ext>
            </a:extLst>
          </p:cNvPr>
          <p:cNvSpPr/>
          <p:nvPr/>
        </p:nvSpPr>
        <p:spPr>
          <a:xfrm>
            <a:off x="874075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Susceptible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306981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501143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A10F49-756E-4AED-8B4E-FD91AD47C99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66657" y="2978461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396239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7CC4F-14B8-4F77-80F0-A5B0B508E61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25041" y="3284740"/>
            <a:ext cx="0" cy="6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/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blipFill>
                <a:blip r:embed="rId2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blipFill>
                <a:blip r:embed="rId3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/>
              <p:nvPr/>
            </p:nvSpPr>
            <p:spPr>
              <a:xfrm>
                <a:off x="3658695" y="334007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695" y="3340070"/>
                <a:ext cx="185755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838B8054-2D53-4443-93C2-F6886A619CD7}"/>
              </a:ext>
            </a:extLst>
          </p:cNvPr>
          <p:cNvSpPr/>
          <p:nvPr/>
        </p:nvSpPr>
        <p:spPr>
          <a:xfrm>
            <a:off x="2099194" y="2672181"/>
            <a:ext cx="388692" cy="298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8B246D-AB6D-43E1-A00A-E6D2905FA51C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2293540" y="2971060"/>
            <a:ext cx="0" cy="125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10FF78-1AF1-44F5-8DA0-B3C2FA5FE6AC}"/>
              </a:ext>
            </a:extLst>
          </p:cNvPr>
          <p:cNvSpPr/>
          <p:nvPr/>
        </p:nvSpPr>
        <p:spPr>
          <a:xfrm>
            <a:off x="1304356" y="4266233"/>
            <a:ext cx="2032986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Force of infection: Dynamic component</a:t>
            </a:r>
          </a:p>
        </p:txBody>
      </p:sp>
      <p:sp>
        <p:nvSpPr>
          <p:cNvPr id="26" name="Content Placeholder 18">
            <a:extLst>
              <a:ext uri="{FF2B5EF4-FFF2-40B4-BE49-F238E27FC236}">
                <a16:creationId xmlns:a16="http://schemas.microsoft.com/office/drawing/2014/main" id="{E1632D0F-8790-400E-A742-F39ED9E921C0}"/>
              </a:ext>
            </a:extLst>
          </p:cNvPr>
          <p:cNvSpPr txBox="1">
            <a:spLocks/>
          </p:cNvSpPr>
          <p:nvPr/>
        </p:nvSpPr>
        <p:spPr>
          <a:xfrm>
            <a:off x="7265578" y="2497585"/>
            <a:ext cx="4408556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 increase in FOI should reflect an increase in the chance of any S meeting an infected person</a:t>
            </a:r>
          </a:p>
          <a:p>
            <a:r>
              <a:rPr lang="en-GB" dirty="0"/>
              <a:t>How do we do that? </a:t>
            </a:r>
          </a:p>
        </p:txBody>
      </p:sp>
    </p:spTree>
    <p:extLst>
      <p:ext uri="{BB962C8B-B14F-4D97-AF65-F5344CB8AC3E}">
        <p14:creationId xmlns:p14="http://schemas.microsoft.com/office/powerpoint/2010/main" val="400458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The Force of Infection (FOI) deconstructed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/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8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𝑝𝑐</m:t>
                      </m:r>
                      <m:f>
                        <m:fPr>
                          <m:ctrlPr>
                            <a:rPr lang="en-GB" sz="8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8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88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blipFill>
                <a:blip r:embed="rId2"/>
                <a:stretch>
                  <a:fillRect t="-126733" b="-1534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33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The Force of Infection (FOI) deconstructed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/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8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8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GB" sz="8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8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88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blipFill>
                <a:blip r:embed="rId2"/>
                <a:stretch>
                  <a:fillRect t="-126733" b="-1534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F5648E-410E-4DB4-80A9-26A7ED428DC9}"/>
              </a:ext>
            </a:extLst>
          </p:cNvPr>
          <p:cNvCxnSpPr>
            <a:cxnSpLocks/>
          </p:cNvCxnSpPr>
          <p:nvPr/>
        </p:nvCxnSpPr>
        <p:spPr>
          <a:xfrm>
            <a:off x="4072799" y="2705094"/>
            <a:ext cx="900982" cy="89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2CE7EE3-655F-4379-BD18-FC6145862D9D}"/>
              </a:ext>
            </a:extLst>
          </p:cNvPr>
          <p:cNvSpPr/>
          <p:nvPr/>
        </p:nvSpPr>
        <p:spPr>
          <a:xfrm>
            <a:off x="1558636" y="2312746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Per contact probability of transmission</a:t>
            </a:r>
          </a:p>
        </p:txBody>
      </p:sp>
    </p:spTree>
    <p:extLst>
      <p:ext uri="{BB962C8B-B14F-4D97-AF65-F5344CB8AC3E}">
        <p14:creationId xmlns:p14="http://schemas.microsoft.com/office/powerpoint/2010/main" val="377433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The Force of Infection (FOI) deconstructed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/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8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8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GB" sz="8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8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88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blipFill>
                <a:blip r:embed="rId2"/>
                <a:stretch>
                  <a:fillRect t="-126733" b="-1534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F5648E-410E-4DB4-80A9-26A7ED428DC9}"/>
              </a:ext>
            </a:extLst>
          </p:cNvPr>
          <p:cNvCxnSpPr>
            <a:cxnSpLocks/>
          </p:cNvCxnSpPr>
          <p:nvPr/>
        </p:nvCxnSpPr>
        <p:spPr>
          <a:xfrm>
            <a:off x="4072799" y="2705094"/>
            <a:ext cx="900982" cy="89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2CE7EE3-655F-4379-BD18-FC6145862D9D}"/>
              </a:ext>
            </a:extLst>
          </p:cNvPr>
          <p:cNvSpPr/>
          <p:nvPr/>
        </p:nvSpPr>
        <p:spPr>
          <a:xfrm>
            <a:off x="1558636" y="2312746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Per contact probability of transmission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23CCEA-824F-4577-93BB-4DCE09E17DA2}"/>
              </a:ext>
            </a:extLst>
          </p:cNvPr>
          <p:cNvCxnSpPr>
            <a:cxnSpLocks/>
          </p:cNvCxnSpPr>
          <p:nvPr/>
        </p:nvCxnSpPr>
        <p:spPr>
          <a:xfrm>
            <a:off x="5264834" y="2151432"/>
            <a:ext cx="450166" cy="144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80E304D-4A0B-4428-A6A5-AABF1DCF1408}"/>
              </a:ext>
            </a:extLst>
          </p:cNvPr>
          <p:cNvSpPr/>
          <p:nvPr/>
        </p:nvSpPr>
        <p:spPr>
          <a:xfrm>
            <a:off x="4142615" y="1649124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Average contact rate per unit time</a:t>
            </a:r>
          </a:p>
        </p:txBody>
      </p:sp>
    </p:spTree>
    <p:extLst>
      <p:ext uri="{BB962C8B-B14F-4D97-AF65-F5344CB8AC3E}">
        <p14:creationId xmlns:p14="http://schemas.microsoft.com/office/powerpoint/2010/main" val="241601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The Force of Infection (FOI) deconstructed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/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8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8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GB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88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blipFill>
                <a:blip r:embed="rId2"/>
                <a:stretch>
                  <a:fillRect t="-126733" b="-1534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F5648E-410E-4DB4-80A9-26A7ED428DC9}"/>
              </a:ext>
            </a:extLst>
          </p:cNvPr>
          <p:cNvCxnSpPr>
            <a:cxnSpLocks/>
          </p:cNvCxnSpPr>
          <p:nvPr/>
        </p:nvCxnSpPr>
        <p:spPr>
          <a:xfrm>
            <a:off x="4072799" y="2705094"/>
            <a:ext cx="900982" cy="89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2CE7EE3-655F-4379-BD18-FC6145862D9D}"/>
              </a:ext>
            </a:extLst>
          </p:cNvPr>
          <p:cNvSpPr/>
          <p:nvPr/>
        </p:nvSpPr>
        <p:spPr>
          <a:xfrm>
            <a:off x="1558636" y="2312746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Per contact probability of transmission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23CCEA-824F-4577-93BB-4DCE09E17DA2}"/>
              </a:ext>
            </a:extLst>
          </p:cNvPr>
          <p:cNvCxnSpPr>
            <a:cxnSpLocks/>
          </p:cNvCxnSpPr>
          <p:nvPr/>
        </p:nvCxnSpPr>
        <p:spPr>
          <a:xfrm>
            <a:off x="5264834" y="2151432"/>
            <a:ext cx="450166" cy="144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80E304D-4A0B-4428-A6A5-AABF1DCF1408}"/>
              </a:ext>
            </a:extLst>
          </p:cNvPr>
          <p:cNvSpPr/>
          <p:nvPr/>
        </p:nvSpPr>
        <p:spPr>
          <a:xfrm>
            <a:off x="4142615" y="1649124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Average contact rate per unit time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44838F-8EDE-4251-8612-98802586CA8B}"/>
              </a:ext>
            </a:extLst>
          </p:cNvPr>
          <p:cNvCxnSpPr>
            <a:cxnSpLocks/>
          </p:cNvCxnSpPr>
          <p:nvPr/>
        </p:nvCxnSpPr>
        <p:spPr>
          <a:xfrm flipH="1">
            <a:off x="6926834" y="2082743"/>
            <a:ext cx="1413605" cy="8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687869C-3D55-4B19-9153-AD4C92DF83A0}"/>
              </a:ext>
            </a:extLst>
          </p:cNvPr>
          <p:cNvSpPr/>
          <p:nvPr/>
        </p:nvSpPr>
        <p:spPr>
          <a:xfrm>
            <a:off x="7218220" y="1580435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Number infected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36DF84-8292-402E-90F0-FF6D1B0463E1}"/>
              </a:ext>
            </a:extLst>
          </p:cNvPr>
          <p:cNvCxnSpPr>
            <a:cxnSpLocks/>
          </p:cNvCxnSpPr>
          <p:nvPr/>
        </p:nvCxnSpPr>
        <p:spPr>
          <a:xfrm flipH="1" flipV="1">
            <a:off x="7218220" y="4814159"/>
            <a:ext cx="851615" cy="46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789604A-F5CB-4A70-BACC-EFE6CD91503A}"/>
              </a:ext>
            </a:extLst>
          </p:cNvPr>
          <p:cNvSpPr/>
          <p:nvPr/>
        </p:nvSpPr>
        <p:spPr>
          <a:xfrm>
            <a:off x="8069835" y="5137539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Total population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54164C-8474-454E-9C7D-69BFCF2307D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475302" y="2192994"/>
            <a:ext cx="987025" cy="10420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D652A4-2665-4528-A622-D4AC9CF575B5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9326917" y="3841292"/>
            <a:ext cx="235306" cy="12962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749C31C-E94B-4FEF-9F37-6ED385E08C4A}"/>
              </a:ext>
            </a:extLst>
          </p:cNvPr>
          <p:cNvSpPr/>
          <p:nvPr/>
        </p:nvSpPr>
        <p:spPr>
          <a:xfrm>
            <a:off x="8669482" y="3228733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I/N = Prevalence!!</a:t>
            </a:r>
          </a:p>
        </p:txBody>
      </p:sp>
    </p:spTree>
    <p:extLst>
      <p:ext uri="{BB962C8B-B14F-4D97-AF65-F5344CB8AC3E}">
        <p14:creationId xmlns:p14="http://schemas.microsoft.com/office/powerpoint/2010/main" val="32016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The Force of Infection (FOI) deconstructed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/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8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8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GB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88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blipFill>
                <a:blip r:embed="rId2"/>
                <a:stretch>
                  <a:fillRect t="-126733" b="-1534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F5648E-410E-4DB4-80A9-26A7ED428DC9}"/>
              </a:ext>
            </a:extLst>
          </p:cNvPr>
          <p:cNvCxnSpPr>
            <a:cxnSpLocks/>
          </p:cNvCxnSpPr>
          <p:nvPr/>
        </p:nvCxnSpPr>
        <p:spPr>
          <a:xfrm>
            <a:off x="4072799" y="2705094"/>
            <a:ext cx="900982" cy="89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2CE7EE3-655F-4379-BD18-FC6145862D9D}"/>
              </a:ext>
            </a:extLst>
          </p:cNvPr>
          <p:cNvSpPr/>
          <p:nvPr/>
        </p:nvSpPr>
        <p:spPr>
          <a:xfrm>
            <a:off x="1558636" y="2312746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Per contact probability of transmission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23CCEA-824F-4577-93BB-4DCE09E17DA2}"/>
              </a:ext>
            </a:extLst>
          </p:cNvPr>
          <p:cNvCxnSpPr>
            <a:cxnSpLocks/>
          </p:cNvCxnSpPr>
          <p:nvPr/>
        </p:nvCxnSpPr>
        <p:spPr>
          <a:xfrm>
            <a:off x="5264834" y="2151432"/>
            <a:ext cx="450166" cy="144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80E304D-4A0B-4428-A6A5-AABF1DCF1408}"/>
              </a:ext>
            </a:extLst>
          </p:cNvPr>
          <p:cNvSpPr/>
          <p:nvPr/>
        </p:nvSpPr>
        <p:spPr>
          <a:xfrm>
            <a:off x="4142615" y="1649124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Average contact rate per unit time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44838F-8EDE-4251-8612-98802586CA8B}"/>
              </a:ext>
            </a:extLst>
          </p:cNvPr>
          <p:cNvCxnSpPr>
            <a:cxnSpLocks/>
          </p:cNvCxnSpPr>
          <p:nvPr/>
        </p:nvCxnSpPr>
        <p:spPr>
          <a:xfrm flipH="1">
            <a:off x="6926834" y="2082743"/>
            <a:ext cx="1413605" cy="8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687869C-3D55-4B19-9153-AD4C92DF83A0}"/>
              </a:ext>
            </a:extLst>
          </p:cNvPr>
          <p:cNvSpPr/>
          <p:nvPr/>
        </p:nvSpPr>
        <p:spPr>
          <a:xfrm>
            <a:off x="7218220" y="1580435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Number infected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36DF84-8292-402E-90F0-FF6D1B0463E1}"/>
              </a:ext>
            </a:extLst>
          </p:cNvPr>
          <p:cNvCxnSpPr>
            <a:cxnSpLocks/>
          </p:cNvCxnSpPr>
          <p:nvPr/>
        </p:nvCxnSpPr>
        <p:spPr>
          <a:xfrm flipH="1" flipV="1">
            <a:off x="7218220" y="4814159"/>
            <a:ext cx="851615" cy="46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CBEAB4-95EB-4492-911D-A435C2D91251}"/>
              </a:ext>
            </a:extLst>
          </p:cNvPr>
          <p:cNvCxnSpPr>
            <a:cxnSpLocks/>
          </p:cNvCxnSpPr>
          <p:nvPr/>
        </p:nvCxnSpPr>
        <p:spPr>
          <a:xfrm flipV="1">
            <a:off x="5076087" y="4609662"/>
            <a:ext cx="53734" cy="5992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2303CC-D1DC-4CAC-8EF6-47528E557F81}"/>
              </a:ext>
            </a:extLst>
          </p:cNvPr>
          <p:cNvCxnSpPr>
            <a:cxnSpLocks/>
          </p:cNvCxnSpPr>
          <p:nvPr/>
        </p:nvCxnSpPr>
        <p:spPr>
          <a:xfrm flipV="1">
            <a:off x="5102954" y="4499451"/>
            <a:ext cx="668312" cy="7781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EE4B1B4-E327-4933-BC43-9256C1D7342A}"/>
              </a:ext>
            </a:extLst>
          </p:cNvPr>
          <p:cNvSpPr/>
          <p:nvPr/>
        </p:nvSpPr>
        <p:spPr>
          <a:xfrm>
            <a:off x="4149611" y="5333566"/>
            <a:ext cx="1476580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Usually hard </a:t>
            </a:r>
          </a:p>
          <a:p>
            <a:pPr algn="ctr"/>
            <a:r>
              <a:rPr lang="en-GB" sz="1600" dirty="0">
                <a:solidFill>
                  <a:srgbClr val="FF0000"/>
                </a:solidFill>
              </a:rPr>
              <a:t>to estimate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D06AA7-2465-4E0A-86A9-1D3F6F4D5E05}"/>
              </a:ext>
            </a:extLst>
          </p:cNvPr>
          <p:cNvSpPr/>
          <p:nvPr/>
        </p:nvSpPr>
        <p:spPr>
          <a:xfrm>
            <a:off x="8069835" y="5137539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Total population</a:t>
            </a:r>
          </a:p>
        </p:txBody>
      </p:sp>
    </p:spTree>
    <p:extLst>
      <p:ext uri="{BB962C8B-B14F-4D97-AF65-F5344CB8AC3E}">
        <p14:creationId xmlns:p14="http://schemas.microsoft.com/office/powerpoint/2010/main" val="126874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609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Helvetica</vt:lpstr>
      <vt:lpstr>Open Sans</vt:lpstr>
      <vt:lpstr>Office Theme</vt:lpstr>
      <vt:lpstr>Day 3 Lecture 1:  The SIR model</vt:lpstr>
      <vt:lpstr>Aims of the session</vt:lpstr>
      <vt:lpstr>The SIR model</vt:lpstr>
      <vt:lpstr>The Force of Infection (FOI)</vt:lpstr>
      <vt:lpstr>The Force of Infection (FOI) deconstructed</vt:lpstr>
      <vt:lpstr>The Force of Infection (FOI) deconstructed</vt:lpstr>
      <vt:lpstr>The Force of Infection (FOI) deconstructed</vt:lpstr>
      <vt:lpstr>The Force of Infection (FOI) deconstructed</vt:lpstr>
      <vt:lpstr>The Force of Infection (FOI) deconstructed</vt:lpstr>
      <vt:lpstr>The Force of Infection (FOI) deconstructed</vt:lpstr>
      <vt:lpstr>The Force of Infection (FOI) deconstructed</vt:lpstr>
      <vt:lpstr>Transitions in the SIR model</vt:lpstr>
      <vt:lpstr>Differential equations for the SIR</vt:lpstr>
      <vt:lpstr>Lessons from the SIR model </vt:lpstr>
      <vt:lpstr>Assumptions in the SIR model </vt:lpstr>
      <vt:lpstr>What we should know by now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Beckley, Nicholas</dc:creator>
  <cp:lastModifiedBy>Juan  Vesga</cp:lastModifiedBy>
  <cp:revision>265</cp:revision>
  <dcterms:created xsi:type="dcterms:W3CDTF">2017-02-18T12:36:35Z</dcterms:created>
  <dcterms:modified xsi:type="dcterms:W3CDTF">2023-05-31T11:54:42Z</dcterms:modified>
</cp:coreProperties>
</file>