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1" r:id="rId2"/>
    <p:sldId id="324" r:id="rId3"/>
    <p:sldId id="445" r:id="rId4"/>
    <p:sldId id="446" r:id="rId5"/>
    <p:sldId id="447" r:id="rId6"/>
    <p:sldId id="448" r:id="rId7"/>
    <p:sldId id="449" r:id="rId8"/>
    <p:sldId id="450" r:id="rId9"/>
    <p:sldId id="452" r:id="rId10"/>
    <p:sldId id="451" r:id="rId11"/>
    <p:sldId id="454" r:id="rId12"/>
    <p:sldId id="455" r:id="rId13"/>
    <p:sldId id="456" r:id="rId14"/>
    <p:sldId id="453" r:id="rId15"/>
    <p:sldId id="413" r:id="rId16"/>
    <p:sldId id="458" r:id="rId17"/>
    <p:sldId id="457" r:id="rId18"/>
    <p:sldId id="459" r:id="rId19"/>
    <p:sldId id="460" r:id="rId20"/>
    <p:sldId id="461" r:id="rId21"/>
    <p:sldId id="462" r:id="rId22"/>
    <p:sldId id="277" r:id="rId23"/>
    <p:sldId id="278" r:id="rId24"/>
    <p:sldId id="279" r:id="rId25"/>
    <p:sldId id="280" r:id="rId26"/>
    <p:sldId id="41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41719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392" autoAdjust="0"/>
  </p:normalViewPr>
  <p:slideViewPr>
    <p:cSldViewPr snapToGrid="0">
      <p:cViewPr varScale="1">
        <p:scale>
          <a:sx n="38" d="100"/>
          <a:sy n="38" d="100"/>
        </p:scale>
        <p:origin x="66" y="984"/>
      </p:cViewPr>
      <p:guideLst/>
    </p:cSldViewPr>
  </p:slideViewPr>
  <p:outlineViewPr>
    <p:cViewPr>
      <p:scale>
        <a:sx n="33" d="100"/>
        <a:sy n="33" d="100"/>
      </p:scale>
      <p:origin x="0" y="-60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58AA9-7191-4C44-AE43-0CF9F2757873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B197E-6FA7-44F2-8793-687ACE003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0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B197E-6FA7-44F2-8793-687ACE003B5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01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3cf5cd23d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3cf5cd23d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c4e0b575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c4e0b575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c4e0b575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c4e0b575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c4e0b575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c4e0b575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58B4-F6FB-4229-A7F8-673DEFC76512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5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57E7-2F01-4195-A707-F6521C174FD5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98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B087-BA2A-4869-8249-C3628254B909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99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ext">
  <p:cSld name="image +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5953767"/>
            <a:ext cx="12192000" cy="9040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34F5C"/>
              </a:solidFill>
            </a:endParaRPr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98211" y="620448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 sz="1600">
                <a:solidFill>
                  <a:srgbClr val="B77F4C"/>
                </a:solidFill>
              </a:defRPr>
            </a:lvl1pPr>
            <a:lvl2pPr lvl="1" algn="l" rtl="0">
              <a:buNone/>
              <a:defRPr sz="1600">
                <a:solidFill>
                  <a:srgbClr val="B77F4C"/>
                </a:solidFill>
              </a:defRPr>
            </a:lvl2pPr>
            <a:lvl3pPr lvl="2" algn="l" rtl="0">
              <a:buNone/>
              <a:defRPr sz="1600">
                <a:solidFill>
                  <a:srgbClr val="B77F4C"/>
                </a:solidFill>
              </a:defRPr>
            </a:lvl3pPr>
            <a:lvl4pPr lvl="3" algn="l" rtl="0">
              <a:buNone/>
              <a:defRPr sz="1600">
                <a:solidFill>
                  <a:srgbClr val="B77F4C"/>
                </a:solidFill>
              </a:defRPr>
            </a:lvl4pPr>
            <a:lvl5pPr lvl="4" algn="l" rtl="0">
              <a:buNone/>
              <a:defRPr sz="1600">
                <a:solidFill>
                  <a:srgbClr val="B77F4C"/>
                </a:solidFill>
              </a:defRPr>
            </a:lvl5pPr>
            <a:lvl6pPr lvl="5" algn="l" rtl="0">
              <a:buNone/>
              <a:defRPr sz="1600">
                <a:solidFill>
                  <a:srgbClr val="B77F4C"/>
                </a:solidFill>
              </a:defRPr>
            </a:lvl6pPr>
            <a:lvl7pPr lvl="6" algn="l" rtl="0">
              <a:buNone/>
              <a:defRPr sz="1600">
                <a:solidFill>
                  <a:srgbClr val="B77F4C"/>
                </a:solidFill>
              </a:defRPr>
            </a:lvl7pPr>
            <a:lvl8pPr lvl="7" algn="l" rtl="0">
              <a:buNone/>
              <a:defRPr sz="1600">
                <a:solidFill>
                  <a:srgbClr val="B77F4C"/>
                </a:solidFill>
              </a:defRPr>
            </a:lvl8pPr>
            <a:lvl9pPr lvl="8" algn="l" rtl="0">
              <a:buNone/>
              <a:defRPr sz="1600">
                <a:solidFill>
                  <a:srgbClr val="B77F4C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63364" y="6083934"/>
            <a:ext cx="1401435" cy="64536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98211" y="192000"/>
            <a:ext cx="11536000" cy="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05758"/>
              </a:buClr>
              <a:buSzPts val="2800"/>
              <a:buNone/>
              <a:defRPr>
                <a:solidFill>
                  <a:srgbClr val="50575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7867" y="6083934"/>
            <a:ext cx="1938653" cy="64536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921600" y="1212684"/>
            <a:ext cx="6976000" cy="44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31789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503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9E57-AE1A-4BBC-8B63-D19D739D36E2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2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00D2-341E-46BE-AB18-938A111BC4CF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67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E5C6-D666-450D-9F48-6D48D13A8EC7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30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12B4-7114-425E-80E0-1FAD98FEC93F}" type="datetime1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F836-2554-45A0-AD45-8826F37908E4}" type="datetime1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93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0EFE-700D-4EB4-88B9-17D335102D54}" type="datetime1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88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50F4-258D-4B00-8B07-AB6664FB56B4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89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DE7F-D6F3-4E3E-AA08-06B950ECC399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85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C952-53F0-4AA4-99E1-DE1724541DF9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9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hyperlink" Target="https://doi.org/10.1038/nature04153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GB" sz="61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Day 3</a:t>
            </a:r>
            <a:br>
              <a:rPr lang="en-GB" sz="61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61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Lecture 2: </a:t>
            </a:r>
            <a:br>
              <a:rPr lang="en-GB" sz="61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61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Understanding the phases of an epidemic 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 fontScale="700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Short course on modelling infectious disease dynamics in R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Ankara, Türkiye, June 2023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 Juan F Vesga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7" descr="Users">
            <a:extLst>
              <a:ext uri="{FF2B5EF4-FFF2-40B4-BE49-F238E27FC236}">
                <a16:creationId xmlns:a16="http://schemas.microsoft.com/office/drawing/2014/main" id="{DBD577A4-DDEE-4541-B9C4-4704F320B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  <p:pic>
        <p:nvPicPr>
          <p:cNvPr id="23" name="Graphic 7" descr="Users">
            <a:extLst>
              <a:ext uri="{FF2B5EF4-FFF2-40B4-BE49-F238E27FC236}">
                <a16:creationId xmlns:a16="http://schemas.microsoft.com/office/drawing/2014/main" id="{2519204D-E98A-4374-B512-5D206D1F3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57725" y="599487"/>
            <a:ext cx="1632648" cy="16326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1295F-E54C-4CDE-A161-9F7DC490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7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23A1-F7E4-4D53-9E55-F88F7BB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Epidemic peak</a:t>
            </a:r>
            <a:endParaRPr lang="en-GB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6C8D-A188-4F77-80EA-348545CB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0736" cy="4351338"/>
          </a:xfrm>
        </p:spPr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We know that R0 plays a role in the epidemic rise. 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A second actor is immunity </a:t>
            </a:r>
          </a:p>
          <a:p>
            <a:pPr marL="0" indent="0">
              <a:buNone/>
            </a:pP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943F-23BD-4A1A-951A-03F27848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940"/>
            <a:ext cx="2743200" cy="365125"/>
          </a:xfrm>
        </p:spPr>
        <p:txBody>
          <a:bodyPr/>
          <a:lstStyle/>
          <a:p>
            <a:fld id="{D9EAC8E3-2989-4E0F-9285-549793BE7C8D}" type="slidenum">
              <a:rPr lang="en-GB" smtClean="0"/>
              <a:t>10</a:t>
            </a:fld>
            <a:endParaRPr lang="en-GB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4357A3EA-4916-43FE-8C4A-0D2A3869B79D}"/>
              </a:ext>
            </a:extLst>
          </p:cNvPr>
          <p:cNvSpPr txBox="1">
            <a:spLocks/>
          </p:cNvSpPr>
          <p:nvPr/>
        </p:nvSpPr>
        <p:spPr>
          <a:xfrm>
            <a:off x="8610600" y="62699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EAC8E3-2989-4E0F-9285-549793BE7C8D}" type="slidenum">
              <a:rPr lang="en-GB" smtClean="0"/>
              <a:pPr/>
              <a:t>10</a:t>
            </a:fld>
            <a:endParaRPr lang="en-GB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05AAAF0-8CA3-401C-93B2-0E38B7C5CA58}"/>
              </a:ext>
            </a:extLst>
          </p:cNvPr>
          <p:cNvGrpSpPr/>
          <p:nvPr/>
        </p:nvGrpSpPr>
        <p:grpSpPr>
          <a:xfrm>
            <a:off x="5573687" y="3044419"/>
            <a:ext cx="3895252" cy="3225521"/>
            <a:chOff x="6945287" y="2584797"/>
            <a:chExt cx="3895252" cy="3225521"/>
          </a:xfrm>
        </p:grpSpPr>
        <p:pic>
          <p:nvPicPr>
            <p:cNvPr id="28" name="Content Placeholder 4" descr="Cough outline">
              <a:extLst>
                <a:ext uri="{FF2B5EF4-FFF2-40B4-BE49-F238E27FC236}">
                  <a16:creationId xmlns:a16="http://schemas.microsoft.com/office/drawing/2014/main" id="{C503C9F9-6B26-4D84-AF89-7ACDC3C98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48814" y="5445193"/>
              <a:ext cx="365125" cy="365125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46942E8-62FD-4D2D-9940-40F080DF2F01}"/>
                </a:ext>
              </a:extLst>
            </p:cNvPr>
            <p:cNvGrpSpPr/>
            <p:nvPr/>
          </p:nvGrpSpPr>
          <p:grpSpPr>
            <a:xfrm>
              <a:off x="6945287" y="2584797"/>
              <a:ext cx="3895252" cy="3065292"/>
              <a:chOff x="7565047" y="3346797"/>
              <a:chExt cx="3895252" cy="3065292"/>
            </a:xfrm>
          </p:grpSpPr>
          <p:pic>
            <p:nvPicPr>
              <p:cNvPr id="6" name="Content Placeholder 4" descr="Cough outline">
                <a:extLst>
                  <a:ext uri="{FF2B5EF4-FFF2-40B4-BE49-F238E27FC236}">
                    <a16:creationId xmlns:a16="http://schemas.microsoft.com/office/drawing/2014/main" id="{6CD6220C-5B66-4E9F-BA5E-22A051F2F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65047" y="4761727"/>
                <a:ext cx="566653" cy="566653"/>
              </a:xfrm>
              <a:prstGeom prst="rect">
                <a:avLst/>
              </a:prstGeom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BA10471-9D30-4F73-89FB-B587AB877EF1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9130274" y="5685483"/>
                <a:ext cx="633301" cy="39724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FE036A8-C788-47F0-B9D7-2B587FF54487}"/>
                  </a:ext>
                </a:extLst>
              </p:cNvPr>
              <p:cNvCxnSpPr>
                <a:cxnSpLocks/>
                <a:stCxn id="6" idx="3"/>
                <a:endCxn id="11" idx="1"/>
              </p:cNvCxnSpPr>
              <p:nvPr/>
            </p:nvCxnSpPr>
            <p:spPr>
              <a:xfrm>
                <a:off x="8131700" y="5045054"/>
                <a:ext cx="431921" cy="6404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B6EC2A6-E40B-4960-827E-9A22B0A0CFF2}"/>
                  </a:ext>
                </a:extLst>
              </p:cNvPr>
              <p:cNvCxnSpPr>
                <a:cxnSpLocks/>
                <a:stCxn id="6" idx="3"/>
                <a:endCxn id="10" idx="1"/>
              </p:cNvCxnSpPr>
              <p:nvPr/>
            </p:nvCxnSpPr>
            <p:spPr>
              <a:xfrm flipV="1">
                <a:off x="8131700" y="4516194"/>
                <a:ext cx="431921" cy="5288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Content Placeholder 4" descr="Cough outline">
                <a:extLst>
                  <a:ext uri="{FF2B5EF4-FFF2-40B4-BE49-F238E27FC236}">
                    <a16:creationId xmlns:a16="http://schemas.microsoft.com/office/drawing/2014/main" id="{C85B2F5A-D9E3-4F81-B758-057ACF3D9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63621" y="4232867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1" name="Content Placeholder 4" descr="Cough outline">
                <a:extLst>
                  <a:ext uri="{FF2B5EF4-FFF2-40B4-BE49-F238E27FC236}">
                    <a16:creationId xmlns:a16="http://schemas.microsoft.com/office/drawing/2014/main" id="{0CF00AE4-488E-45AF-B9D5-1540CEE4A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63621" y="5402156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2" name="Content Placeholder 4" descr="Cough outline">
                <a:extLst>
                  <a:ext uri="{FF2B5EF4-FFF2-40B4-BE49-F238E27FC236}">
                    <a16:creationId xmlns:a16="http://schemas.microsoft.com/office/drawing/2014/main" id="{C200F772-6A49-4299-9D55-022886794A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763574" y="4994876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3" name="Content Placeholder 4" descr="Cough outline">
                <a:extLst>
                  <a:ext uri="{FF2B5EF4-FFF2-40B4-BE49-F238E27FC236}">
                    <a16:creationId xmlns:a16="http://schemas.microsoft.com/office/drawing/2014/main" id="{0B3CFB4E-FBEF-45F6-87DD-605790C9C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63575" y="5799399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4" name="Content Placeholder 4" descr="Cough outline">
                <a:extLst>
                  <a:ext uri="{FF2B5EF4-FFF2-40B4-BE49-F238E27FC236}">
                    <a16:creationId xmlns:a16="http://schemas.microsoft.com/office/drawing/2014/main" id="{93AB3B7D-D233-4540-8593-43DB13715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713939" y="3571588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5" name="Content Placeholder 4" descr="Cough outline">
                <a:extLst>
                  <a:ext uri="{FF2B5EF4-FFF2-40B4-BE49-F238E27FC236}">
                    <a16:creationId xmlns:a16="http://schemas.microsoft.com/office/drawing/2014/main" id="{43A4EA35-6AE0-4458-BC1E-0F2D570AA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13940" y="4380449"/>
                <a:ext cx="566653" cy="566653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40AB3F5-5919-4228-BA46-396513FC8404}"/>
                  </a:ext>
                </a:extLst>
              </p:cNvPr>
              <p:cNvCxnSpPr>
                <a:cxnSpLocks/>
                <a:stCxn id="11" idx="3"/>
                <a:endCxn id="12" idx="1"/>
              </p:cNvCxnSpPr>
              <p:nvPr/>
            </p:nvCxnSpPr>
            <p:spPr>
              <a:xfrm flipV="1">
                <a:off x="9130274" y="5278203"/>
                <a:ext cx="633300" cy="40728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DB6DFCF-5283-488A-9F89-63E4D58C8BD3}"/>
                  </a:ext>
                </a:extLst>
              </p:cNvPr>
              <p:cNvCxnSpPr>
                <a:cxnSpLocks/>
                <a:stCxn id="10" idx="3"/>
                <a:endCxn id="15" idx="1"/>
              </p:cNvCxnSpPr>
              <p:nvPr/>
            </p:nvCxnSpPr>
            <p:spPr>
              <a:xfrm>
                <a:off x="9130274" y="4516194"/>
                <a:ext cx="583666" cy="1475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CF9CC8F-F779-48BF-A25D-289E81472930}"/>
                  </a:ext>
                </a:extLst>
              </p:cNvPr>
              <p:cNvCxnSpPr>
                <a:cxnSpLocks/>
                <a:stCxn id="10" idx="3"/>
                <a:endCxn id="14" idx="1"/>
              </p:cNvCxnSpPr>
              <p:nvPr/>
            </p:nvCxnSpPr>
            <p:spPr>
              <a:xfrm flipV="1">
                <a:off x="9130274" y="3854915"/>
                <a:ext cx="583665" cy="66127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2A38650-0876-4CFC-AC89-A16F38E38326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10330228" y="6082726"/>
                <a:ext cx="738346" cy="3293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9B0BFC2-FC36-4E70-A7CE-D878E756F435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10330228" y="5819532"/>
                <a:ext cx="738346" cy="26319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3EB551A-AE17-4170-9B61-1AED638C415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10330227" y="5278203"/>
                <a:ext cx="738347" cy="3743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B29F6E0-93A8-4407-BE1E-C23CA723FC7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10330227" y="5089810"/>
                <a:ext cx="688445" cy="18839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576BB2F-B685-4D5A-9DE7-84CC1CB1A3DE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10280593" y="4663776"/>
                <a:ext cx="738079" cy="25801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F3433FD-5800-4828-AC2C-C52908002D21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10280593" y="4348102"/>
                <a:ext cx="708082" cy="3156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3E498A9-975B-42F5-B5F1-9EEC76B27DDE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10280592" y="3854915"/>
                <a:ext cx="708083" cy="16868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DE67462-A712-4B89-813E-3B45050C367B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 flipV="1">
                <a:off x="10280592" y="3447634"/>
                <a:ext cx="583665" cy="40728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Content Placeholder 4" descr="Cough outline">
                <a:extLst>
                  <a:ext uri="{FF2B5EF4-FFF2-40B4-BE49-F238E27FC236}">
                    <a16:creationId xmlns:a16="http://schemas.microsoft.com/office/drawing/2014/main" id="{8272B4EC-7AF9-47A8-96A0-F013436AC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95174" y="5714705"/>
                <a:ext cx="365125" cy="365125"/>
              </a:xfrm>
              <a:prstGeom prst="rect">
                <a:avLst/>
              </a:prstGeom>
            </p:spPr>
          </p:pic>
          <p:pic>
            <p:nvPicPr>
              <p:cNvPr id="29" name="Content Placeholder 4" descr="Cough outline">
                <a:extLst>
                  <a:ext uri="{FF2B5EF4-FFF2-40B4-BE49-F238E27FC236}">
                    <a16:creationId xmlns:a16="http://schemas.microsoft.com/office/drawing/2014/main" id="{1DF11589-FFB5-49D4-BAA7-FFE0C5BB9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53377" y="4933139"/>
                <a:ext cx="365125" cy="365125"/>
              </a:xfrm>
              <a:prstGeom prst="rect">
                <a:avLst/>
              </a:prstGeom>
            </p:spPr>
          </p:pic>
          <p:pic>
            <p:nvPicPr>
              <p:cNvPr id="30" name="Content Placeholder 4" descr="Cough outline">
                <a:extLst>
                  <a:ext uri="{FF2B5EF4-FFF2-40B4-BE49-F238E27FC236}">
                    <a16:creationId xmlns:a16="http://schemas.microsoft.com/office/drawing/2014/main" id="{E96A3463-D135-4AA2-A933-7A86F4D44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68574" y="5365268"/>
                <a:ext cx="365125" cy="365125"/>
              </a:xfrm>
              <a:prstGeom prst="rect">
                <a:avLst/>
              </a:prstGeom>
            </p:spPr>
          </p:pic>
          <p:pic>
            <p:nvPicPr>
              <p:cNvPr id="31" name="Content Placeholder 4" descr="Cough outline">
                <a:extLst>
                  <a:ext uri="{FF2B5EF4-FFF2-40B4-BE49-F238E27FC236}">
                    <a16:creationId xmlns:a16="http://schemas.microsoft.com/office/drawing/2014/main" id="{7AED23E6-CE9E-439F-BFEB-A5D4846C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25875" y="4596506"/>
                <a:ext cx="365125" cy="365125"/>
              </a:xfrm>
              <a:prstGeom prst="rect">
                <a:avLst/>
              </a:prstGeom>
            </p:spPr>
          </p:pic>
          <p:pic>
            <p:nvPicPr>
              <p:cNvPr id="32" name="Content Placeholder 4" descr="Cough outline">
                <a:extLst>
                  <a:ext uri="{FF2B5EF4-FFF2-40B4-BE49-F238E27FC236}">
                    <a16:creationId xmlns:a16="http://schemas.microsoft.com/office/drawing/2014/main" id="{28E4D27B-5148-40F4-BD22-9584DAB00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15439" y="4217626"/>
                <a:ext cx="365125" cy="365125"/>
              </a:xfrm>
              <a:prstGeom prst="rect">
                <a:avLst/>
              </a:prstGeom>
            </p:spPr>
          </p:pic>
          <p:pic>
            <p:nvPicPr>
              <p:cNvPr id="33" name="Content Placeholder 4" descr="Cough outline">
                <a:extLst>
                  <a:ext uri="{FF2B5EF4-FFF2-40B4-BE49-F238E27FC236}">
                    <a16:creationId xmlns:a16="http://schemas.microsoft.com/office/drawing/2014/main" id="{309FB6BB-3E0F-4E78-9765-30B38BD31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90699" y="3852501"/>
                <a:ext cx="365125" cy="365125"/>
              </a:xfrm>
              <a:prstGeom prst="rect">
                <a:avLst/>
              </a:prstGeom>
            </p:spPr>
          </p:pic>
          <p:pic>
            <p:nvPicPr>
              <p:cNvPr id="34" name="Content Placeholder 4" descr="Cough outline">
                <a:extLst>
                  <a:ext uri="{FF2B5EF4-FFF2-40B4-BE49-F238E27FC236}">
                    <a16:creationId xmlns:a16="http://schemas.microsoft.com/office/drawing/2014/main" id="{011A37F3-BC3A-43F3-9265-10C0906E0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88675" y="3346797"/>
                <a:ext cx="365125" cy="3651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689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23A1-F7E4-4D53-9E55-F88F7BB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Epidemic peak</a:t>
            </a:r>
            <a:endParaRPr lang="en-GB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6C8D-A188-4F77-80EA-348545CB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0736" cy="4351338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We know that R0 plays a role in the epidemic rise. 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A second actor is immunity 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At the peak, the fraction susceptible in the population is insufficient to satisfy R0 for each infected case </a:t>
            </a:r>
          </a:p>
          <a:p>
            <a:pPr marL="0" indent="0">
              <a:buNone/>
            </a:pP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943F-23BD-4A1A-951A-03F27848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940"/>
            <a:ext cx="2743200" cy="365125"/>
          </a:xfrm>
        </p:spPr>
        <p:txBody>
          <a:bodyPr/>
          <a:lstStyle/>
          <a:p>
            <a:fld id="{D9EAC8E3-2989-4E0F-9285-549793BE7C8D}" type="slidenum">
              <a:rPr lang="en-GB" smtClean="0"/>
              <a:t>11</a:t>
            </a:fld>
            <a:endParaRPr lang="en-GB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4357A3EA-4916-43FE-8C4A-0D2A3869B79D}"/>
              </a:ext>
            </a:extLst>
          </p:cNvPr>
          <p:cNvSpPr txBox="1">
            <a:spLocks/>
          </p:cNvSpPr>
          <p:nvPr/>
        </p:nvSpPr>
        <p:spPr>
          <a:xfrm>
            <a:off x="8610600" y="62699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EAC8E3-2989-4E0F-9285-549793BE7C8D}" type="slidenum">
              <a:rPr lang="en-GB" smtClean="0"/>
              <a:pPr/>
              <a:t>11</a:t>
            </a:fld>
            <a:endParaRPr lang="en-GB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05AAAF0-8CA3-401C-93B2-0E38B7C5CA58}"/>
              </a:ext>
            </a:extLst>
          </p:cNvPr>
          <p:cNvGrpSpPr/>
          <p:nvPr/>
        </p:nvGrpSpPr>
        <p:grpSpPr>
          <a:xfrm>
            <a:off x="5573687" y="3269210"/>
            <a:ext cx="3895252" cy="3000730"/>
            <a:chOff x="6945287" y="2809588"/>
            <a:chExt cx="3895252" cy="3000730"/>
          </a:xfrm>
        </p:grpSpPr>
        <p:pic>
          <p:nvPicPr>
            <p:cNvPr id="28" name="Content Placeholder 4" descr="Cough outline">
              <a:extLst>
                <a:ext uri="{FF2B5EF4-FFF2-40B4-BE49-F238E27FC236}">
                  <a16:creationId xmlns:a16="http://schemas.microsoft.com/office/drawing/2014/main" id="{C503C9F9-6B26-4D84-AF89-7ACDC3C98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48814" y="5445193"/>
              <a:ext cx="365125" cy="365125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46942E8-62FD-4D2D-9940-40F080DF2F01}"/>
                </a:ext>
              </a:extLst>
            </p:cNvPr>
            <p:cNvGrpSpPr/>
            <p:nvPr/>
          </p:nvGrpSpPr>
          <p:grpSpPr>
            <a:xfrm>
              <a:off x="6945287" y="2809588"/>
              <a:ext cx="3895252" cy="2840501"/>
              <a:chOff x="7565047" y="3571588"/>
              <a:chExt cx="3895252" cy="2840501"/>
            </a:xfrm>
          </p:grpSpPr>
          <p:pic>
            <p:nvPicPr>
              <p:cNvPr id="6" name="Content Placeholder 4" descr="Cough outline">
                <a:extLst>
                  <a:ext uri="{FF2B5EF4-FFF2-40B4-BE49-F238E27FC236}">
                    <a16:creationId xmlns:a16="http://schemas.microsoft.com/office/drawing/2014/main" id="{6CD6220C-5B66-4E9F-BA5E-22A051F2F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565047" y="4761727"/>
                <a:ext cx="566653" cy="566653"/>
              </a:xfrm>
              <a:prstGeom prst="rect">
                <a:avLst/>
              </a:prstGeom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BA10471-9D30-4F73-89FB-B587AB877EF1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9130274" y="5685483"/>
                <a:ext cx="633301" cy="39724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FE036A8-C788-47F0-B9D7-2B587FF54487}"/>
                  </a:ext>
                </a:extLst>
              </p:cNvPr>
              <p:cNvCxnSpPr>
                <a:cxnSpLocks/>
                <a:stCxn id="6" idx="3"/>
                <a:endCxn id="11" idx="1"/>
              </p:cNvCxnSpPr>
              <p:nvPr/>
            </p:nvCxnSpPr>
            <p:spPr>
              <a:xfrm>
                <a:off x="8131700" y="5045054"/>
                <a:ext cx="431921" cy="6404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B6EC2A6-E40B-4960-827E-9A22B0A0CFF2}"/>
                  </a:ext>
                </a:extLst>
              </p:cNvPr>
              <p:cNvCxnSpPr>
                <a:cxnSpLocks/>
                <a:stCxn id="6" idx="3"/>
                <a:endCxn id="10" idx="1"/>
              </p:cNvCxnSpPr>
              <p:nvPr/>
            </p:nvCxnSpPr>
            <p:spPr>
              <a:xfrm flipV="1">
                <a:off x="8131700" y="4516194"/>
                <a:ext cx="431921" cy="5288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Content Placeholder 4" descr="Cough outline">
                <a:extLst>
                  <a:ext uri="{FF2B5EF4-FFF2-40B4-BE49-F238E27FC236}">
                    <a16:creationId xmlns:a16="http://schemas.microsoft.com/office/drawing/2014/main" id="{C85B2F5A-D9E3-4F81-B758-057ACF3D9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63621" y="4232867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1" name="Content Placeholder 4" descr="Cough outline">
                <a:extLst>
                  <a:ext uri="{FF2B5EF4-FFF2-40B4-BE49-F238E27FC236}">
                    <a16:creationId xmlns:a16="http://schemas.microsoft.com/office/drawing/2014/main" id="{0CF00AE4-488E-45AF-B9D5-1540CEE4A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63621" y="5402156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2" name="Content Placeholder 4" descr="Cough outline">
                <a:extLst>
                  <a:ext uri="{FF2B5EF4-FFF2-40B4-BE49-F238E27FC236}">
                    <a16:creationId xmlns:a16="http://schemas.microsoft.com/office/drawing/2014/main" id="{C200F772-6A49-4299-9D55-022886794A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63574" y="4994876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3" name="Content Placeholder 4" descr="Cough outline">
                <a:extLst>
                  <a:ext uri="{FF2B5EF4-FFF2-40B4-BE49-F238E27FC236}">
                    <a16:creationId xmlns:a16="http://schemas.microsoft.com/office/drawing/2014/main" id="{0B3CFB4E-FBEF-45F6-87DD-605790C9C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763575" y="5799399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4" name="Content Placeholder 4" descr="Cough outline">
                <a:extLst>
                  <a:ext uri="{FF2B5EF4-FFF2-40B4-BE49-F238E27FC236}">
                    <a16:creationId xmlns:a16="http://schemas.microsoft.com/office/drawing/2014/main" id="{93AB3B7D-D233-4540-8593-43DB13715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13939" y="3571588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5" name="Content Placeholder 4" descr="Cough outline">
                <a:extLst>
                  <a:ext uri="{FF2B5EF4-FFF2-40B4-BE49-F238E27FC236}">
                    <a16:creationId xmlns:a16="http://schemas.microsoft.com/office/drawing/2014/main" id="{43A4EA35-6AE0-4458-BC1E-0F2D570AA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713940" y="4380449"/>
                <a:ext cx="566653" cy="566653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40AB3F5-5919-4228-BA46-396513FC8404}"/>
                  </a:ext>
                </a:extLst>
              </p:cNvPr>
              <p:cNvCxnSpPr>
                <a:cxnSpLocks/>
                <a:stCxn id="11" idx="3"/>
                <a:endCxn id="12" idx="1"/>
              </p:cNvCxnSpPr>
              <p:nvPr/>
            </p:nvCxnSpPr>
            <p:spPr>
              <a:xfrm flipV="1">
                <a:off x="9130274" y="5278203"/>
                <a:ext cx="633300" cy="40728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DB6DFCF-5283-488A-9F89-63E4D58C8BD3}"/>
                  </a:ext>
                </a:extLst>
              </p:cNvPr>
              <p:cNvCxnSpPr>
                <a:cxnSpLocks/>
                <a:stCxn id="10" idx="3"/>
                <a:endCxn id="15" idx="1"/>
              </p:cNvCxnSpPr>
              <p:nvPr/>
            </p:nvCxnSpPr>
            <p:spPr>
              <a:xfrm>
                <a:off x="9130274" y="4516194"/>
                <a:ext cx="583666" cy="1475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CF9CC8F-F779-48BF-A25D-289E81472930}"/>
                  </a:ext>
                </a:extLst>
              </p:cNvPr>
              <p:cNvCxnSpPr>
                <a:cxnSpLocks/>
                <a:stCxn id="10" idx="3"/>
                <a:endCxn id="14" idx="1"/>
              </p:cNvCxnSpPr>
              <p:nvPr/>
            </p:nvCxnSpPr>
            <p:spPr>
              <a:xfrm flipV="1">
                <a:off x="9130274" y="3854915"/>
                <a:ext cx="583665" cy="66127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2A38650-0876-4CFC-AC89-A16F38E38326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10330228" y="6082726"/>
                <a:ext cx="738346" cy="3293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9B0BFC2-FC36-4E70-A7CE-D878E756F435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10330228" y="5819532"/>
                <a:ext cx="738346" cy="26319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576BB2F-B685-4D5A-9DE7-84CC1CB1A3DE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10280593" y="4663776"/>
                <a:ext cx="738079" cy="25801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F3433FD-5800-4828-AC2C-C52908002D21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10280593" y="4348102"/>
                <a:ext cx="708082" cy="3156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Content Placeholder 4" descr="Cough outline">
                <a:extLst>
                  <a:ext uri="{FF2B5EF4-FFF2-40B4-BE49-F238E27FC236}">
                    <a16:creationId xmlns:a16="http://schemas.microsoft.com/office/drawing/2014/main" id="{8272B4EC-7AF9-47A8-96A0-F013436AC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095174" y="5714705"/>
                <a:ext cx="365125" cy="365125"/>
              </a:xfrm>
              <a:prstGeom prst="rect">
                <a:avLst/>
              </a:prstGeom>
            </p:spPr>
          </p:pic>
          <p:pic>
            <p:nvPicPr>
              <p:cNvPr id="31" name="Content Placeholder 4" descr="Cough outline">
                <a:extLst>
                  <a:ext uri="{FF2B5EF4-FFF2-40B4-BE49-F238E27FC236}">
                    <a16:creationId xmlns:a16="http://schemas.microsoft.com/office/drawing/2014/main" id="{7AED23E6-CE9E-439F-BFEB-A5D4846C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25875" y="4596506"/>
                <a:ext cx="365125" cy="365125"/>
              </a:xfrm>
              <a:prstGeom prst="rect">
                <a:avLst/>
              </a:prstGeom>
            </p:spPr>
          </p:pic>
          <p:pic>
            <p:nvPicPr>
              <p:cNvPr id="32" name="Content Placeholder 4" descr="Cough outline">
                <a:extLst>
                  <a:ext uri="{FF2B5EF4-FFF2-40B4-BE49-F238E27FC236}">
                    <a16:creationId xmlns:a16="http://schemas.microsoft.com/office/drawing/2014/main" id="{28E4D27B-5148-40F4-BD22-9584DAB00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015439" y="4217626"/>
                <a:ext cx="365125" cy="365125"/>
              </a:xfrm>
              <a:prstGeom prst="rect">
                <a:avLst/>
              </a:prstGeom>
            </p:spPr>
          </p:pic>
        </p:grp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E7FD093-25EA-4345-AEDE-D001CC575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0070" y="608580"/>
            <a:ext cx="3654013" cy="238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23A1-F7E4-4D53-9E55-F88F7BB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Epidemic peak</a:t>
            </a:r>
            <a:endParaRPr lang="en-GB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6C8D-A188-4F77-80EA-348545CB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0736" cy="435133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R0 is defined for a fully susceptible population</a:t>
            </a:r>
          </a:p>
          <a:p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When immunity plays a role, we can define </a:t>
            </a:r>
            <a:r>
              <a:rPr lang="en-GB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GB" sz="2400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eff</a:t>
            </a:r>
            <a:endParaRPr lang="en-GB" sz="2400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A depletion of Susceptible drives the epidemic down </a:t>
            </a:r>
            <a:endParaRPr lang="en-GB" sz="2400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943F-23BD-4A1A-951A-03F27848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940"/>
            <a:ext cx="2743200" cy="365125"/>
          </a:xfrm>
        </p:spPr>
        <p:txBody>
          <a:bodyPr/>
          <a:lstStyle/>
          <a:p>
            <a:fld id="{D9EAC8E3-2989-4E0F-9285-549793BE7C8D}" type="slidenum">
              <a:rPr lang="en-GB" smtClean="0"/>
              <a:t>12</a:t>
            </a:fld>
            <a:endParaRPr lang="en-GB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4357A3EA-4916-43FE-8C4A-0D2A3869B79D}"/>
              </a:ext>
            </a:extLst>
          </p:cNvPr>
          <p:cNvSpPr txBox="1">
            <a:spLocks/>
          </p:cNvSpPr>
          <p:nvPr/>
        </p:nvSpPr>
        <p:spPr>
          <a:xfrm>
            <a:off x="8610600" y="62699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EAC8E3-2989-4E0F-9285-549793BE7C8D}" type="slidenum">
              <a:rPr lang="en-GB" smtClean="0"/>
              <a:pPr/>
              <a:t>12</a:t>
            </a:fld>
            <a:endParaRPr lang="en-GB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05AAAF0-8CA3-401C-93B2-0E38B7C5CA58}"/>
              </a:ext>
            </a:extLst>
          </p:cNvPr>
          <p:cNvGrpSpPr/>
          <p:nvPr/>
        </p:nvGrpSpPr>
        <p:grpSpPr>
          <a:xfrm>
            <a:off x="5573687" y="3269210"/>
            <a:ext cx="3895252" cy="3000730"/>
            <a:chOff x="6945287" y="2809588"/>
            <a:chExt cx="3895252" cy="3000730"/>
          </a:xfrm>
        </p:grpSpPr>
        <p:pic>
          <p:nvPicPr>
            <p:cNvPr id="28" name="Content Placeholder 4" descr="Cough outline">
              <a:extLst>
                <a:ext uri="{FF2B5EF4-FFF2-40B4-BE49-F238E27FC236}">
                  <a16:creationId xmlns:a16="http://schemas.microsoft.com/office/drawing/2014/main" id="{C503C9F9-6B26-4D84-AF89-7ACDC3C98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48814" y="5445193"/>
              <a:ext cx="365125" cy="365125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46942E8-62FD-4D2D-9940-40F080DF2F01}"/>
                </a:ext>
              </a:extLst>
            </p:cNvPr>
            <p:cNvGrpSpPr/>
            <p:nvPr/>
          </p:nvGrpSpPr>
          <p:grpSpPr>
            <a:xfrm>
              <a:off x="6945287" y="2809588"/>
              <a:ext cx="3895252" cy="2840501"/>
              <a:chOff x="7565047" y="3571588"/>
              <a:chExt cx="3895252" cy="2840501"/>
            </a:xfrm>
          </p:grpSpPr>
          <p:pic>
            <p:nvPicPr>
              <p:cNvPr id="6" name="Content Placeholder 4" descr="Cough outline">
                <a:extLst>
                  <a:ext uri="{FF2B5EF4-FFF2-40B4-BE49-F238E27FC236}">
                    <a16:creationId xmlns:a16="http://schemas.microsoft.com/office/drawing/2014/main" id="{6CD6220C-5B66-4E9F-BA5E-22A051F2F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565047" y="4761727"/>
                <a:ext cx="566653" cy="566653"/>
              </a:xfrm>
              <a:prstGeom prst="rect">
                <a:avLst/>
              </a:prstGeom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BA10471-9D30-4F73-89FB-B587AB877EF1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9130274" y="5685483"/>
                <a:ext cx="633301" cy="39724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FE036A8-C788-47F0-B9D7-2B587FF54487}"/>
                  </a:ext>
                </a:extLst>
              </p:cNvPr>
              <p:cNvCxnSpPr>
                <a:cxnSpLocks/>
                <a:stCxn id="6" idx="3"/>
                <a:endCxn id="11" idx="1"/>
              </p:cNvCxnSpPr>
              <p:nvPr/>
            </p:nvCxnSpPr>
            <p:spPr>
              <a:xfrm>
                <a:off x="8131700" y="5045054"/>
                <a:ext cx="431921" cy="6404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B6EC2A6-E40B-4960-827E-9A22B0A0CFF2}"/>
                  </a:ext>
                </a:extLst>
              </p:cNvPr>
              <p:cNvCxnSpPr>
                <a:cxnSpLocks/>
                <a:stCxn id="6" idx="3"/>
                <a:endCxn id="10" idx="1"/>
              </p:cNvCxnSpPr>
              <p:nvPr/>
            </p:nvCxnSpPr>
            <p:spPr>
              <a:xfrm flipV="1">
                <a:off x="8131700" y="4516194"/>
                <a:ext cx="431921" cy="5288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Content Placeholder 4" descr="Cough outline">
                <a:extLst>
                  <a:ext uri="{FF2B5EF4-FFF2-40B4-BE49-F238E27FC236}">
                    <a16:creationId xmlns:a16="http://schemas.microsoft.com/office/drawing/2014/main" id="{C85B2F5A-D9E3-4F81-B758-057ACF3D9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63621" y="4232867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1" name="Content Placeholder 4" descr="Cough outline">
                <a:extLst>
                  <a:ext uri="{FF2B5EF4-FFF2-40B4-BE49-F238E27FC236}">
                    <a16:creationId xmlns:a16="http://schemas.microsoft.com/office/drawing/2014/main" id="{0CF00AE4-488E-45AF-B9D5-1540CEE4A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63621" y="5402156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2" name="Content Placeholder 4" descr="Cough outline">
                <a:extLst>
                  <a:ext uri="{FF2B5EF4-FFF2-40B4-BE49-F238E27FC236}">
                    <a16:creationId xmlns:a16="http://schemas.microsoft.com/office/drawing/2014/main" id="{C200F772-6A49-4299-9D55-022886794A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63574" y="4994876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3" name="Content Placeholder 4" descr="Cough outline">
                <a:extLst>
                  <a:ext uri="{FF2B5EF4-FFF2-40B4-BE49-F238E27FC236}">
                    <a16:creationId xmlns:a16="http://schemas.microsoft.com/office/drawing/2014/main" id="{0B3CFB4E-FBEF-45F6-87DD-605790C9C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763575" y="5799399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4" name="Content Placeholder 4" descr="Cough outline">
                <a:extLst>
                  <a:ext uri="{FF2B5EF4-FFF2-40B4-BE49-F238E27FC236}">
                    <a16:creationId xmlns:a16="http://schemas.microsoft.com/office/drawing/2014/main" id="{93AB3B7D-D233-4540-8593-43DB13715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13939" y="3571588"/>
                <a:ext cx="566653" cy="566653"/>
              </a:xfrm>
              <a:prstGeom prst="rect">
                <a:avLst/>
              </a:prstGeom>
            </p:spPr>
          </p:pic>
          <p:pic>
            <p:nvPicPr>
              <p:cNvPr id="15" name="Content Placeholder 4" descr="Cough outline">
                <a:extLst>
                  <a:ext uri="{FF2B5EF4-FFF2-40B4-BE49-F238E27FC236}">
                    <a16:creationId xmlns:a16="http://schemas.microsoft.com/office/drawing/2014/main" id="{43A4EA35-6AE0-4458-BC1E-0F2D570AA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713940" y="4380449"/>
                <a:ext cx="566653" cy="566653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40AB3F5-5919-4228-BA46-396513FC8404}"/>
                  </a:ext>
                </a:extLst>
              </p:cNvPr>
              <p:cNvCxnSpPr>
                <a:cxnSpLocks/>
                <a:stCxn id="11" idx="3"/>
                <a:endCxn id="12" idx="1"/>
              </p:cNvCxnSpPr>
              <p:nvPr/>
            </p:nvCxnSpPr>
            <p:spPr>
              <a:xfrm flipV="1">
                <a:off x="9130274" y="5278203"/>
                <a:ext cx="633300" cy="40728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DB6DFCF-5283-488A-9F89-63E4D58C8BD3}"/>
                  </a:ext>
                </a:extLst>
              </p:cNvPr>
              <p:cNvCxnSpPr>
                <a:cxnSpLocks/>
                <a:stCxn id="10" idx="3"/>
                <a:endCxn id="15" idx="1"/>
              </p:cNvCxnSpPr>
              <p:nvPr/>
            </p:nvCxnSpPr>
            <p:spPr>
              <a:xfrm>
                <a:off x="9130274" y="4516194"/>
                <a:ext cx="583666" cy="1475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CF9CC8F-F779-48BF-A25D-289E81472930}"/>
                  </a:ext>
                </a:extLst>
              </p:cNvPr>
              <p:cNvCxnSpPr>
                <a:cxnSpLocks/>
                <a:stCxn id="10" idx="3"/>
                <a:endCxn id="14" idx="1"/>
              </p:cNvCxnSpPr>
              <p:nvPr/>
            </p:nvCxnSpPr>
            <p:spPr>
              <a:xfrm flipV="1">
                <a:off x="9130274" y="3854915"/>
                <a:ext cx="583665" cy="66127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2A38650-0876-4CFC-AC89-A16F38E38326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10330228" y="6082726"/>
                <a:ext cx="738346" cy="3293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9B0BFC2-FC36-4E70-A7CE-D878E756F435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10330228" y="5819532"/>
                <a:ext cx="738346" cy="26319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576BB2F-B685-4D5A-9DE7-84CC1CB1A3DE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10280593" y="4663776"/>
                <a:ext cx="738079" cy="25801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F3433FD-5800-4828-AC2C-C52908002D21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10280593" y="4348102"/>
                <a:ext cx="708082" cy="3156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Content Placeholder 4" descr="Cough outline">
                <a:extLst>
                  <a:ext uri="{FF2B5EF4-FFF2-40B4-BE49-F238E27FC236}">
                    <a16:creationId xmlns:a16="http://schemas.microsoft.com/office/drawing/2014/main" id="{8272B4EC-7AF9-47A8-96A0-F013436AC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095174" y="5714705"/>
                <a:ext cx="365125" cy="365125"/>
              </a:xfrm>
              <a:prstGeom prst="rect">
                <a:avLst/>
              </a:prstGeom>
            </p:spPr>
          </p:pic>
          <p:pic>
            <p:nvPicPr>
              <p:cNvPr id="31" name="Content Placeholder 4" descr="Cough outline">
                <a:extLst>
                  <a:ext uri="{FF2B5EF4-FFF2-40B4-BE49-F238E27FC236}">
                    <a16:creationId xmlns:a16="http://schemas.microsoft.com/office/drawing/2014/main" id="{7AED23E6-CE9E-439F-BFEB-A5D4846CE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25875" y="4596506"/>
                <a:ext cx="365125" cy="365125"/>
              </a:xfrm>
              <a:prstGeom prst="rect">
                <a:avLst/>
              </a:prstGeom>
            </p:spPr>
          </p:pic>
          <p:pic>
            <p:nvPicPr>
              <p:cNvPr id="32" name="Content Placeholder 4" descr="Cough outline">
                <a:extLst>
                  <a:ext uri="{FF2B5EF4-FFF2-40B4-BE49-F238E27FC236}">
                    <a16:creationId xmlns:a16="http://schemas.microsoft.com/office/drawing/2014/main" id="{28E4D27B-5148-40F4-BD22-9584DAB00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015439" y="4217626"/>
                <a:ext cx="365125" cy="365125"/>
              </a:xfrm>
              <a:prstGeom prst="rect">
                <a:avLst/>
              </a:prstGeom>
            </p:spPr>
          </p:pic>
        </p:grp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E7FD093-25EA-4345-AEDE-D001CC575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0070" y="608580"/>
            <a:ext cx="3654013" cy="238383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A0ABE88-3EB4-47CC-B2C9-572E805201C9}"/>
              </a:ext>
            </a:extLst>
          </p:cNvPr>
          <p:cNvSpPr txBox="1"/>
          <p:nvPr/>
        </p:nvSpPr>
        <p:spPr>
          <a:xfrm>
            <a:off x="304568" y="574050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1" dirty="0" err="1"/>
              <a:t>R</a:t>
            </a:r>
            <a:r>
              <a:rPr lang="en-GB" sz="2000" b="1" i="1" baseline="-25000" dirty="0" err="1"/>
              <a:t>eff</a:t>
            </a:r>
            <a:r>
              <a:rPr lang="en-GB" sz="2000" b="1" i="1" baseline="-25000" dirty="0"/>
              <a:t>  </a:t>
            </a:r>
            <a:r>
              <a:rPr lang="en-GB" sz="2000" b="1" i="1" dirty="0"/>
              <a:t>is the average number of secondary cases arising from an infected case at a given point in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748FEF-607E-4E0D-B304-0BB4C02C413D}"/>
              </a:ext>
            </a:extLst>
          </p:cNvPr>
          <p:cNvSpPr txBox="1"/>
          <p:nvPr/>
        </p:nvSpPr>
        <p:spPr>
          <a:xfrm>
            <a:off x="7390070" y="1837123"/>
            <a:ext cx="79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Reff</a:t>
            </a:r>
            <a:r>
              <a:rPr lang="en-GB" dirty="0"/>
              <a:t>&gt;1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3EE0AA-29DC-4CAA-9DE5-CF676DC6967D}"/>
              </a:ext>
            </a:extLst>
          </p:cNvPr>
          <p:cNvSpPr txBox="1"/>
          <p:nvPr/>
        </p:nvSpPr>
        <p:spPr>
          <a:xfrm>
            <a:off x="8005905" y="495584"/>
            <a:ext cx="79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Reff</a:t>
            </a:r>
            <a:r>
              <a:rPr lang="en-GB" dirty="0"/>
              <a:t>=1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14AF7C-5F5D-4203-9BD3-D67B52BE62E8}"/>
              </a:ext>
            </a:extLst>
          </p:cNvPr>
          <p:cNvSpPr txBox="1"/>
          <p:nvPr/>
        </p:nvSpPr>
        <p:spPr>
          <a:xfrm>
            <a:off x="8783652" y="1595856"/>
            <a:ext cx="79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Reff</a:t>
            </a:r>
            <a:r>
              <a:rPr lang="en-GB" dirty="0"/>
              <a:t>&lt;1</a:t>
            </a:r>
          </a:p>
        </p:txBody>
      </p:sp>
    </p:spTree>
    <p:extLst>
      <p:ext uri="{BB962C8B-B14F-4D97-AF65-F5344CB8AC3E}">
        <p14:creationId xmlns:p14="http://schemas.microsoft.com/office/powerpoint/2010/main" val="355731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2" grpId="0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23A1-F7E4-4D53-9E55-F88F7BB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Epidemic peak</a:t>
            </a:r>
            <a:endParaRPr lang="en-GB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6C8D-A188-4F77-80EA-348545CB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0736" cy="4351338"/>
          </a:xfrm>
        </p:spPr>
        <p:txBody>
          <a:bodyPr>
            <a:normAutofit/>
          </a:bodyPr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Does everybody gets infected? 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No! </a:t>
            </a:r>
            <a:endParaRPr lang="en-GB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943F-23BD-4A1A-951A-03F27848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9940"/>
            <a:ext cx="2743200" cy="365125"/>
          </a:xfrm>
        </p:spPr>
        <p:txBody>
          <a:bodyPr/>
          <a:lstStyle/>
          <a:p>
            <a:fld id="{D9EAC8E3-2989-4E0F-9285-549793BE7C8D}" type="slidenum">
              <a:rPr lang="en-GB" smtClean="0"/>
              <a:t>13</a:t>
            </a:fld>
            <a:endParaRPr lang="en-GB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4357A3EA-4916-43FE-8C4A-0D2A3869B79D}"/>
              </a:ext>
            </a:extLst>
          </p:cNvPr>
          <p:cNvSpPr txBox="1">
            <a:spLocks/>
          </p:cNvSpPr>
          <p:nvPr/>
        </p:nvSpPr>
        <p:spPr>
          <a:xfrm>
            <a:off x="8610600" y="62699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EAC8E3-2989-4E0F-9285-549793BE7C8D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BFF0B05-B078-4B35-AC14-F044C6EB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27" y="1690688"/>
            <a:ext cx="7819221" cy="412035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F67423-D5DF-4A59-B176-5FBCD3465F1F}"/>
              </a:ext>
            </a:extLst>
          </p:cNvPr>
          <p:cNvCxnSpPr>
            <a:cxnSpLocks/>
          </p:cNvCxnSpPr>
          <p:nvPr/>
        </p:nvCxnSpPr>
        <p:spPr>
          <a:xfrm flipH="1">
            <a:off x="5973848" y="3016251"/>
            <a:ext cx="2194792" cy="141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D911EA8-817F-4179-970B-8B28B8C106E2}"/>
              </a:ext>
            </a:extLst>
          </p:cNvPr>
          <p:cNvSpPr txBox="1"/>
          <p:nvPr/>
        </p:nvSpPr>
        <p:spPr>
          <a:xfrm>
            <a:off x="8262498" y="2387507"/>
            <a:ext cx="1819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Insufficient susceptible to sustain </a:t>
            </a:r>
            <a:r>
              <a:rPr lang="en-GB" sz="1600" i="1" dirty="0" err="1"/>
              <a:t>Reff</a:t>
            </a:r>
            <a:r>
              <a:rPr lang="en-GB" sz="1600" dirty="0"/>
              <a:t> &gt; 1</a:t>
            </a:r>
          </a:p>
        </p:txBody>
      </p:sp>
    </p:spTree>
    <p:extLst>
      <p:ext uri="{BB962C8B-B14F-4D97-AF65-F5344CB8AC3E}">
        <p14:creationId xmlns:p14="http://schemas.microsoft.com/office/powerpoint/2010/main" val="342881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23A1-F7E4-4D53-9E55-F88F7BB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Herd immunity </a:t>
            </a:r>
            <a:endParaRPr lang="en-GB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6C8D-A188-4F77-80EA-348545CB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0736" cy="4351338"/>
          </a:xfrm>
        </p:spPr>
        <p:txBody>
          <a:bodyPr/>
          <a:lstStyle/>
          <a:p>
            <a:r>
              <a:rPr lang="en-GB" dirty="0" err="1">
                <a:latin typeface="Helvetica" panose="020B0604020202020204" pitchFamily="34" charset="0"/>
                <a:cs typeface="Helvetica" panose="020B0604020202020204" pitchFamily="34" charset="0"/>
              </a:rPr>
              <a:t>Reff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=1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Can be raised artificially with vaccination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943F-23BD-4A1A-951A-03F27848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BEDFD-DC82-4E14-BD1E-10849D89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27" y="1690688"/>
            <a:ext cx="7819221" cy="41203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1F1097-4A64-41C8-9858-CD7ECFA83EF6}"/>
              </a:ext>
            </a:extLst>
          </p:cNvPr>
          <p:cNvCxnSpPr>
            <a:cxnSpLocks/>
          </p:cNvCxnSpPr>
          <p:nvPr/>
        </p:nvCxnSpPr>
        <p:spPr>
          <a:xfrm>
            <a:off x="5869177" y="1944210"/>
            <a:ext cx="0" cy="346620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973B22-5E17-4F20-B879-CC70761CEE5E}"/>
              </a:ext>
            </a:extLst>
          </p:cNvPr>
          <p:cNvCxnSpPr>
            <a:cxnSpLocks/>
          </p:cNvCxnSpPr>
          <p:nvPr/>
        </p:nvCxnSpPr>
        <p:spPr>
          <a:xfrm flipH="1">
            <a:off x="5973848" y="3016251"/>
            <a:ext cx="2194792" cy="141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EF63A6-1312-41F0-9309-8A3BD177DB3E}"/>
              </a:ext>
            </a:extLst>
          </p:cNvPr>
          <p:cNvSpPr txBox="1"/>
          <p:nvPr/>
        </p:nvSpPr>
        <p:spPr>
          <a:xfrm>
            <a:off x="8262498" y="2387507"/>
            <a:ext cx="1819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What is the fraction immune at which an epidemic fails?</a:t>
            </a:r>
          </a:p>
        </p:txBody>
      </p:sp>
    </p:spTree>
    <p:extLst>
      <p:ext uri="{BB962C8B-B14F-4D97-AF65-F5344CB8AC3E}">
        <p14:creationId xmlns:p14="http://schemas.microsoft.com/office/powerpoint/2010/main" val="216937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04-9EF2-4454-A339-E4647D1C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How can this be explained in terms of SIR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AB839-81B5-41C9-B451-117A3F85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15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B6C24-7A0E-45EF-B2D9-AD60DABB096A}"/>
              </a:ext>
            </a:extLst>
          </p:cNvPr>
          <p:cNvSpPr/>
          <p:nvPr/>
        </p:nvSpPr>
        <p:spPr>
          <a:xfrm>
            <a:off x="1091954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1FD7F-2F70-4506-BE4E-709AA7DB2787}"/>
              </a:ext>
            </a:extLst>
          </p:cNvPr>
          <p:cNvSpPr/>
          <p:nvPr/>
        </p:nvSpPr>
        <p:spPr>
          <a:xfrm>
            <a:off x="3287689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191D0-9D24-4896-B988-6E60EC77A2EC}"/>
              </a:ext>
            </a:extLst>
          </p:cNvPr>
          <p:cNvSpPr/>
          <p:nvPr/>
        </p:nvSpPr>
        <p:spPr>
          <a:xfrm>
            <a:off x="5428687" y="2672181"/>
            <a:ext cx="674703" cy="61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D1A1D-DA8E-4CCA-80B5-0C0C48962C54}"/>
              </a:ext>
            </a:extLst>
          </p:cNvPr>
          <p:cNvSpPr/>
          <p:nvPr/>
        </p:nvSpPr>
        <p:spPr>
          <a:xfrm>
            <a:off x="874075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Susceptible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0BF554-2273-45FE-9DF2-C5E3543973DA}"/>
              </a:ext>
            </a:extLst>
          </p:cNvPr>
          <p:cNvSpPr/>
          <p:nvPr/>
        </p:nvSpPr>
        <p:spPr>
          <a:xfrm>
            <a:off x="3069810" y="1865792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Infected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5B719-E0FC-4AB6-B095-F1AD41150EBC}"/>
              </a:ext>
            </a:extLst>
          </p:cNvPr>
          <p:cNvSpPr/>
          <p:nvPr/>
        </p:nvSpPr>
        <p:spPr>
          <a:xfrm>
            <a:off x="5011430" y="1865791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Recovered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A10F49-756E-4AED-8B4E-FD91AD47C99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66657" y="2978461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2C3F7-12E5-4B71-8082-CFC892B1AFB7}"/>
              </a:ext>
            </a:extLst>
          </p:cNvPr>
          <p:cNvCxnSpPr/>
          <p:nvPr/>
        </p:nvCxnSpPr>
        <p:spPr>
          <a:xfrm>
            <a:off x="3962392" y="2972549"/>
            <a:ext cx="1466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/>
              <p:nvPr/>
            </p:nvSpPr>
            <p:spPr>
              <a:xfrm>
                <a:off x="4526511" y="2694066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AB54B-2DA3-4478-A8FA-3E2BF338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11" y="2694066"/>
                <a:ext cx="180947" cy="276999"/>
              </a:xfrm>
              <a:prstGeom prst="rect">
                <a:avLst/>
              </a:prstGeom>
              <a:blipFill>
                <a:blip r:embed="rId3"/>
                <a:stretch>
                  <a:fillRect l="-34483" r="-27586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6CCF25-B5EA-455B-9414-794908B3A240}"/>
                  </a:ext>
                </a:extLst>
              </p:cNvPr>
              <p:cNvSpPr txBox="1"/>
              <p:nvPr/>
            </p:nvSpPr>
            <p:spPr>
              <a:xfrm>
                <a:off x="2048864" y="4007862"/>
                <a:ext cx="422423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6CCF25-B5EA-455B-9414-794908B3A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864" y="4007862"/>
                <a:ext cx="422423" cy="516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0BAB27-FC36-4EBB-826D-D31919A4520E}"/>
                  </a:ext>
                </a:extLst>
              </p:cNvPr>
              <p:cNvSpPr txBox="1"/>
              <p:nvPr/>
            </p:nvSpPr>
            <p:spPr>
              <a:xfrm>
                <a:off x="4478819" y="4013507"/>
                <a:ext cx="22602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0BAB27-FC36-4EBB-826D-D31919A45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19" y="4013507"/>
                <a:ext cx="226023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E27190-1EAD-458E-9D66-A1F52D562D31}"/>
                  </a:ext>
                </a:extLst>
              </p:cNvPr>
              <p:cNvSpPr txBox="1"/>
              <p:nvPr/>
            </p:nvSpPr>
            <p:spPr>
              <a:xfrm>
                <a:off x="2232299" y="2672181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E27190-1EAD-458E-9D66-A1F52D56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99" y="2672181"/>
                <a:ext cx="177100" cy="276999"/>
              </a:xfrm>
              <a:prstGeom prst="rect">
                <a:avLst/>
              </a:prstGeom>
              <a:blipFill>
                <a:blip r:embed="rId6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0CF348E-45B1-4807-8774-19CBEB997DF4}"/>
              </a:ext>
            </a:extLst>
          </p:cNvPr>
          <p:cNvSpPr txBox="1"/>
          <p:nvPr/>
        </p:nvSpPr>
        <p:spPr>
          <a:xfrm>
            <a:off x="425922" y="6308209"/>
            <a:ext cx="314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D= duration of infectious period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056CF3-CB73-46D2-9161-B077B63E8F1E}"/>
              </a:ext>
            </a:extLst>
          </p:cNvPr>
          <p:cNvCxnSpPr>
            <a:cxnSpLocks/>
          </p:cNvCxnSpPr>
          <p:nvPr/>
        </p:nvCxnSpPr>
        <p:spPr>
          <a:xfrm>
            <a:off x="4575448" y="3058019"/>
            <a:ext cx="0" cy="81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A5670C-4B28-4D04-A3BA-7771FEF1017D}"/>
              </a:ext>
            </a:extLst>
          </p:cNvPr>
          <p:cNvCxnSpPr>
            <a:cxnSpLocks/>
          </p:cNvCxnSpPr>
          <p:nvPr/>
        </p:nvCxnSpPr>
        <p:spPr>
          <a:xfrm>
            <a:off x="2320848" y="3022459"/>
            <a:ext cx="0" cy="81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C7ECC1-00CC-4269-A148-17CE96C532F6}"/>
              </a:ext>
            </a:extLst>
          </p:cNvPr>
          <p:cNvCxnSpPr>
            <a:cxnSpLocks/>
          </p:cNvCxnSpPr>
          <p:nvPr/>
        </p:nvCxnSpPr>
        <p:spPr>
          <a:xfrm>
            <a:off x="2130116" y="4404219"/>
            <a:ext cx="0" cy="81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0B8167-3113-4946-A285-08D8ACD6175F}"/>
              </a:ext>
            </a:extLst>
          </p:cNvPr>
          <p:cNvCxnSpPr>
            <a:cxnSpLocks/>
          </p:cNvCxnSpPr>
          <p:nvPr/>
        </p:nvCxnSpPr>
        <p:spPr>
          <a:xfrm>
            <a:off x="4593180" y="4643820"/>
            <a:ext cx="0" cy="81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27EE3A1-C652-4B02-9322-9CF142FB0C70}"/>
              </a:ext>
            </a:extLst>
          </p:cNvPr>
          <p:cNvSpPr txBox="1"/>
          <p:nvPr/>
        </p:nvSpPr>
        <p:spPr>
          <a:xfrm>
            <a:off x="1091954" y="5272936"/>
            <a:ext cx="23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Average secondary</a:t>
            </a:r>
          </a:p>
          <a:p>
            <a:r>
              <a:rPr lang="en-GB" i="1" dirty="0"/>
              <a:t> infections per unit 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94082F-341B-45F4-9D97-915D7DB8184A}"/>
              </a:ext>
            </a:extLst>
          </p:cNvPr>
          <p:cNvSpPr txBox="1"/>
          <p:nvPr/>
        </p:nvSpPr>
        <p:spPr>
          <a:xfrm>
            <a:off x="3708198" y="5469444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Number of unit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B66B23-071F-4FCB-A841-7EFC92821FA5}"/>
                  </a:ext>
                </a:extLst>
              </p:cNvPr>
              <p:cNvSpPr txBox="1"/>
              <p:nvPr/>
            </p:nvSpPr>
            <p:spPr>
              <a:xfrm>
                <a:off x="7500182" y="3083419"/>
                <a:ext cx="2942665" cy="698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B66B23-071F-4FCB-A841-7EFC92821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182" y="3083419"/>
                <a:ext cx="2942665" cy="698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954704F-5B39-4E87-84DE-314B1C7AFB84}"/>
              </a:ext>
            </a:extLst>
          </p:cNvPr>
          <p:cNvSpPr/>
          <p:nvPr/>
        </p:nvSpPr>
        <p:spPr>
          <a:xfrm>
            <a:off x="7284513" y="2445460"/>
            <a:ext cx="1225119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i="1" dirty="0"/>
              <a:t>At t=0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FC14BC-805E-4AA9-B592-C17F8B7DC4BB}"/>
              </a:ext>
            </a:extLst>
          </p:cNvPr>
          <p:cNvSpPr txBox="1"/>
          <p:nvPr/>
        </p:nvSpPr>
        <p:spPr>
          <a:xfrm>
            <a:off x="7356304" y="4894835"/>
            <a:ext cx="3250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verage number of secondary infections in the total duration of the infectious period</a:t>
            </a:r>
            <a:endParaRPr lang="en-GB" i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7D4B01-90D8-4CD5-91EC-D10067711C8C}"/>
              </a:ext>
            </a:extLst>
          </p:cNvPr>
          <p:cNvCxnSpPr>
            <a:cxnSpLocks/>
          </p:cNvCxnSpPr>
          <p:nvPr/>
        </p:nvCxnSpPr>
        <p:spPr>
          <a:xfrm>
            <a:off x="8570820" y="3781623"/>
            <a:ext cx="0" cy="81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19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3" grpId="0"/>
      <p:bldP spid="30" grpId="0"/>
      <p:bldP spid="31" grpId="0"/>
      <p:bldP spid="15" grpId="0"/>
      <p:bldP spid="32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23A1-F7E4-4D53-9E55-F88F7BB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And </a:t>
            </a:r>
            <a:r>
              <a:rPr lang="en-GB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GB" i="1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eff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?</a:t>
            </a:r>
            <a:endParaRPr lang="en-GB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943F-23BD-4A1A-951A-03F27848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4B05B3C-A462-4036-BC09-8B4BDF209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If we said that the depletion of the susceptible compartment is what drives down an epidemic. Then </a:t>
                </a:r>
                <a:r>
                  <a:rPr lang="en-GB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R</a:t>
                </a:r>
                <a:r>
                  <a:rPr lang="en-GB" baseline="-250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eff</a:t>
                </a: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proportional to the fraction that remains susceptible at each time </a:t>
                </a:r>
                <a:r>
                  <a:rPr lang="en-GB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</a:t>
                </a:r>
              </a:p>
              <a:p>
                <a:endParaRPr lang="en-GB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4B05B3C-A462-4036-BC09-8B4BDF209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067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23A1-F7E4-4D53-9E55-F88F7BB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6C8D-A188-4F77-80EA-348545CB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0736" cy="1923415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Helvetica" panose="020B0604020202020204" pitchFamily="34" charset="0"/>
                <a:cs typeface="Helvetica" panose="020B0604020202020204" pitchFamily="34" charset="0"/>
              </a:rPr>
              <a:t>Herd immunity</a:t>
            </a:r>
          </a:p>
          <a:p>
            <a:r>
              <a:rPr lang="en-GB" sz="2000" dirty="0">
                <a:latin typeface="Helvetica" panose="020B0604020202020204" pitchFamily="34" charset="0"/>
                <a:cs typeface="Helvetica" panose="020B0604020202020204" pitchFamily="34" charset="0"/>
              </a:rPr>
              <a:t>Fraction immune necessary to bring epidemic down</a:t>
            </a:r>
          </a:p>
          <a:p>
            <a:endParaRPr lang="en-GB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943F-23BD-4A1A-951A-03F27848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17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B332DD-A2D1-49B8-9E33-CE04A6D8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301" y="3469739"/>
            <a:ext cx="6170832" cy="32517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CF43DB-1671-4BC2-B55F-2F9337FBE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789" y="262989"/>
            <a:ext cx="6170832" cy="325173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0E191C-BFDC-41A6-A315-3C581DFCF3A3}"/>
              </a:ext>
            </a:extLst>
          </p:cNvPr>
          <p:cNvCxnSpPr/>
          <p:nvPr/>
        </p:nvCxnSpPr>
        <p:spPr>
          <a:xfrm>
            <a:off x="5784574" y="5605670"/>
            <a:ext cx="9939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1A5F9D-8DEA-433B-B12D-D2136EA43707}"/>
              </a:ext>
            </a:extLst>
          </p:cNvPr>
          <p:cNvCxnSpPr>
            <a:cxnSpLocks/>
          </p:cNvCxnSpPr>
          <p:nvPr/>
        </p:nvCxnSpPr>
        <p:spPr>
          <a:xfrm flipV="1">
            <a:off x="6778487" y="2136611"/>
            <a:ext cx="0" cy="43562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BE2A21-77AE-4290-9E80-BB91F1F86233}"/>
                  </a:ext>
                </a:extLst>
              </p:cNvPr>
              <p:cNvSpPr txBox="1"/>
              <p:nvPr/>
            </p:nvSpPr>
            <p:spPr>
              <a:xfrm>
                <a:off x="758690" y="3429000"/>
                <a:ext cx="933397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BE2A21-77AE-4290-9E80-BB91F1F86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90" y="3429000"/>
                <a:ext cx="933397" cy="299249"/>
              </a:xfrm>
              <a:prstGeom prst="rect">
                <a:avLst/>
              </a:prstGeom>
              <a:blipFill>
                <a:blip r:embed="rId4"/>
                <a:stretch>
                  <a:fillRect l="-5195" r="-5195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76124A-A41B-4346-8D6A-1380FB2E5DC9}"/>
                  </a:ext>
                </a:extLst>
              </p:cNvPr>
              <p:cNvSpPr txBox="1"/>
              <p:nvPr/>
            </p:nvSpPr>
            <p:spPr>
              <a:xfrm>
                <a:off x="758689" y="4089400"/>
                <a:ext cx="1187505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76124A-A41B-4346-8D6A-1380FB2E5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89" y="4089400"/>
                <a:ext cx="1187505" cy="525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E9A2FC-D939-4FE5-BB33-824C438B4CBF}"/>
                  </a:ext>
                </a:extLst>
              </p:cNvPr>
              <p:cNvSpPr txBox="1"/>
              <p:nvPr/>
            </p:nvSpPr>
            <p:spPr>
              <a:xfrm>
                <a:off x="758688" y="4976336"/>
                <a:ext cx="1020792" cy="574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E9A2FC-D939-4FE5-BB33-824C438B4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88" y="4976336"/>
                <a:ext cx="1020792" cy="5746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27AB61C9-B226-48AA-844F-D8D076BDB82E}"/>
              </a:ext>
            </a:extLst>
          </p:cNvPr>
          <p:cNvSpPr/>
          <p:nvPr/>
        </p:nvSpPr>
        <p:spPr>
          <a:xfrm>
            <a:off x="619760" y="4921646"/>
            <a:ext cx="670560" cy="629334"/>
          </a:xfrm>
          <a:prstGeom prst="ellipse">
            <a:avLst/>
          </a:prstGeom>
          <a:solidFill>
            <a:srgbClr val="5B9BD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C3176C-94CC-4A4A-A6B2-F587DE7B0D18}"/>
              </a:ext>
            </a:extLst>
          </p:cNvPr>
          <p:cNvSpPr/>
          <p:nvPr/>
        </p:nvSpPr>
        <p:spPr>
          <a:xfrm>
            <a:off x="208895" y="5926353"/>
            <a:ext cx="2032986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Fraction susceptible below which epidemic declines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47752-391E-4C6B-AB5D-2D0D050C9034}"/>
              </a:ext>
            </a:extLst>
          </p:cNvPr>
          <p:cNvSpPr/>
          <p:nvPr/>
        </p:nvSpPr>
        <p:spPr>
          <a:xfrm>
            <a:off x="3057659" y="2770504"/>
            <a:ext cx="2032986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i="1" dirty="0"/>
              <a:t>Example for R0=3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EFF17A-8B4B-4D49-B514-77EFAA119B3D}"/>
                  </a:ext>
                </a:extLst>
              </p:cNvPr>
              <p:cNvSpPr txBox="1"/>
              <p:nvPr/>
            </p:nvSpPr>
            <p:spPr>
              <a:xfrm>
                <a:off x="3417654" y="3383063"/>
                <a:ext cx="1020792" cy="574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EFF17A-8B4B-4D49-B514-77EFAA119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654" y="3383063"/>
                <a:ext cx="1020792" cy="574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51DEBB-28FB-410D-90E4-D1061AEAED92}"/>
                  </a:ext>
                </a:extLst>
              </p:cNvPr>
              <p:cNvSpPr txBox="1"/>
              <p:nvPr/>
            </p:nvSpPr>
            <p:spPr>
              <a:xfrm>
                <a:off x="3433210" y="4263052"/>
                <a:ext cx="1632370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51DEBB-28FB-410D-90E4-D1061AEAE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10" y="4263052"/>
                <a:ext cx="1632370" cy="5275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1D19AD-FAD8-4A66-907A-A1654AC78C73}"/>
                  </a:ext>
                </a:extLst>
              </p:cNvPr>
              <p:cNvSpPr txBox="1"/>
              <p:nvPr/>
            </p:nvSpPr>
            <p:spPr>
              <a:xfrm>
                <a:off x="3339574" y="5161297"/>
                <a:ext cx="2175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b="1" i="1" dirty="0"/>
                  <a:t>HIT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=1−0.33=0.66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1D19AD-FAD8-4A66-907A-A1654AC78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574" y="5161297"/>
                <a:ext cx="2175275" cy="276999"/>
              </a:xfrm>
              <a:prstGeom prst="rect">
                <a:avLst/>
              </a:prstGeom>
              <a:blipFill>
                <a:blip r:embed="rId9"/>
                <a:stretch>
                  <a:fillRect l="-6723" t="-28889" r="-3081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CEB42020-94CA-4A3F-8760-C34443049873}"/>
              </a:ext>
            </a:extLst>
          </p:cNvPr>
          <p:cNvSpPr/>
          <p:nvPr/>
        </p:nvSpPr>
        <p:spPr>
          <a:xfrm>
            <a:off x="2905993" y="5896609"/>
            <a:ext cx="2032986" cy="6125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Herd immunity threshold</a:t>
            </a:r>
          </a:p>
        </p:txBody>
      </p:sp>
    </p:spTree>
    <p:extLst>
      <p:ext uri="{BB962C8B-B14F-4D97-AF65-F5344CB8AC3E}">
        <p14:creationId xmlns:p14="http://schemas.microsoft.com/office/powerpoint/2010/main" val="32666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 animBg="1"/>
      <p:bldP spid="25" grpId="0" animBg="1"/>
      <p:bldP spid="26" grpId="0" animBg="1"/>
      <p:bldP spid="29" grpId="0"/>
      <p:bldP spid="30" grpId="0"/>
      <p:bldP spid="31" grpId="0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23A1-F7E4-4D53-9E55-F88F7BB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What if we have susceptible renewal?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943F-23BD-4A1A-951A-03F27848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0B2D2-721C-4DFF-9341-C168B6E98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15" y="1997984"/>
            <a:ext cx="6492570" cy="42356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FE3584-E60C-414B-97F6-8FF8934FF8F6}"/>
              </a:ext>
            </a:extLst>
          </p:cNvPr>
          <p:cNvSpPr txBox="1"/>
          <p:nvPr/>
        </p:nvSpPr>
        <p:spPr>
          <a:xfrm>
            <a:off x="9125902" y="5002060"/>
            <a:ext cx="1819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Does it reach zero?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06ABC5-58B0-45AA-84A8-5E70D8C3853E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680664" y="5171337"/>
            <a:ext cx="1445238" cy="45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2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1FDD-83B2-49D9-B182-5FA702F6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7777FF-7C17-4F3D-BE5F-11A2B3F12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51" y="2381904"/>
            <a:ext cx="6358452" cy="335060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8A941-9EE5-414C-BFF6-B26202D1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19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B9DF75-CD0F-4C86-B7D1-E22A8BCFE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495" y="2431936"/>
            <a:ext cx="6263505" cy="3300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D454D2-9F9F-4B70-98AE-FC1F916DFDD1}"/>
              </a:ext>
            </a:extLst>
          </p:cNvPr>
          <p:cNvSpPr txBox="1"/>
          <p:nvPr/>
        </p:nvSpPr>
        <p:spPr>
          <a:xfrm>
            <a:off x="1353502" y="1892035"/>
            <a:ext cx="1819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Close population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94246-87EB-4FAA-8BE9-B1F418C70C6B}"/>
              </a:ext>
            </a:extLst>
          </p:cNvPr>
          <p:cNvSpPr txBox="1"/>
          <p:nvPr/>
        </p:nvSpPr>
        <p:spPr>
          <a:xfrm>
            <a:off x="7340172" y="1867019"/>
            <a:ext cx="1819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Susceptible renewal (birth rate)</a:t>
            </a:r>
          </a:p>
        </p:txBody>
      </p:sp>
    </p:spTree>
    <p:extLst>
      <p:ext uri="{BB962C8B-B14F-4D97-AF65-F5344CB8AC3E}">
        <p14:creationId xmlns:p14="http://schemas.microsoft.com/office/powerpoint/2010/main" val="28269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Aims of the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6001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Understand why epidemics rise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Understand why epidemics peak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Understand why epidemics fade out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Examine the concept of heard immunity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Understand R</a:t>
            </a:r>
            <a:r>
              <a:rPr lang="en-US" sz="24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sz="2400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eff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8D8A8EA-1715-4EB8-9494-3C109A63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1FDD-83B2-49D9-B182-5FA702F6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Long term 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8A941-9EE5-414C-BFF6-B26202D1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20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ED899E-FF4E-44B6-BA1B-5733B217C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763" y="1779105"/>
            <a:ext cx="8129118" cy="4283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E89E6C-1087-4107-AE19-22D4CDA52693}"/>
              </a:ext>
            </a:extLst>
          </p:cNvPr>
          <p:cNvSpPr txBox="1"/>
          <p:nvPr/>
        </p:nvSpPr>
        <p:spPr>
          <a:xfrm>
            <a:off x="9293087" y="4630600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Endemicity</a:t>
            </a:r>
          </a:p>
        </p:txBody>
      </p:sp>
    </p:spTree>
    <p:extLst>
      <p:ext uri="{BB962C8B-B14F-4D97-AF65-F5344CB8AC3E}">
        <p14:creationId xmlns:p14="http://schemas.microsoft.com/office/powerpoint/2010/main" val="3517758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C35E-4841-4385-9F78-93EFD4E1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Some added complexity when understanding reproduction numbers</a:t>
            </a:r>
            <a:endParaRPr lang="en-GB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F84BD-2472-4CA7-8FA5-0220D95D6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1EBDE-038F-40BA-8862-720F17B1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62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The reproduction number(s)</a:t>
            </a:r>
            <a:endParaRPr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4294967295"/>
          </p:nvPr>
        </p:nvSpPr>
        <p:spPr>
          <a:xfrm>
            <a:off x="5103813" y="1014413"/>
            <a:ext cx="7088187" cy="47831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Helvetica" panose="020B0604020202020204" pitchFamily="34" charset="0"/>
                <a:cs typeface="Helvetica" panose="020B0604020202020204" pitchFamily="34" charset="0"/>
              </a:rPr>
              <a:t>Generalities</a:t>
            </a:r>
            <a:endParaRPr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spcBef>
                <a:spcPts val="0"/>
              </a:spcBef>
              <a:buClr>
                <a:srgbClr val="A64D79"/>
              </a:buClr>
            </a:pPr>
            <a:r>
              <a:rPr lang="en">
                <a:solidFill>
                  <a:srgbClr val="A64D7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 of secondary cases by infected individual</a:t>
            </a:r>
            <a:endParaRPr>
              <a:solidFill>
                <a:srgbClr val="A64D79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 &gt; 1 = exponential growth</a:t>
            </a:r>
            <a:endParaRPr>
              <a:solidFill>
                <a:srgbClr val="E69138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 &lt; 1 = exponential decline</a:t>
            </a:r>
            <a:br>
              <a:rPr lang="en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>
              <a:solidFill>
                <a:srgbClr val="E69138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Basic reproduction number (</a:t>
            </a:r>
            <a:r>
              <a:rPr lang="en" i="1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" baseline="-25000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r>
              <a:rPr lang="en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en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" i="1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">
                <a:latin typeface="Helvetica" panose="020B0604020202020204" pitchFamily="34" charset="0"/>
                <a:cs typeface="Helvetica" panose="020B0604020202020204" pitchFamily="34" charset="0"/>
              </a:rPr>
              <a:t> in a fully susceptible population</a:t>
            </a:r>
            <a:endParaRPr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Effective / case reproduction number (</a:t>
            </a:r>
            <a:r>
              <a:rPr lang="en" i="1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" i="1" baseline="-25000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en">
                <a:latin typeface="Helvetica" panose="020B0604020202020204" pitchFamily="34" charset="0"/>
                <a:cs typeface="Helvetica" panose="020B0604020202020204" pitchFamily="34" charset="0"/>
              </a:rPr>
              <a:t>: actually realised </a:t>
            </a:r>
            <a:r>
              <a:rPr lang="en" i="1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endParaRPr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Instantaneous reproduction number (</a:t>
            </a:r>
            <a:r>
              <a:rPr lang="en" i="1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" i="1" baseline="-25000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" i="1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en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))</a:t>
            </a:r>
            <a:r>
              <a:rPr lang="en">
                <a:latin typeface="Helvetica" panose="020B0604020202020204" pitchFamily="34" charset="0"/>
                <a:cs typeface="Helvetica" panose="020B0604020202020204" pitchFamily="34" charset="0"/>
              </a:rPr>
              <a:t>: average </a:t>
            </a:r>
            <a:r>
              <a:rPr lang="en" i="1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" i="1" baseline="-2500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">
                <a:latin typeface="Helvetica" panose="020B0604020202020204" pitchFamily="34" charset="0"/>
                <a:cs typeface="Helvetica" panose="020B0604020202020204" pitchFamily="34" charset="0"/>
              </a:rPr>
              <a:t> of infectors with symptoms at time </a:t>
            </a:r>
            <a:r>
              <a:rPr lang="en" i="1">
                <a:latin typeface="Helvetica" panose="020B0604020202020204" pitchFamily="34" charset="0"/>
                <a:cs typeface="Helvetica" panose="020B0604020202020204" pitchFamily="34" charset="0"/>
              </a:rPr>
              <a:t>t </a:t>
            </a:r>
            <a:r>
              <a:rPr lang="en">
                <a:latin typeface="Helvetica" panose="020B0604020202020204" pitchFamily="34" charset="0"/>
                <a:cs typeface="Helvetica" panose="020B0604020202020204" pitchFamily="34" charset="0"/>
              </a:rPr>
              <a:t>if transmissibility remains the same</a:t>
            </a:r>
            <a:endParaRPr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01" y="1013767"/>
            <a:ext cx="4630865" cy="4784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DE8084-F003-4EFF-929A-4B9F9BC9CC17}"/>
              </a:ext>
            </a:extLst>
          </p:cNvPr>
          <p:cNvSpPr txBox="1"/>
          <p:nvPr/>
        </p:nvSpPr>
        <p:spPr>
          <a:xfrm>
            <a:off x="626301" y="6356350"/>
            <a:ext cx="2503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With thanks to Thibaut </a:t>
            </a:r>
            <a:r>
              <a:rPr lang="en-US" sz="1400" i="1" dirty="0" err="1"/>
              <a:t>Jombart</a:t>
            </a:r>
            <a:endParaRPr lang="en-GB" sz="1400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Helvetica" panose="020B0604020202020204" pitchFamily="34" charset="0"/>
                <a:cs typeface="Helvetica" panose="020B0604020202020204" pitchFamily="34" charset="0"/>
              </a:rPr>
              <a:t>The offspring distribution</a:t>
            </a:r>
            <a:endParaRPr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8" name="Google Shape;25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body" idx="4294967295"/>
          </p:nvPr>
        </p:nvSpPr>
        <p:spPr>
          <a:xfrm>
            <a:off x="6716713" y="1241425"/>
            <a:ext cx="5475287" cy="44386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Helvetica" panose="020B0604020202020204" pitchFamily="34" charset="0"/>
                <a:cs typeface="Helvetica" panose="020B0604020202020204" pitchFamily="34" charset="0"/>
              </a:rPr>
              <a:t>Distribution of the </a:t>
            </a:r>
            <a:r>
              <a:rPr lang="en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 of secondary cases per infected case</a:t>
            </a:r>
            <a:br>
              <a:rPr lang="en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>
              <a:solidFill>
                <a:srgbClr val="E69138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">
                <a:latin typeface="Helvetica" panose="020B0604020202020204" pitchFamily="34" charset="0"/>
                <a:cs typeface="Helvetica" panose="020B0604020202020204" pitchFamily="34" charset="0"/>
              </a:rPr>
              <a:t>Its average is </a:t>
            </a:r>
            <a:r>
              <a:rPr lang="en" i="1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br>
              <a:rPr lang="en" i="1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i="1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">
                <a:latin typeface="Helvetica" panose="020B0604020202020204" pitchFamily="34" charset="0"/>
                <a:cs typeface="Helvetica" panose="020B0604020202020204" pitchFamily="34" charset="0"/>
              </a:rPr>
              <a:t>Further indications of how transmission occurs: </a:t>
            </a:r>
            <a:endParaRPr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">
                <a:latin typeface="Helvetica" panose="020B0604020202020204" pitchFamily="34" charset="0"/>
                <a:cs typeface="Helvetica" panose="020B0604020202020204" pitchFamily="34" charset="0"/>
              </a:rPr>
              <a:t>Do all individuals transmit?</a:t>
            </a:r>
            <a:endParaRPr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">
                <a:latin typeface="Helvetica" panose="020B0604020202020204" pitchFamily="34" charset="0"/>
                <a:cs typeface="Helvetica" panose="020B0604020202020204" pitchFamily="34" charset="0"/>
              </a:rPr>
              <a:t>Are there </a:t>
            </a:r>
            <a:r>
              <a:rPr lang="en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super-spreading</a:t>
            </a:r>
            <a:r>
              <a:rPr lang="en">
                <a:latin typeface="Helvetica" panose="020B0604020202020204" pitchFamily="34" charset="0"/>
                <a:cs typeface="Helvetica" panose="020B0604020202020204" pitchFamily="34" charset="0"/>
              </a:rPr>
              <a:t> events?</a:t>
            </a:r>
            <a:endParaRPr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170800"/>
            <a:ext cx="6017616" cy="4438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9E04CF-5C20-404E-906A-AFD162D2B3F2}"/>
              </a:ext>
            </a:extLst>
          </p:cNvPr>
          <p:cNvSpPr txBox="1"/>
          <p:nvPr/>
        </p:nvSpPr>
        <p:spPr>
          <a:xfrm>
            <a:off x="626301" y="6356350"/>
            <a:ext cx="2503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With thanks to Thibaut </a:t>
            </a:r>
            <a:r>
              <a:rPr lang="en-US" sz="1400" i="1" dirty="0" err="1"/>
              <a:t>Jombart</a:t>
            </a:r>
            <a:endParaRPr lang="en-GB" sz="1400" i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Helvetica" panose="020B0604020202020204" pitchFamily="34" charset="0"/>
                <a:cs typeface="Helvetica" panose="020B0604020202020204" pitchFamily="34" charset="0"/>
              </a:rPr>
              <a:t>Heterogeneity in </a:t>
            </a:r>
            <a:r>
              <a:rPr lang="en" i="1" dirty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endParaRPr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6" name="Google Shape;266;p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268" name="Google Shape;268;p33"/>
          <p:cNvSpPr txBox="1">
            <a:spLocks noGrp="1"/>
          </p:cNvSpPr>
          <p:nvPr>
            <p:ph type="body" idx="4294967295"/>
          </p:nvPr>
        </p:nvSpPr>
        <p:spPr>
          <a:xfrm>
            <a:off x="7297738" y="1319213"/>
            <a:ext cx="4894262" cy="42497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Helvetica" panose="020B0604020202020204" pitchFamily="34" charset="0"/>
                <a:cs typeface="Helvetica" panose="020B0604020202020204" pitchFamily="34" charset="0"/>
              </a:rPr>
              <a:t>Heterogeneity in </a:t>
            </a:r>
            <a:r>
              <a:rPr lang="en" i="1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">
                <a:latin typeface="Helvetica" panose="020B0604020202020204" pitchFamily="34" charset="0"/>
                <a:cs typeface="Helvetica" panose="020B0604020202020204" pitchFamily="34" charset="0"/>
              </a:rPr>
              <a:t> reflects </a:t>
            </a:r>
            <a:r>
              <a:rPr lang="en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differences in infectiousness between cases</a:t>
            </a:r>
            <a:br>
              <a:rPr lang="en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>
              <a:solidFill>
                <a:srgbClr val="E69138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">
                <a:latin typeface="Helvetica" panose="020B0604020202020204" pitchFamily="34" charset="0"/>
                <a:cs typeface="Helvetica" panose="020B0604020202020204" pitchFamily="34" charset="0"/>
              </a:rPr>
              <a:t>Higher heterogeneity</a:t>
            </a:r>
            <a:endParaRPr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">
                <a:latin typeface="Helvetica" panose="020B0604020202020204" pitchFamily="34" charset="0"/>
                <a:cs typeface="Helvetica" panose="020B0604020202020204" pitchFamily="34" charset="0"/>
              </a:rPr>
              <a:t>A smaller fraction of the population drives transmission</a:t>
            </a:r>
            <a:endParaRPr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">
                <a:latin typeface="Helvetica" panose="020B0604020202020204" pitchFamily="34" charset="0"/>
                <a:cs typeface="Helvetica" panose="020B0604020202020204" pitchFamily="34" charset="0"/>
              </a:rPr>
              <a:t>Presence of </a:t>
            </a:r>
            <a:r>
              <a:rPr lang="en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super-spreading </a:t>
            </a:r>
            <a:r>
              <a:rPr lang="en">
                <a:latin typeface="Helvetica" panose="020B0604020202020204" pitchFamily="34" charset="0"/>
                <a:cs typeface="Helvetica" panose="020B0604020202020204" pitchFamily="34" charset="0"/>
              </a:rPr>
              <a:t>events</a:t>
            </a:r>
            <a:endParaRPr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Skewed offspring distribution</a:t>
            </a:r>
            <a:endParaRPr>
              <a:solidFill>
                <a:srgbClr val="E69138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01" y="1689167"/>
            <a:ext cx="7099732" cy="300556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42729E-801D-4359-9FD4-A2494220FE88}"/>
              </a:ext>
            </a:extLst>
          </p:cNvPr>
          <p:cNvSpPr txBox="1"/>
          <p:nvPr/>
        </p:nvSpPr>
        <p:spPr>
          <a:xfrm>
            <a:off x="626301" y="6356350"/>
            <a:ext cx="2503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With thanks to Thibaut </a:t>
            </a:r>
            <a:r>
              <a:rPr lang="en-US" sz="1400" i="1" dirty="0" err="1"/>
              <a:t>Jombart</a:t>
            </a:r>
            <a:endParaRPr lang="en-GB" sz="1400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dirty="0">
                <a:latin typeface="Helvetica" panose="020B0604020202020204" pitchFamily="34" charset="0"/>
                <a:cs typeface="Helvetica" panose="020B0604020202020204" pitchFamily="34" charset="0"/>
              </a:rPr>
              <a:t>Impact of heterogeneity in </a:t>
            </a:r>
            <a:r>
              <a:rPr lang="en" sz="3600" i="1" dirty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" sz="3600" dirty="0">
                <a:latin typeface="Helvetica" panose="020B0604020202020204" pitchFamily="34" charset="0"/>
                <a:cs typeface="Helvetica" panose="020B0604020202020204" pitchFamily="34" charset="0"/>
              </a:rPr>
              <a:t> for epidemic control</a:t>
            </a:r>
            <a:endParaRPr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4" name="Google Shape;274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body" idx="4294967295"/>
          </p:nvPr>
        </p:nvSpPr>
        <p:spPr>
          <a:xfrm>
            <a:off x="6851650" y="1319213"/>
            <a:ext cx="5340350" cy="42497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45818E"/>
              </a:buClr>
            </a:pPr>
            <a:r>
              <a:rPr lang="en">
                <a:solidFill>
                  <a:srgbClr val="45818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Higher heterogeneity in </a:t>
            </a:r>
            <a:r>
              <a:rPr lang="en" i="1">
                <a:solidFill>
                  <a:srgbClr val="45818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">
                <a:solidFill>
                  <a:srgbClr val="45818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>
              <a:solidFill>
                <a:srgbClr val="45818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Stochastic extinction more likely</a:t>
            </a:r>
            <a:endParaRPr>
              <a:solidFill>
                <a:srgbClr val="E69138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Rarer, more ‘</a:t>
            </a:r>
            <a:r>
              <a:rPr lang="en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explosive</a:t>
            </a:r>
            <a:r>
              <a:rPr lang="en">
                <a:solidFill>
                  <a:schemeClr val="dk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’ outbreaks</a:t>
            </a:r>
            <a:endParaRPr>
              <a:solidFill>
                <a:schemeClr val="dk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Individual-based interventions </a:t>
            </a:r>
            <a:r>
              <a:rPr lang="en">
                <a:solidFill>
                  <a:schemeClr val="dk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better suited than population-wide</a:t>
            </a:r>
            <a:endParaRPr>
              <a:solidFill>
                <a:schemeClr val="dk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Targeted interventions require investigation of </a:t>
            </a:r>
            <a:r>
              <a:rPr lang="en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predictors of infectiousness</a:t>
            </a:r>
            <a:endParaRPr>
              <a:solidFill>
                <a:srgbClr val="E69138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May need </a:t>
            </a:r>
            <a:r>
              <a:rPr lang="en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contact tracing</a:t>
            </a:r>
            <a:r>
              <a:rPr lang="en">
                <a:solidFill>
                  <a:schemeClr val="dk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">
                <a:solidFill>
                  <a:srgbClr val="E6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genetic data</a:t>
            </a:r>
            <a:r>
              <a:rPr lang="en">
                <a:solidFill>
                  <a:schemeClr val="dk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etc. to reconstruct transmission chains</a:t>
            </a:r>
            <a:endParaRPr>
              <a:solidFill>
                <a:schemeClr val="dk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77" name="Google Shape;2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701" y="2576801"/>
            <a:ext cx="3525529" cy="2918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78" name="Google Shape;278;p34"/>
          <p:cNvSpPr txBox="1"/>
          <p:nvPr/>
        </p:nvSpPr>
        <p:spPr>
          <a:xfrm>
            <a:off x="198200" y="5240100"/>
            <a:ext cx="3376000" cy="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/>
              <a:t>Source:</a:t>
            </a:r>
            <a:r>
              <a:rPr lang="en" sz="2400"/>
              <a:t>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 Lloyd-Smith </a:t>
            </a:r>
            <a:r>
              <a:rPr lang="en" sz="1600" i="1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et al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. (2005)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9" name="Google Shape;27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46" y="967599"/>
            <a:ext cx="3674655" cy="2918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C9EED2-FCC4-45E5-A355-E630C22C350B}"/>
              </a:ext>
            </a:extLst>
          </p:cNvPr>
          <p:cNvSpPr txBox="1"/>
          <p:nvPr/>
        </p:nvSpPr>
        <p:spPr>
          <a:xfrm>
            <a:off x="626301" y="6356350"/>
            <a:ext cx="2503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With thanks to Thibaut </a:t>
            </a:r>
            <a:r>
              <a:rPr lang="en-US" sz="1400" i="1" dirty="0" err="1"/>
              <a:t>Jombart</a:t>
            </a:r>
            <a:endParaRPr lang="en-GB" sz="1400" i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CF85-7A62-4682-9EDD-724023D3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What we should know by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6DEF-3169-4FE1-A655-5E06026E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Why epidemics rise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What is R0 and </a:t>
            </a:r>
            <a:r>
              <a:rPr lang="en-GB" dirty="0" err="1">
                <a:latin typeface="Helvetica" panose="020B0604020202020204" pitchFamily="34" charset="0"/>
                <a:cs typeface="Helvetica" panose="020B0604020202020204" pitchFamily="34" charset="0"/>
              </a:rPr>
              <a:t>Reff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and how it relates to the SIR model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What is herd immunity 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How we calculate HIT if we know R0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How introducing demographics can change the picture of the long term dynamics</a:t>
            </a:r>
          </a:p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In simple models we assess the population infectiousness, </a:t>
            </a:r>
            <a:r>
              <a:rPr lang="en-GB">
                <a:latin typeface="Helvetica" panose="020B0604020202020204" pitchFamily="34" charset="0"/>
                <a:cs typeface="Helvetica" panose="020B0604020202020204" pitchFamily="34" charset="0"/>
              </a:rPr>
              <a:t>but in 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a real outbreak , estimation of R becomes </a:t>
            </a:r>
            <a:r>
              <a:rPr lang="en-GB">
                <a:latin typeface="Helvetica" panose="020B0604020202020204" pitchFamily="34" charset="0"/>
                <a:cs typeface="Helvetica" panose="020B0604020202020204" pitchFamily="34" charset="0"/>
              </a:rPr>
              <a:t>more complex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3E2E-C08A-4F81-8E0F-A665CC74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What it takes for an epidemic to rise?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924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A rate of infection -&gt; transmission!</a:t>
            </a:r>
          </a:p>
          <a:p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A window of opportunity -&gt; infectious period !</a:t>
            </a:r>
          </a:p>
          <a:p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26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In general an epidemic starts if a pathogen is able to transmit quickly enough in that window of opportunity</a:t>
            </a:r>
          </a:p>
          <a:p>
            <a:pPr marL="0" indent="0" algn="ctr">
              <a:buNone/>
            </a:pPr>
            <a:endParaRPr lang="en-GB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2600" dirty="0">
                <a:latin typeface="Helvetica" panose="020B0604020202020204" pitchFamily="34" charset="0"/>
                <a:cs typeface="Helvetica" panose="020B0604020202020204" pitchFamily="34" charset="0"/>
              </a:rPr>
              <a:t>Other factors play a role too, like virulence behaviours etc. </a:t>
            </a:r>
          </a:p>
          <a:p>
            <a:endParaRPr lang="en-GB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8D8A8EA-1715-4EB8-9494-3C109A63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7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What it takes for an epidemic to rise?</a:t>
            </a:r>
          </a:p>
        </p:txBody>
      </p:sp>
      <p:pic>
        <p:nvPicPr>
          <p:cNvPr id="5" name="Content Placeholder 4" descr="Cough outline">
            <a:extLst>
              <a:ext uri="{FF2B5EF4-FFF2-40B4-BE49-F238E27FC236}">
                <a16:creationId xmlns:a16="http://schemas.microsoft.com/office/drawing/2014/main" id="{1A19066C-C382-412A-8B53-11FA9EBFF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668" y="4643020"/>
            <a:ext cx="566653" cy="566653"/>
          </a:xfr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8D8A8EA-1715-4EB8-9494-3C109A63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4</a:t>
            </a:fld>
            <a:endParaRPr lang="en-GB"/>
          </a:p>
        </p:txBody>
      </p:sp>
      <p:pic>
        <p:nvPicPr>
          <p:cNvPr id="7" name="Content Placeholder 4" descr="Cough outline">
            <a:extLst>
              <a:ext uri="{FF2B5EF4-FFF2-40B4-BE49-F238E27FC236}">
                <a16:creationId xmlns:a16="http://schemas.microsoft.com/office/drawing/2014/main" id="{A5510957-4E18-42F8-9CEC-FC1EDA8A3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0649" y="4643019"/>
            <a:ext cx="566653" cy="566653"/>
          </a:xfrm>
          <a:prstGeom prst="rect">
            <a:avLst/>
          </a:prstGeom>
        </p:spPr>
      </p:pic>
      <p:pic>
        <p:nvPicPr>
          <p:cNvPr id="8" name="Content Placeholder 4" descr="Cough outline">
            <a:extLst>
              <a:ext uri="{FF2B5EF4-FFF2-40B4-BE49-F238E27FC236}">
                <a16:creationId xmlns:a16="http://schemas.microsoft.com/office/drawing/2014/main" id="{22C9CC26-95C1-455A-A0B7-A596E168F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9630" y="4643018"/>
            <a:ext cx="566653" cy="566653"/>
          </a:xfrm>
          <a:prstGeom prst="rect">
            <a:avLst/>
          </a:prstGeom>
        </p:spPr>
      </p:pic>
      <p:pic>
        <p:nvPicPr>
          <p:cNvPr id="9" name="Content Placeholder 4" descr="Cough outline">
            <a:extLst>
              <a:ext uri="{FF2B5EF4-FFF2-40B4-BE49-F238E27FC236}">
                <a16:creationId xmlns:a16="http://schemas.microsoft.com/office/drawing/2014/main" id="{056E5A65-24CA-4E61-AF52-9E8751D17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8611" y="4643017"/>
            <a:ext cx="566653" cy="566653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15A0C8E-87F4-4D12-83E2-D5D180A29980}"/>
              </a:ext>
            </a:extLst>
          </p:cNvPr>
          <p:cNvGrpSpPr/>
          <p:nvPr/>
        </p:nvGrpSpPr>
        <p:grpSpPr>
          <a:xfrm>
            <a:off x="443550" y="1837678"/>
            <a:ext cx="3311704" cy="1960654"/>
            <a:chOff x="443550" y="1837678"/>
            <a:chExt cx="3311704" cy="196065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0E7DAA9-C86D-4C39-8083-5B45D8A8104B}"/>
                </a:ext>
              </a:extLst>
            </p:cNvPr>
            <p:cNvCxnSpPr>
              <a:cxnSpLocks/>
            </p:cNvCxnSpPr>
            <p:nvPr/>
          </p:nvCxnSpPr>
          <p:spPr>
            <a:xfrm>
              <a:off x="1514168" y="1837678"/>
              <a:ext cx="0" cy="1591322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63FBAD-ADA3-4454-80A3-07CD0507A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4169" y="3429000"/>
              <a:ext cx="2241085" cy="0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F203B5-6636-4CD1-9402-C9E27CC552AA}"/>
                </a:ext>
              </a:extLst>
            </p:cNvPr>
            <p:cNvSpPr txBox="1"/>
            <p:nvPr/>
          </p:nvSpPr>
          <p:spPr>
            <a:xfrm>
              <a:off x="2083576" y="3429000"/>
              <a:ext cx="1153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time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C19625-00F7-4757-AE1E-9C5E6DAE46B3}"/>
                </a:ext>
              </a:extLst>
            </p:cNvPr>
            <p:cNvSpPr txBox="1"/>
            <p:nvPr/>
          </p:nvSpPr>
          <p:spPr>
            <a:xfrm>
              <a:off x="443550" y="2236677"/>
              <a:ext cx="11428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New Infections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4DB101-BAB7-41AD-BC0F-B782F323B9DC}"/>
                </a:ext>
              </a:extLst>
            </p:cNvPr>
            <p:cNvCxnSpPr/>
            <p:nvPr/>
          </p:nvCxnSpPr>
          <p:spPr>
            <a:xfrm>
              <a:off x="1514168" y="3089429"/>
              <a:ext cx="217006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5426D2-8F7B-442A-92F6-3B74832B9BC2}"/>
                </a:ext>
              </a:extLst>
            </p:cNvPr>
            <p:cNvSpPr txBox="1"/>
            <p:nvPr/>
          </p:nvSpPr>
          <p:spPr>
            <a:xfrm>
              <a:off x="1207364" y="2891500"/>
              <a:ext cx="372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pic>
        <p:nvPicPr>
          <p:cNvPr id="22" name="Content Placeholder 4" descr="Cough outline">
            <a:extLst>
              <a:ext uri="{FF2B5EF4-FFF2-40B4-BE49-F238E27FC236}">
                <a16:creationId xmlns:a16="http://schemas.microsoft.com/office/drawing/2014/main" id="{4C0C942B-D22F-4411-98C4-43C323873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5047" y="4848137"/>
            <a:ext cx="566653" cy="566653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35E932-EC87-4D66-A937-5BD32A7ED71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1298321" y="4926346"/>
            <a:ext cx="37232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AB81E5-D6E0-469E-BE85-60E2092EE53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37302" y="4926345"/>
            <a:ext cx="37232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FDEC31-2D6F-47B2-8BD0-F0B26EAA9FB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176283" y="4926344"/>
            <a:ext cx="37232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CD327B-2B78-4FE7-BBCD-5F703E727F43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>
            <a:off x="9130274" y="5771893"/>
            <a:ext cx="633301" cy="3972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7842CC-5128-4F1D-8FD8-7216A0719FBF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>
            <a:off x="8131700" y="5131464"/>
            <a:ext cx="431921" cy="640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022654-51F7-4B34-8218-08EE55F195DB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 flipV="1">
            <a:off x="8131700" y="4602604"/>
            <a:ext cx="431921" cy="528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Content Placeholder 4" descr="Cough outline">
            <a:extLst>
              <a:ext uri="{FF2B5EF4-FFF2-40B4-BE49-F238E27FC236}">
                <a16:creationId xmlns:a16="http://schemas.microsoft.com/office/drawing/2014/main" id="{BB0F7D2B-016F-4117-AAA6-ED06D1B12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3621" y="4319277"/>
            <a:ext cx="566653" cy="566653"/>
          </a:xfrm>
          <a:prstGeom prst="rect">
            <a:avLst/>
          </a:prstGeom>
        </p:spPr>
      </p:pic>
      <p:pic>
        <p:nvPicPr>
          <p:cNvPr id="35" name="Content Placeholder 4" descr="Cough outline">
            <a:extLst>
              <a:ext uri="{FF2B5EF4-FFF2-40B4-BE49-F238E27FC236}">
                <a16:creationId xmlns:a16="http://schemas.microsoft.com/office/drawing/2014/main" id="{A40A6F7A-1425-40A7-A27E-53C13CD6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3621" y="5488566"/>
            <a:ext cx="566653" cy="566653"/>
          </a:xfrm>
          <a:prstGeom prst="rect">
            <a:avLst/>
          </a:prstGeom>
        </p:spPr>
      </p:pic>
      <p:pic>
        <p:nvPicPr>
          <p:cNvPr id="40" name="Content Placeholder 4" descr="Cough outline">
            <a:extLst>
              <a:ext uri="{FF2B5EF4-FFF2-40B4-BE49-F238E27FC236}">
                <a16:creationId xmlns:a16="http://schemas.microsoft.com/office/drawing/2014/main" id="{B198A981-50F9-4B8F-B72C-C0B7FB7D5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3574" y="5081286"/>
            <a:ext cx="566653" cy="566653"/>
          </a:xfrm>
          <a:prstGeom prst="rect">
            <a:avLst/>
          </a:prstGeom>
        </p:spPr>
      </p:pic>
      <p:pic>
        <p:nvPicPr>
          <p:cNvPr id="41" name="Content Placeholder 4" descr="Cough outline">
            <a:extLst>
              <a:ext uri="{FF2B5EF4-FFF2-40B4-BE49-F238E27FC236}">
                <a16:creationId xmlns:a16="http://schemas.microsoft.com/office/drawing/2014/main" id="{1921A6D9-08FA-4059-BBCA-B6A635C84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3575" y="5885809"/>
            <a:ext cx="566653" cy="566653"/>
          </a:xfrm>
          <a:prstGeom prst="rect">
            <a:avLst/>
          </a:prstGeom>
        </p:spPr>
      </p:pic>
      <p:pic>
        <p:nvPicPr>
          <p:cNvPr id="44" name="Content Placeholder 4" descr="Cough outline">
            <a:extLst>
              <a:ext uri="{FF2B5EF4-FFF2-40B4-BE49-F238E27FC236}">
                <a16:creationId xmlns:a16="http://schemas.microsoft.com/office/drawing/2014/main" id="{0DAF97B1-1497-45AC-A33B-C82E82821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3939" y="3657998"/>
            <a:ext cx="566653" cy="566653"/>
          </a:xfrm>
          <a:prstGeom prst="rect">
            <a:avLst/>
          </a:prstGeom>
        </p:spPr>
      </p:pic>
      <p:pic>
        <p:nvPicPr>
          <p:cNvPr id="45" name="Content Placeholder 4" descr="Cough outline">
            <a:extLst>
              <a:ext uri="{FF2B5EF4-FFF2-40B4-BE49-F238E27FC236}">
                <a16:creationId xmlns:a16="http://schemas.microsoft.com/office/drawing/2014/main" id="{55A9CF2A-9544-49D6-9473-02588F1A1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3940" y="4466859"/>
            <a:ext cx="566653" cy="566653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628692-F38A-43F5-8E94-3C15C8AD154D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9130274" y="5364613"/>
            <a:ext cx="633300" cy="407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127177C-0682-47E1-B93F-5EA57E637B7E}"/>
              </a:ext>
            </a:extLst>
          </p:cNvPr>
          <p:cNvCxnSpPr>
            <a:cxnSpLocks/>
            <a:stCxn id="34" idx="3"/>
            <a:endCxn id="45" idx="1"/>
          </p:cNvCxnSpPr>
          <p:nvPr/>
        </p:nvCxnSpPr>
        <p:spPr>
          <a:xfrm>
            <a:off x="9130274" y="4602604"/>
            <a:ext cx="583666" cy="147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6636A5-7E88-4D49-B09C-EEDDF5735ABD}"/>
              </a:ext>
            </a:extLst>
          </p:cNvPr>
          <p:cNvCxnSpPr>
            <a:cxnSpLocks/>
            <a:stCxn id="34" idx="3"/>
            <a:endCxn id="44" idx="1"/>
          </p:cNvCxnSpPr>
          <p:nvPr/>
        </p:nvCxnSpPr>
        <p:spPr>
          <a:xfrm flipV="1">
            <a:off x="9130274" y="3941325"/>
            <a:ext cx="583665" cy="6612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AEC1D85-D705-4F5B-A9C5-D461783ECAC6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330228" y="6169136"/>
            <a:ext cx="738346" cy="329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0664A2C-00C1-45F4-B8CD-A5CA742A8668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10330228" y="5905942"/>
            <a:ext cx="738346" cy="263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FCDB1B-F122-4575-BBC0-6539291E56DB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330227" y="5364613"/>
            <a:ext cx="738347" cy="374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FA89816-04E0-4567-890B-8783120D54F9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10330227" y="5176220"/>
            <a:ext cx="688445" cy="188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3254D7E-0C51-4548-BDD6-A5BE863574A2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10280593" y="4750186"/>
            <a:ext cx="738079" cy="258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1A6EBB-547F-4907-851B-0995E13F85D9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10280593" y="4434512"/>
            <a:ext cx="708082" cy="315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1F691DB-66C5-499B-A755-2AB3745A0CFF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10280592" y="3941325"/>
            <a:ext cx="708083" cy="168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17FA787-FAA3-4269-8F8B-FF1CD1F5DC0A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10280592" y="3534044"/>
            <a:ext cx="583665" cy="407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Content Placeholder 4" descr="Cough outline">
            <a:extLst>
              <a:ext uri="{FF2B5EF4-FFF2-40B4-BE49-F238E27FC236}">
                <a16:creationId xmlns:a16="http://schemas.microsoft.com/office/drawing/2014/main" id="{45D03FCF-64FD-4E07-AB88-72C8B4234F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5174" y="5801115"/>
            <a:ext cx="365125" cy="365125"/>
          </a:xfrm>
          <a:prstGeom prst="rect">
            <a:avLst/>
          </a:prstGeom>
        </p:spPr>
      </p:pic>
      <p:pic>
        <p:nvPicPr>
          <p:cNvPr id="97" name="Content Placeholder 4" descr="Cough outline">
            <a:extLst>
              <a:ext uri="{FF2B5EF4-FFF2-40B4-BE49-F238E27FC236}">
                <a16:creationId xmlns:a16="http://schemas.microsoft.com/office/drawing/2014/main" id="{205092EE-9F3B-428C-AFD1-3219073BEC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8389" y="6329545"/>
            <a:ext cx="365125" cy="365125"/>
          </a:xfrm>
          <a:prstGeom prst="rect">
            <a:avLst/>
          </a:prstGeom>
        </p:spPr>
      </p:pic>
      <p:pic>
        <p:nvPicPr>
          <p:cNvPr id="98" name="Content Placeholder 4" descr="Cough outline">
            <a:extLst>
              <a:ext uri="{FF2B5EF4-FFF2-40B4-BE49-F238E27FC236}">
                <a16:creationId xmlns:a16="http://schemas.microsoft.com/office/drawing/2014/main" id="{3F9F198C-2102-43E7-80E3-C684A24D02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3377" y="5019549"/>
            <a:ext cx="365125" cy="365125"/>
          </a:xfrm>
          <a:prstGeom prst="rect">
            <a:avLst/>
          </a:prstGeom>
        </p:spPr>
      </p:pic>
      <p:pic>
        <p:nvPicPr>
          <p:cNvPr id="99" name="Content Placeholder 4" descr="Cough outline">
            <a:extLst>
              <a:ext uri="{FF2B5EF4-FFF2-40B4-BE49-F238E27FC236}">
                <a16:creationId xmlns:a16="http://schemas.microsoft.com/office/drawing/2014/main" id="{5C4B9DE6-CD00-42FE-8C62-B2058DEB29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8574" y="5451678"/>
            <a:ext cx="365125" cy="365125"/>
          </a:xfrm>
          <a:prstGeom prst="rect">
            <a:avLst/>
          </a:prstGeom>
        </p:spPr>
      </p:pic>
      <p:pic>
        <p:nvPicPr>
          <p:cNvPr id="100" name="Content Placeholder 4" descr="Cough outline">
            <a:extLst>
              <a:ext uri="{FF2B5EF4-FFF2-40B4-BE49-F238E27FC236}">
                <a16:creationId xmlns:a16="http://schemas.microsoft.com/office/drawing/2014/main" id="{261B4CE6-5E45-4199-8A94-C290AA8A37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5875" y="4682916"/>
            <a:ext cx="365125" cy="365125"/>
          </a:xfrm>
          <a:prstGeom prst="rect">
            <a:avLst/>
          </a:prstGeom>
        </p:spPr>
      </p:pic>
      <p:pic>
        <p:nvPicPr>
          <p:cNvPr id="101" name="Content Placeholder 4" descr="Cough outline">
            <a:extLst>
              <a:ext uri="{FF2B5EF4-FFF2-40B4-BE49-F238E27FC236}">
                <a16:creationId xmlns:a16="http://schemas.microsoft.com/office/drawing/2014/main" id="{7F37CE96-C261-4D0C-B025-FE3C6CD07E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5439" y="4304036"/>
            <a:ext cx="365125" cy="365125"/>
          </a:xfrm>
          <a:prstGeom prst="rect">
            <a:avLst/>
          </a:prstGeom>
        </p:spPr>
      </p:pic>
      <p:pic>
        <p:nvPicPr>
          <p:cNvPr id="102" name="Content Placeholder 4" descr="Cough outline">
            <a:extLst>
              <a:ext uri="{FF2B5EF4-FFF2-40B4-BE49-F238E27FC236}">
                <a16:creationId xmlns:a16="http://schemas.microsoft.com/office/drawing/2014/main" id="{57D06630-E783-44A5-AD7F-CBAD63EA11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0699" y="3938911"/>
            <a:ext cx="365125" cy="365125"/>
          </a:xfrm>
          <a:prstGeom prst="rect">
            <a:avLst/>
          </a:prstGeom>
        </p:spPr>
      </p:pic>
      <p:pic>
        <p:nvPicPr>
          <p:cNvPr id="103" name="Content Placeholder 4" descr="Cough outline">
            <a:extLst>
              <a:ext uri="{FF2B5EF4-FFF2-40B4-BE49-F238E27FC236}">
                <a16:creationId xmlns:a16="http://schemas.microsoft.com/office/drawing/2014/main" id="{6D26D2DB-F31C-4410-AA96-88C36BAF40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8675" y="3433207"/>
            <a:ext cx="365125" cy="365125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F4B7538-9787-4111-A5C4-003E3860DA7E}"/>
              </a:ext>
            </a:extLst>
          </p:cNvPr>
          <p:cNvGrpSpPr/>
          <p:nvPr/>
        </p:nvGrpSpPr>
        <p:grpSpPr>
          <a:xfrm>
            <a:off x="5292397" y="1838373"/>
            <a:ext cx="3537376" cy="1960654"/>
            <a:chOff x="5292397" y="1838373"/>
            <a:chExt cx="3537376" cy="1960654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132E09-D33C-4B24-B2A5-002D6191B5E3}"/>
                </a:ext>
              </a:extLst>
            </p:cNvPr>
            <p:cNvSpPr txBox="1"/>
            <p:nvPr/>
          </p:nvSpPr>
          <p:spPr>
            <a:xfrm>
              <a:off x="6281883" y="1900604"/>
              <a:ext cx="372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8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1DA19B1-6A65-46D6-B4B0-731DB9624346}"/>
                </a:ext>
              </a:extLst>
            </p:cNvPr>
            <p:cNvGrpSpPr/>
            <p:nvPr/>
          </p:nvGrpSpPr>
          <p:grpSpPr>
            <a:xfrm>
              <a:off x="5292397" y="1838373"/>
              <a:ext cx="3537376" cy="1960654"/>
              <a:chOff x="5292397" y="1838373"/>
              <a:chExt cx="3537376" cy="1960654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56C391C7-82EC-4CF4-9B30-EDB70BABC668}"/>
                  </a:ext>
                </a:extLst>
              </p:cNvPr>
              <p:cNvGrpSpPr/>
              <p:nvPr/>
            </p:nvGrpSpPr>
            <p:grpSpPr>
              <a:xfrm>
                <a:off x="5292397" y="1838373"/>
                <a:ext cx="3537376" cy="1960654"/>
                <a:chOff x="217878" y="1837678"/>
                <a:chExt cx="3537376" cy="1960654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00F30D3A-B3A8-4DD0-8650-0F46EED87E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4168" y="1837678"/>
                  <a:ext cx="0" cy="1591322"/>
                </a:xfrm>
                <a:prstGeom prst="line">
                  <a:avLst/>
                </a:prstGeom>
                <a:ln w="28575"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83E54A0C-F036-4057-BDB0-51DC488115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14169" y="3429000"/>
                  <a:ext cx="2241085" cy="0"/>
                </a:xfrm>
                <a:prstGeom prst="line">
                  <a:avLst/>
                </a:prstGeom>
                <a:ln w="28575"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538092C-9234-4A59-BA4D-FA28DE389BD2}"/>
                    </a:ext>
                  </a:extLst>
                </p:cNvPr>
                <p:cNvSpPr txBox="1"/>
                <p:nvPr/>
              </p:nvSpPr>
              <p:spPr>
                <a:xfrm>
                  <a:off x="2083576" y="3429000"/>
                  <a:ext cx="11532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time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CEEBEA12-D0F7-4BF1-91F1-F4030ADB7CCB}"/>
                    </a:ext>
                  </a:extLst>
                </p:cNvPr>
                <p:cNvSpPr txBox="1"/>
                <p:nvPr/>
              </p:nvSpPr>
              <p:spPr>
                <a:xfrm>
                  <a:off x="217878" y="2235983"/>
                  <a:ext cx="11428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New Infections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AD79794-5A5A-4F56-AC19-3C07FEA777D4}"/>
                    </a:ext>
                  </a:extLst>
                </p:cNvPr>
                <p:cNvSpPr txBox="1"/>
                <p:nvPr/>
              </p:nvSpPr>
              <p:spPr>
                <a:xfrm>
                  <a:off x="1207364" y="2891500"/>
                  <a:ext cx="372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1</a:t>
                  </a:r>
                </a:p>
              </p:txBody>
            </p:sp>
          </p:grp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B707FB8B-01BA-4DDC-B77D-37752E770A84}"/>
                  </a:ext>
                </a:extLst>
              </p:cNvPr>
              <p:cNvSpPr/>
              <p:nvPr/>
            </p:nvSpPr>
            <p:spPr>
              <a:xfrm>
                <a:off x="6578353" y="1988598"/>
                <a:ext cx="1207364" cy="1127464"/>
              </a:xfrm>
              <a:custGeom>
                <a:avLst/>
                <a:gdLst>
                  <a:gd name="connsiteX0" fmla="*/ 0 w 1207364"/>
                  <a:gd name="connsiteY0" fmla="*/ 1127464 h 1127464"/>
                  <a:gd name="connsiteX1" fmla="*/ 559294 w 1207364"/>
                  <a:gd name="connsiteY1" fmla="*/ 994299 h 1127464"/>
                  <a:gd name="connsiteX2" fmla="*/ 958789 w 1207364"/>
                  <a:gd name="connsiteY2" fmla="*/ 594804 h 1127464"/>
                  <a:gd name="connsiteX3" fmla="*/ 1198486 w 1207364"/>
                  <a:gd name="connsiteY3" fmla="*/ 26633 h 1127464"/>
                  <a:gd name="connsiteX4" fmla="*/ 1198486 w 1207364"/>
                  <a:gd name="connsiteY4" fmla="*/ 26633 h 1127464"/>
                  <a:gd name="connsiteX5" fmla="*/ 1207364 w 1207364"/>
                  <a:gd name="connsiteY5" fmla="*/ 0 h 1127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7364" h="1127464">
                    <a:moveTo>
                      <a:pt x="0" y="1127464"/>
                    </a:moveTo>
                    <a:cubicBezTo>
                      <a:pt x="199748" y="1105270"/>
                      <a:pt x="399496" y="1083076"/>
                      <a:pt x="559294" y="994299"/>
                    </a:cubicBezTo>
                    <a:cubicBezTo>
                      <a:pt x="719092" y="905522"/>
                      <a:pt x="852257" y="756082"/>
                      <a:pt x="958789" y="594804"/>
                    </a:cubicBezTo>
                    <a:cubicBezTo>
                      <a:pt x="1065321" y="433526"/>
                      <a:pt x="1198486" y="26633"/>
                      <a:pt x="1198486" y="26633"/>
                    </a:cubicBezTo>
                    <a:lnTo>
                      <a:pt x="1198486" y="26633"/>
                    </a:lnTo>
                    <a:lnTo>
                      <a:pt x="1207364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D8CF5A7B-52D0-42E3-8A81-AE273EE67842}"/>
              </a:ext>
            </a:extLst>
          </p:cNvPr>
          <p:cNvSpPr txBox="1"/>
          <p:nvPr/>
        </p:nvSpPr>
        <p:spPr>
          <a:xfrm>
            <a:off x="805149" y="5477949"/>
            <a:ext cx="225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Average of 1 new case per  infection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03EEE8-C518-4D7D-A796-61BA9FD627D2}"/>
              </a:ext>
            </a:extLst>
          </p:cNvPr>
          <p:cNvSpPr txBox="1"/>
          <p:nvPr/>
        </p:nvSpPr>
        <p:spPr>
          <a:xfrm>
            <a:off x="6227011" y="5892581"/>
            <a:ext cx="225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Average of 2 new cases per infection 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0968E94-6D5C-45F1-9426-B81D964632CE}"/>
              </a:ext>
            </a:extLst>
          </p:cNvPr>
          <p:cNvCxnSpPr>
            <a:cxnSpLocks/>
          </p:cNvCxnSpPr>
          <p:nvPr/>
        </p:nvCxnSpPr>
        <p:spPr>
          <a:xfrm flipH="1">
            <a:off x="7526879" y="2756701"/>
            <a:ext cx="1913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9D95199-0470-4027-B789-C7F54AAF604C}"/>
              </a:ext>
            </a:extLst>
          </p:cNvPr>
          <p:cNvSpPr txBox="1"/>
          <p:nvPr/>
        </p:nvSpPr>
        <p:spPr>
          <a:xfrm>
            <a:off x="9382772" y="2571996"/>
            <a:ext cx="237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Exponential growth</a:t>
            </a:r>
          </a:p>
        </p:txBody>
      </p:sp>
    </p:spTree>
    <p:extLst>
      <p:ext uri="{BB962C8B-B14F-4D97-AF65-F5344CB8AC3E}">
        <p14:creationId xmlns:p14="http://schemas.microsoft.com/office/powerpoint/2010/main" val="404141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GB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0 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(basic reproduction number)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9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i="1" dirty="0">
                <a:latin typeface="Helvetica" panose="020B0604020202020204" pitchFamily="34" charset="0"/>
                <a:cs typeface="Helvetica" panose="020B0604020202020204" pitchFamily="34" charset="0"/>
              </a:rPr>
              <a:t>Average number of secondary infections caused by a single infectious case in a fully susceptible population</a:t>
            </a:r>
          </a:p>
          <a:p>
            <a:pPr marL="0" indent="0" algn="ctr">
              <a:buNone/>
            </a:pPr>
            <a:endParaRPr lang="en-GB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2600" dirty="0">
                <a:latin typeface="Helvetica" panose="020B0604020202020204" pitchFamily="34" charset="0"/>
                <a:cs typeface="Helvetica" panose="020B0604020202020204" pitchFamily="34" charset="0"/>
              </a:rPr>
              <a:t>If </a:t>
            </a: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GB" sz="24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r>
              <a:rPr lang="en-GB" sz="2600" dirty="0">
                <a:latin typeface="Helvetica" panose="020B0604020202020204" pitchFamily="34" charset="0"/>
                <a:cs typeface="Helvetica" panose="020B0604020202020204" pitchFamily="34" charset="0"/>
              </a:rPr>
              <a:t> &gt; 1 , an epidemic start</a:t>
            </a:r>
          </a:p>
          <a:p>
            <a:r>
              <a:rPr lang="en-GB" sz="2600" dirty="0">
                <a:latin typeface="Helvetica" panose="020B0604020202020204" pitchFamily="34" charset="0"/>
                <a:cs typeface="Helvetica" panose="020B0604020202020204" pitchFamily="34" charset="0"/>
              </a:rPr>
              <a:t>If </a:t>
            </a: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GB" sz="24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r>
              <a:rPr lang="en-GB" sz="2600" dirty="0">
                <a:latin typeface="Helvetica" panose="020B0604020202020204" pitchFamily="34" charset="0"/>
                <a:cs typeface="Helvetica" panose="020B0604020202020204" pitchFamily="34" charset="0"/>
              </a:rPr>
              <a:t> &lt; 1 , an epidemic fails</a:t>
            </a:r>
          </a:p>
          <a:p>
            <a:endParaRPr lang="en-GB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8D8A8EA-1715-4EB8-9494-3C109A63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7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8B53-8479-40D4-8D4C-7DC13B79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Exponential growth of an epidemic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CF77F-F901-41B8-9AC0-B34E41DE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6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6D304E-63F1-4FEF-B9F6-B51A01A23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9" y="2702399"/>
            <a:ext cx="4567870" cy="298001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2666C7C-0AEF-4D57-A5D9-72C6B6224673}"/>
              </a:ext>
            </a:extLst>
          </p:cNvPr>
          <p:cNvSpPr/>
          <p:nvPr/>
        </p:nvSpPr>
        <p:spPr>
          <a:xfrm>
            <a:off x="838200" y="4408343"/>
            <a:ext cx="1101213" cy="1012723"/>
          </a:xfrm>
          <a:prstGeom prst="ellipse">
            <a:avLst/>
          </a:prstGeom>
          <a:solidFill>
            <a:srgbClr val="5B9BD5">
              <a:alpha val="25098"/>
            </a:srgbClr>
          </a:solidFill>
          <a:ln>
            <a:solidFill>
              <a:srgbClr val="41719C">
                <a:alpha val="1411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151964-0F5E-4EDB-B66E-5F7B718EA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99" r="66853" b="-1"/>
          <a:stretch/>
        </p:blipFill>
        <p:spPr>
          <a:xfrm>
            <a:off x="6352499" y="1799837"/>
            <a:ext cx="3438831" cy="37632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C90146-306A-4ACD-80F7-270A9F3D731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278384" y="1954063"/>
            <a:ext cx="5223046" cy="2454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1FFEBE-1803-4605-8298-B7A0F03F68AC}"/>
              </a:ext>
            </a:extLst>
          </p:cNvPr>
          <p:cNvCxnSpPr>
            <a:cxnSpLocks/>
            <a:stCxn id="11" idx="4"/>
            <a:endCxn id="13" idx="2"/>
          </p:cNvCxnSpPr>
          <p:nvPr/>
        </p:nvCxnSpPr>
        <p:spPr>
          <a:xfrm>
            <a:off x="1388807" y="5421066"/>
            <a:ext cx="6683108" cy="1420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E40DF-69E5-47C3-8E43-2328C7BE5090}"/>
              </a:ext>
            </a:extLst>
          </p:cNvPr>
          <p:cNvSpPr/>
          <p:nvPr/>
        </p:nvSpPr>
        <p:spPr>
          <a:xfrm>
            <a:off x="5846254" y="1347036"/>
            <a:ext cx="4473824" cy="4145040"/>
          </a:xfrm>
          <a:prstGeom prst="ellipse">
            <a:avLst/>
          </a:prstGeom>
          <a:solidFill>
            <a:srgbClr val="5B9BD5">
              <a:alpha val="10980"/>
            </a:srgbClr>
          </a:solidFill>
          <a:ln>
            <a:solidFill>
              <a:srgbClr val="41719C">
                <a:alpha val="1411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7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23A1-F7E4-4D53-9E55-F88F7BB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What are the phases?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943F-23BD-4A1A-951A-03F27848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0B2D2-721C-4DFF-9341-C168B6E98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15" y="1997984"/>
            <a:ext cx="6492570" cy="4235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998AAA-5B30-484B-AD3D-E204C9C03997}"/>
              </a:ext>
            </a:extLst>
          </p:cNvPr>
          <p:cNvSpPr txBox="1"/>
          <p:nvPr/>
        </p:nvSpPr>
        <p:spPr>
          <a:xfrm>
            <a:off x="618135" y="4222784"/>
            <a:ext cx="1819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R0 &gt; 1 means an epidemic grows exponentially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661E62-665B-41EF-9938-0C9170073CE9}"/>
              </a:ext>
            </a:extLst>
          </p:cNvPr>
          <p:cNvCxnSpPr>
            <a:cxnSpLocks/>
          </p:cNvCxnSpPr>
          <p:nvPr/>
        </p:nvCxnSpPr>
        <p:spPr>
          <a:xfrm>
            <a:off x="2025445" y="4827639"/>
            <a:ext cx="2005017" cy="17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814273-0696-42E6-B72E-64CF63E13376}"/>
              </a:ext>
            </a:extLst>
          </p:cNvPr>
          <p:cNvSpPr txBox="1"/>
          <p:nvPr/>
        </p:nvSpPr>
        <p:spPr>
          <a:xfrm>
            <a:off x="6354589" y="1828707"/>
            <a:ext cx="1819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Why does it peaks?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09F85D-F046-4E56-B60D-C6CE298B1C9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909351" y="1997984"/>
            <a:ext cx="1445238" cy="45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988B70-21FE-48CD-85BA-CC9A33F82D3F}"/>
              </a:ext>
            </a:extLst>
          </p:cNvPr>
          <p:cNvSpPr txBox="1"/>
          <p:nvPr/>
        </p:nvSpPr>
        <p:spPr>
          <a:xfrm>
            <a:off x="8522220" y="3072250"/>
            <a:ext cx="1819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Why does it declines?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136604-DAFA-44EF-9847-83B210B111F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495278" y="3364638"/>
            <a:ext cx="3026942" cy="85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FE3584-E60C-414B-97F6-8FF8934FF8F6}"/>
              </a:ext>
            </a:extLst>
          </p:cNvPr>
          <p:cNvSpPr txBox="1"/>
          <p:nvPr/>
        </p:nvSpPr>
        <p:spPr>
          <a:xfrm>
            <a:off x="9125902" y="5002060"/>
            <a:ext cx="1819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Does it reach zero?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06ABC5-58B0-45AA-84A8-5E70D8C3853E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680664" y="5171337"/>
            <a:ext cx="1445238" cy="45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83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23A1-F7E4-4D53-9E55-F88F7BB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Epidemic growth and R</a:t>
            </a:r>
            <a:r>
              <a:rPr lang="en-GB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943F-23BD-4A1A-951A-03F27848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98AAA-5B30-484B-AD3D-E204C9C03997}"/>
              </a:ext>
            </a:extLst>
          </p:cNvPr>
          <p:cNvSpPr txBox="1"/>
          <p:nvPr/>
        </p:nvSpPr>
        <p:spPr>
          <a:xfrm>
            <a:off x="990520" y="2674538"/>
            <a:ext cx="1819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R0 =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49E337-F587-4595-86DD-0A5586B2C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66"/>
          <a:stretch/>
        </p:blipFill>
        <p:spPr>
          <a:xfrm>
            <a:off x="6445486" y="3159707"/>
            <a:ext cx="2983080" cy="19586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B3B3AC-E2BA-4980-B571-765C991BE9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066"/>
          <a:stretch/>
        </p:blipFill>
        <p:spPr>
          <a:xfrm>
            <a:off x="235804" y="3159708"/>
            <a:ext cx="2983080" cy="19586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669508-26B1-434E-B3BF-100E731DA6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066"/>
          <a:stretch/>
        </p:blipFill>
        <p:spPr>
          <a:xfrm>
            <a:off x="3309145" y="3159708"/>
            <a:ext cx="2983080" cy="19586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0ECC4E-EB71-4ED5-8A2C-BA0F596ECB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066"/>
          <a:stretch/>
        </p:blipFill>
        <p:spPr>
          <a:xfrm>
            <a:off x="8973116" y="3159707"/>
            <a:ext cx="2983080" cy="195867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6779C07-A8C5-4E70-9627-33C644C9FCE7}"/>
              </a:ext>
            </a:extLst>
          </p:cNvPr>
          <p:cNvSpPr txBox="1"/>
          <p:nvPr/>
        </p:nvSpPr>
        <p:spPr>
          <a:xfrm>
            <a:off x="3890962" y="2674538"/>
            <a:ext cx="1819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R0 = 1.2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3CA298-0F9C-4161-9F23-04FF756B62C2}"/>
              </a:ext>
            </a:extLst>
          </p:cNvPr>
          <p:cNvSpPr txBox="1"/>
          <p:nvPr/>
        </p:nvSpPr>
        <p:spPr>
          <a:xfrm>
            <a:off x="7027303" y="2657166"/>
            <a:ext cx="1819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R0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615EC7-A90D-4DCF-8026-63992669EF62}"/>
              </a:ext>
            </a:extLst>
          </p:cNvPr>
          <p:cNvSpPr txBox="1"/>
          <p:nvPr/>
        </p:nvSpPr>
        <p:spPr>
          <a:xfrm>
            <a:off x="9428566" y="2657166"/>
            <a:ext cx="1819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R0 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DA4133-48F6-481A-9990-EB615B7B591A}"/>
              </a:ext>
            </a:extLst>
          </p:cNvPr>
          <p:cNvSpPr txBox="1"/>
          <p:nvPr/>
        </p:nvSpPr>
        <p:spPr>
          <a:xfrm>
            <a:off x="990520" y="5859262"/>
            <a:ext cx="104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Behaviour of the number infected under different assumptions of R0 for an SIR model with a close population</a:t>
            </a:r>
          </a:p>
        </p:txBody>
      </p:sp>
    </p:spTree>
    <p:extLst>
      <p:ext uri="{BB962C8B-B14F-4D97-AF65-F5344CB8AC3E}">
        <p14:creationId xmlns:p14="http://schemas.microsoft.com/office/powerpoint/2010/main" val="340983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23A1-F7E4-4D53-9E55-F88F7BBD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Epidemic peak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943F-23BD-4A1A-951A-03F27848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0B2D2-721C-4DFF-9341-C168B6E98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15" y="1997984"/>
            <a:ext cx="6492570" cy="4235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814273-0696-42E6-B72E-64CF63E13376}"/>
              </a:ext>
            </a:extLst>
          </p:cNvPr>
          <p:cNvSpPr txBox="1"/>
          <p:nvPr/>
        </p:nvSpPr>
        <p:spPr>
          <a:xfrm>
            <a:off x="6354589" y="1828707"/>
            <a:ext cx="1819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Why does it peaks?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09F85D-F046-4E56-B60D-C6CE298B1C9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909351" y="1997984"/>
            <a:ext cx="1445238" cy="45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10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903</Words>
  <Application>Microsoft Office PowerPoint</Application>
  <PresentationFormat>Widescreen</PresentationFormat>
  <Paragraphs>180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Helvetica</vt:lpstr>
      <vt:lpstr>Open Sans</vt:lpstr>
      <vt:lpstr>Roboto</vt:lpstr>
      <vt:lpstr>Office Theme</vt:lpstr>
      <vt:lpstr>Day 3 Lecture 2:  Understanding the phases of an epidemic </vt:lpstr>
      <vt:lpstr>Aims of the session</vt:lpstr>
      <vt:lpstr>What it takes for an epidemic to rise?</vt:lpstr>
      <vt:lpstr>What it takes for an epidemic to rise?</vt:lpstr>
      <vt:lpstr>R0 (basic reproduction number)</vt:lpstr>
      <vt:lpstr>Exponential growth of an epidemic</vt:lpstr>
      <vt:lpstr>What are the phases?</vt:lpstr>
      <vt:lpstr>Epidemic growth and R0</vt:lpstr>
      <vt:lpstr>Epidemic peak</vt:lpstr>
      <vt:lpstr>Epidemic peak</vt:lpstr>
      <vt:lpstr>Epidemic peak</vt:lpstr>
      <vt:lpstr>Epidemic peak</vt:lpstr>
      <vt:lpstr>Epidemic peak</vt:lpstr>
      <vt:lpstr>Herd immunity </vt:lpstr>
      <vt:lpstr>How can this be explained in terms of SIR </vt:lpstr>
      <vt:lpstr>And Reff ?</vt:lpstr>
      <vt:lpstr>PowerPoint Presentation</vt:lpstr>
      <vt:lpstr>What if we have susceptible renewal?</vt:lpstr>
      <vt:lpstr>PowerPoint Presentation</vt:lpstr>
      <vt:lpstr>Long term dynamics</vt:lpstr>
      <vt:lpstr>Some added complexity when understanding reproduction numbers</vt:lpstr>
      <vt:lpstr>The reproduction number(s)</vt:lpstr>
      <vt:lpstr>The offspring distribution</vt:lpstr>
      <vt:lpstr>Heterogeneity in R</vt:lpstr>
      <vt:lpstr>Impact of heterogeneity in R for epidemic control</vt:lpstr>
      <vt:lpstr>What we should know by now</vt:lpstr>
    </vt:vector>
  </TitlesOfParts>
  <Company>King's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Beckley, Nicholas</dc:creator>
  <cp:lastModifiedBy>Juan  Vesga</cp:lastModifiedBy>
  <cp:revision>294</cp:revision>
  <dcterms:created xsi:type="dcterms:W3CDTF">2017-02-18T12:36:35Z</dcterms:created>
  <dcterms:modified xsi:type="dcterms:W3CDTF">2023-05-31T14:12:19Z</dcterms:modified>
</cp:coreProperties>
</file>