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1" r:id="rId3"/>
    <p:sldId id="530" r:id="rId4"/>
    <p:sldId id="532" r:id="rId5"/>
    <p:sldId id="533" r:id="rId6"/>
    <p:sldId id="476" r:id="rId7"/>
    <p:sldId id="498" r:id="rId8"/>
    <p:sldId id="477" r:id="rId9"/>
    <p:sldId id="499" r:id="rId10"/>
    <p:sldId id="534" r:id="rId11"/>
    <p:sldId id="535" r:id="rId12"/>
    <p:sldId id="494" r:id="rId13"/>
    <p:sldId id="536" r:id="rId14"/>
    <p:sldId id="455" r:id="rId15"/>
    <p:sldId id="527" r:id="rId16"/>
    <p:sldId id="456" r:id="rId17"/>
    <p:sldId id="510" r:id="rId18"/>
    <p:sldId id="537" r:id="rId19"/>
    <p:sldId id="504" r:id="rId20"/>
    <p:sldId id="496" r:id="rId21"/>
    <p:sldId id="492" r:id="rId22"/>
    <p:sldId id="491" r:id="rId23"/>
    <p:sldId id="525" r:id="rId24"/>
    <p:sldId id="526" r:id="rId25"/>
    <p:sldId id="256" r:id="rId26"/>
    <p:sldId id="486" r:id="rId27"/>
    <p:sldId id="4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6517" autoAdjust="0"/>
  </p:normalViewPr>
  <p:slideViewPr>
    <p:cSldViewPr snapToGrid="0">
      <p:cViewPr>
        <p:scale>
          <a:sx n="40" d="100"/>
          <a:sy n="40" d="100"/>
        </p:scale>
        <p:origin x="378" y="11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666AF-8D9C-48B6-8F6A-7E8432D2AB2A}" type="datetimeFigureOut">
              <a:rPr lang="en-GB" smtClean="0"/>
              <a:t>31/05/2023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44792-3484-45EE-BD21-6124FBABD2C5}" type="slidenum">
              <a:rPr lang="en-GB" smtClean="0"/>
              <a:t>‹#›</a:t>
            </a:fld>
            <a:endParaRPr lang="en-GB"/>
          </a:p>
        </p:txBody>
      </p:sp>
    </p:spTree>
    <p:extLst>
      <p:ext uri="{BB962C8B-B14F-4D97-AF65-F5344CB8AC3E}">
        <p14:creationId xmlns:p14="http://schemas.microsoft.com/office/powerpoint/2010/main" val="66790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B444792-3484-45EE-BD21-6124FBABD2C5}" type="slidenum">
              <a:rPr lang="en-GB" smtClean="0"/>
              <a:t>1</a:t>
            </a:fld>
            <a:endParaRPr lang="en-GB"/>
          </a:p>
        </p:txBody>
      </p:sp>
    </p:spTree>
    <p:extLst>
      <p:ext uri="{BB962C8B-B14F-4D97-AF65-F5344CB8AC3E}">
        <p14:creationId xmlns:p14="http://schemas.microsoft.com/office/powerpoint/2010/main" val="100845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633411-299C-2644-9E66-4458521D7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8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Infective , X=Susceptible</a:t>
            </a:r>
          </a:p>
        </p:txBody>
      </p:sp>
      <p:sp>
        <p:nvSpPr>
          <p:cNvPr id="4" name="Slide Number Placeholder 3"/>
          <p:cNvSpPr>
            <a:spLocks noGrp="1"/>
          </p:cNvSpPr>
          <p:nvPr>
            <p:ph type="sldNum" sz="quarter" idx="10"/>
          </p:nvPr>
        </p:nvSpPr>
        <p:spPr/>
        <p:txBody>
          <a:bodyPr/>
          <a:lstStyle/>
          <a:p>
            <a:pPr marL="0" marR="0" lvl="0" indent="0" algn="r" defTabSz="892175" rtl="0" eaLnBrk="1" fontAlgn="base" latinLnBrk="0" hangingPunct="1">
              <a:lnSpc>
                <a:spcPct val="100000"/>
              </a:lnSpc>
              <a:spcBef>
                <a:spcPct val="0"/>
              </a:spcBef>
              <a:spcAft>
                <a:spcPct val="0"/>
              </a:spcAft>
              <a:buClrTx/>
              <a:buSzTx/>
              <a:buFontTx/>
              <a:buNone/>
              <a:tabLst/>
              <a:defRPr/>
            </a:pPr>
            <a:fld id="{4D95000D-73FC-4086-911D-F1C42A1D6EF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892175" rtl="0" eaLnBrk="1" fontAlgn="base" latinLnBrk="0" hangingPunct="1">
                <a:lnSpc>
                  <a:spcPct val="100000"/>
                </a:lnSpc>
                <a:spcBef>
                  <a:spcPct val="0"/>
                </a:spcBef>
                <a:spcAft>
                  <a:spcPct val="0"/>
                </a:spcAft>
                <a:buClrTx/>
                <a:buSzTx/>
                <a:buFontTx/>
                <a:buNone/>
                <a:tabLst/>
                <a:defRPr/>
              </a:pPr>
              <a:t>14</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7593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eaLnBrk="0" hangingPunct="0">
              <a:spcBef>
                <a:spcPct val="30000"/>
              </a:spcBef>
              <a:defRPr sz="1200">
                <a:solidFill>
                  <a:schemeClr val="tx1"/>
                </a:solidFill>
                <a:latin typeface="Times New Roman" panose="02020603050405020304" pitchFamily="18" charset="0"/>
              </a:defRPr>
            </a:lvl1pPr>
            <a:lvl2pPr marL="742950" indent="-285750" defTabSz="892175" eaLnBrk="0" hangingPunct="0">
              <a:spcBef>
                <a:spcPct val="30000"/>
              </a:spcBef>
              <a:defRPr sz="1200">
                <a:solidFill>
                  <a:schemeClr val="tx1"/>
                </a:solidFill>
                <a:latin typeface="Times New Roman" panose="02020603050405020304" pitchFamily="18" charset="0"/>
              </a:defRPr>
            </a:lvl2pPr>
            <a:lvl3pPr marL="1143000" indent="-228600" defTabSz="892175" eaLnBrk="0" hangingPunct="0">
              <a:spcBef>
                <a:spcPct val="30000"/>
              </a:spcBef>
              <a:defRPr sz="1200">
                <a:solidFill>
                  <a:schemeClr val="tx1"/>
                </a:solidFill>
                <a:latin typeface="Times New Roman" panose="02020603050405020304" pitchFamily="18" charset="0"/>
              </a:defRPr>
            </a:lvl3pPr>
            <a:lvl4pPr marL="1600200" indent="-228600" defTabSz="892175" eaLnBrk="0" hangingPunct="0">
              <a:spcBef>
                <a:spcPct val="30000"/>
              </a:spcBef>
              <a:defRPr sz="1200">
                <a:solidFill>
                  <a:schemeClr val="tx1"/>
                </a:solidFill>
                <a:latin typeface="Times New Roman" panose="02020603050405020304" pitchFamily="18" charset="0"/>
              </a:defRPr>
            </a:lvl4pPr>
            <a:lvl5pPr marL="2057400" indent="-228600" defTabSz="892175" eaLnBrk="0" hangingPunct="0">
              <a:spcBef>
                <a:spcPct val="30000"/>
              </a:spcBef>
              <a:defRPr sz="1200">
                <a:solidFill>
                  <a:schemeClr val="tx1"/>
                </a:solidFill>
                <a:latin typeface="Times New Roman" panose="02020603050405020304" pitchFamily="18" charset="0"/>
              </a:defRPr>
            </a:lvl5pPr>
            <a:lvl6pPr marL="2514600" indent="-228600" defTabSz="8921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921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921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921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892175" rtl="0" eaLnBrk="1" fontAlgn="base" latinLnBrk="0" hangingPunct="1">
              <a:lnSpc>
                <a:spcPct val="100000"/>
              </a:lnSpc>
              <a:spcBef>
                <a:spcPct val="0"/>
              </a:spcBef>
              <a:spcAft>
                <a:spcPct val="0"/>
              </a:spcAft>
              <a:buClrTx/>
              <a:buSzTx/>
              <a:buFontTx/>
              <a:buNone/>
              <a:tabLst/>
              <a:defRPr/>
            </a:pPr>
            <a:fld id="{1ADE4A26-57DD-469A-9F87-84AE73DFF693}" type="slidenum">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892175" rtl="0" eaLnBrk="1" fontAlgn="base" latinLnBrk="0" hangingPunct="1">
                <a:lnSpc>
                  <a:spcPct val="100000"/>
                </a:lnSpc>
                <a:spcBef>
                  <a:spcPct val="0"/>
                </a:spcBef>
                <a:spcAft>
                  <a:spcPct val="0"/>
                </a:spcAft>
                <a:buClrTx/>
                <a:buSzTx/>
                <a:buFontTx/>
                <a:buNone/>
                <a:tabLst/>
                <a:defRPr/>
              </a:pPr>
              <a:t>21</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8235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Qc=1-1/R0 ; Herd </a:t>
            </a:r>
            <a:r>
              <a:rPr lang="en-GB" dirty="0" err="1"/>
              <a:t>Imm</a:t>
            </a:r>
            <a:r>
              <a:rPr lang="en-GB" dirty="0"/>
              <a:t> threshold</a:t>
            </a:r>
            <a:r>
              <a:rPr lang="en-GB" baseline="0" dirty="0"/>
              <a:t> to </a:t>
            </a:r>
            <a:r>
              <a:rPr lang="en-GB" baseline="0" dirty="0" err="1"/>
              <a:t>brin</a:t>
            </a:r>
            <a:r>
              <a:rPr lang="en-GB" baseline="0" dirty="0"/>
              <a:t> N down to CCS</a:t>
            </a:r>
            <a:endParaRPr lang="en-GB" dirty="0"/>
          </a:p>
        </p:txBody>
      </p:sp>
      <p:sp>
        <p:nvSpPr>
          <p:cNvPr id="4" name="Slide Number Placeholder 3"/>
          <p:cNvSpPr>
            <a:spLocks noGrp="1"/>
          </p:cNvSpPr>
          <p:nvPr>
            <p:ph type="sldNum" sz="quarter" idx="10"/>
          </p:nvPr>
        </p:nvSpPr>
        <p:spPr/>
        <p:txBody>
          <a:bodyPr/>
          <a:lstStyle/>
          <a:p>
            <a:pPr marL="0" marR="0" lvl="0" indent="0" algn="r" defTabSz="892175" rtl="0" eaLnBrk="1" fontAlgn="base" latinLnBrk="0" hangingPunct="1">
              <a:lnSpc>
                <a:spcPct val="100000"/>
              </a:lnSpc>
              <a:spcBef>
                <a:spcPct val="0"/>
              </a:spcBef>
              <a:spcAft>
                <a:spcPct val="0"/>
              </a:spcAft>
              <a:buClrTx/>
              <a:buSzTx/>
              <a:buFontTx/>
              <a:buNone/>
              <a:tabLst/>
              <a:defRPr/>
            </a:pPr>
            <a:fld id="{4D95000D-73FC-4086-911D-F1C42A1D6EF8}" type="slidenum">
              <a:rPr kumimoji="0" lang="en-GB"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892175" rtl="0" eaLnBrk="1" fontAlgn="base" latinLnBrk="0" hangingPunct="1">
                <a:lnSpc>
                  <a:spcPct val="100000"/>
                </a:lnSpc>
                <a:spcBef>
                  <a:spcPct val="0"/>
                </a:spcBef>
                <a:spcAft>
                  <a:spcPct val="0"/>
                </a:spcAft>
                <a:buClrTx/>
                <a:buSzTx/>
                <a:buFontTx/>
                <a:buNone/>
                <a:tabLst/>
                <a:defRPr/>
              </a:pPr>
              <a:t>25</a:t>
            </a:fld>
            <a:endPar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2452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C18C-1EFA-47EF-8E8C-1E93CDF1D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A2D4103D-1F0C-4F65-B83A-8DF14D832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CC8E8CAF-8088-416A-A90F-C63E43DD330D}"/>
              </a:ext>
            </a:extLst>
          </p:cNvPr>
          <p:cNvSpPr>
            <a:spLocks noGrp="1"/>
          </p:cNvSpPr>
          <p:nvPr>
            <p:ph type="dt" sz="half" idx="10"/>
          </p:nvPr>
        </p:nvSpPr>
        <p:spPr/>
        <p:txBody>
          <a:bodyPr/>
          <a:lstStyle/>
          <a:p>
            <a:fld id="{6C648447-77E8-4738-A0BB-B04FE755A4D8}" type="datetime1">
              <a:rPr lang="en-GB" smtClean="0"/>
              <a:t>31/05/2023</a:t>
            </a:fld>
            <a:endParaRPr lang="en-GB"/>
          </a:p>
        </p:txBody>
      </p:sp>
      <p:sp>
        <p:nvSpPr>
          <p:cNvPr id="5" name="Footer Placeholder 4">
            <a:extLst>
              <a:ext uri="{FF2B5EF4-FFF2-40B4-BE49-F238E27FC236}">
                <a16:creationId xmlns:a16="http://schemas.microsoft.com/office/drawing/2014/main" id="{02306A36-A846-4A63-9335-384B080A66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61A38E-F46B-4C9E-8282-1ABEEB32ADFC}"/>
              </a:ext>
            </a:extLst>
          </p:cNvPr>
          <p:cNvSpPr>
            <a:spLocks noGrp="1"/>
          </p:cNvSpPr>
          <p:nvPr>
            <p:ph type="sldNum" sz="quarter" idx="12"/>
          </p:nvPr>
        </p:nvSpPr>
        <p:spPr/>
        <p:txBody>
          <a:bodyPr/>
          <a:lstStyle/>
          <a:p>
            <a:fld id="{DD5BF034-A0A6-4F43-BF31-E5A6A6CA894E}" type="slidenum">
              <a:rPr lang="en-GB" smtClean="0"/>
              <a:t>‹#›</a:t>
            </a:fld>
            <a:endParaRPr lang="en-GB" dirty="0"/>
          </a:p>
        </p:txBody>
      </p:sp>
    </p:spTree>
    <p:extLst>
      <p:ext uri="{BB962C8B-B14F-4D97-AF65-F5344CB8AC3E}">
        <p14:creationId xmlns:p14="http://schemas.microsoft.com/office/powerpoint/2010/main" val="406853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E9B9-DF81-4E48-8034-7F72299A2F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F7DCF0-2082-4D74-8AF6-87C43B448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6C5463-4B4A-417C-B058-E7C60AC25C10}"/>
              </a:ext>
            </a:extLst>
          </p:cNvPr>
          <p:cNvSpPr>
            <a:spLocks noGrp="1"/>
          </p:cNvSpPr>
          <p:nvPr>
            <p:ph type="dt" sz="half" idx="10"/>
          </p:nvPr>
        </p:nvSpPr>
        <p:spPr/>
        <p:txBody>
          <a:bodyPr/>
          <a:lstStyle/>
          <a:p>
            <a:fld id="{403F465E-1158-4268-909A-09DAB61D2B90}" type="datetime1">
              <a:rPr lang="en-GB" smtClean="0"/>
              <a:t>31/05/2023</a:t>
            </a:fld>
            <a:endParaRPr lang="en-GB"/>
          </a:p>
        </p:txBody>
      </p:sp>
      <p:sp>
        <p:nvSpPr>
          <p:cNvPr id="5" name="Footer Placeholder 4">
            <a:extLst>
              <a:ext uri="{FF2B5EF4-FFF2-40B4-BE49-F238E27FC236}">
                <a16:creationId xmlns:a16="http://schemas.microsoft.com/office/drawing/2014/main" id="{A64E63DC-35C0-476B-B67D-1534C8C61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5E6AFC-E8CB-4294-AC74-CB951DF1F2A2}"/>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427068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B5D4B-EB63-45C2-BABD-D3B56BFF9D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FAFE5B-1D73-4583-842A-8EDE28D60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F0FCC9-07A3-4FA0-B7A0-D0CCCC990FE8}"/>
              </a:ext>
            </a:extLst>
          </p:cNvPr>
          <p:cNvSpPr>
            <a:spLocks noGrp="1"/>
          </p:cNvSpPr>
          <p:nvPr>
            <p:ph type="dt" sz="half" idx="10"/>
          </p:nvPr>
        </p:nvSpPr>
        <p:spPr/>
        <p:txBody>
          <a:bodyPr/>
          <a:lstStyle/>
          <a:p>
            <a:fld id="{B85EA9D7-173B-4D0F-8CCE-020FD09D7B84}" type="datetime1">
              <a:rPr lang="en-GB" smtClean="0"/>
              <a:t>31/05/2023</a:t>
            </a:fld>
            <a:endParaRPr lang="en-GB"/>
          </a:p>
        </p:txBody>
      </p:sp>
      <p:sp>
        <p:nvSpPr>
          <p:cNvPr id="5" name="Footer Placeholder 4">
            <a:extLst>
              <a:ext uri="{FF2B5EF4-FFF2-40B4-BE49-F238E27FC236}">
                <a16:creationId xmlns:a16="http://schemas.microsoft.com/office/drawing/2014/main" id="{BF569B01-16FB-4B90-9C61-4977034BE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CFFDD-5A10-4033-8EED-532B722BE1FE}"/>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397731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fld id="{EFAD4BD8-3888-455C-A1BB-6BF76A05D07B}" type="datetime1">
              <a:rPr lang="en-GB" smtClean="0"/>
              <a:t>31/05/2023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DCC24B6-A925-4CC5-A5A8-665495163E49}" type="slidenum">
              <a:rPr lang="en-US"/>
              <a:pPr>
                <a:defRPr/>
              </a:pPr>
              <a:t>‹#›</a:t>
            </a:fld>
            <a:endParaRPr lang="en-US"/>
          </a:p>
        </p:txBody>
      </p:sp>
    </p:spTree>
    <p:extLst>
      <p:ext uri="{BB962C8B-B14F-4D97-AF65-F5344CB8AC3E}">
        <p14:creationId xmlns:p14="http://schemas.microsoft.com/office/powerpoint/2010/main" val="298513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20E8FE0-1213-40FF-8BB3-A33F9799517B}" type="datetime1">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615358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64BF21-E350-4139-BC72-C16795E39FF5}" type="datetime1">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978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175BB-AFBE-439F-9EE9-8DA6C4E932F4}" type="datetime1">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252201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7A30600-D74F-430F-ACCA-61D6380C446D}" type="datetime1">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4106401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55125E-57E1-46A4-809B-74BF27C36E93}" type="datetime1">
              <a:rPr lang="en-GB" smtClean="0"/>
              <a:t>31/05/2023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12698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3E350AE-9186-42B9-8406-5540D48BC1AF}" type="datetime1">
              <a:rPr lang="en-GB" smtClean="0"/>
              <a:t>31/05/2023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1613163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6FDAB-2D33-442A-A368-3F929A73320E}" type="datetime1">
              <a:rPr lang="en-GB" smtClean="0"/>
              <a:t>31/05/2023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289218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2896-1A9C-4AC4-A253-93F498842ADB}"/>
              </a:ext>
            </a:extLst>
          </p:cNvPr>
          <p:cNvSpPr>
            <a:spLocks noGrp="1"/>
          </p:cNvSpPr>
          <p:nvPr>
            <p:ph type="title"/>
          </p:nvPr>
        </p:nvSpPr>
        <p:spPr/>
        <p:txBody>
          <a:bodyPr/>
          <a:lstStyle>
            <a:lvl1pPr>
              <a:defRPr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594D69C0-231F-4740-A7F4-4631A428BFD0}"/>
              </a:ext>
            </a:extLst>
          </p:cNvPr>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357FE5A2-C10A-4FBB-B167-3D8BCAE705EB}"/>
              </a:ext>
            </a:extLst>
          </p:cNvPr>
          <p:cNvSpPr>
            <a:spLocks noGrp="1"/>
          </p:cNvSpPr>
          <p:nvPr>
            <p:ph type="dt" sz="half" idx="10"/>
          </p:nvPr>
        </p:nvSpPr>
        <p:spPr/>
        <p:txBody>
          <a:bodyPr/>
          <a:lstStyle/>
          <a:p>
            <a:fld id="{CEA3A7C8-7B61-4148-9230-FBE8B923A87C}" type="datetime1">
              <a:rPr lang="en-GB" smtClean="0"/>
              <a:t>31/05/2023</a:t>
            </a:fld>
            <a:endParaRPr lang="en-GB"/>
          </a:p>
        </p:txBody>
      </p:sp>
      <p:sp>
        <p:nvSpPr>
          <p:cNvPr id="5" name="Footer Placeholder 4">
            <a:extLst>
              <a:ext uri="{FF2B5EF4-FFF2-40B4-BE49-F238E27FC236}">
                <a16:creationId xmlns:a16="http://schemas.microsoft.com/office/drawing/2014/main" id="{E04D3FC4-C6B6-4DD6-B713-21D716E317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BBDFD-2313-4351-9223-CC7E5E416648}"/>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975019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057E1-C8AF-4123-8670-AAB5B99A01DB}" type="datetime1">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2563823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69FD15-93E0-4F3D-9495-631BCB714ED4}" type="datetime1">
              <a:rPr lang="en-GB" smtClean="0"/>
              <a:t>31/05/2023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3385066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279E74-F5D1-46B8-B939-875046095BE9}" type="datetime1">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1839048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1F5B47-7C95-4D30-A91D-F2792854C53F}" type="datetime1">
              <a:rPr lang="en-GB" smtClean="0"/>
              <a:t>31/05/2023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EAC8E3-2989-4E0F-9285-549793BE7C8D}" type="slidenum">
              <a:rPr lang="en-GB" smtClean="0"/>
              <a:t>‹#›</a:t>
            </a:fld>
            <a:endParaRPr lang="en-GB"/>
          </a:p>
        </p:txBody>
      </p:sp>
    </p:spTree>
    <p:extLst>
      <p:ext uri="{BB962C8B-B14F-4D97-AF65-F5344CB8AC3E}">
        <p14:creationId xmlns:p14="http://schemas.microsoft.com/office/powerpoint/2010/main" val="132606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F713-194A-439F-A530-8FE461DD5127}"/>
              </a:ext>
            </a:extLst>
          </p:cNvPr>
          <p:cNvSpPr>
            <a:spLocks noGrp="1"/>
          </p:cNvSpPr>
          <p:nvPr>
            <p:ph type="title"/>
          </p:nvPr>
        </p:nvSpPr>
        <p:spPr>
          <a:xfrm>
            <a:off x="831850" y="1709738"/>
            <a:ext cx="10515600" cy="2852737"/>
          </a:xfrm>
        </p:spPr>
        <p:txBody>
          <a:bodyPr anchor="b"/>
          <a:lstStyle>
            <a:lvl1pPr>
              <a:defRPr sz="6000" b="1">
                <a:solidFill>
                  <a:schemeClr val="tx1">
                    <a:lumMod val="65000"/>
                    <a:lumOff val="35000"/>
                  </a:schemeClr>
                </a:solidFill>
              </a:defRPr>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EED7F3D-A18B-4EA1-9F91-FE6C4A729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7A46F-D376-457A-9C54-D488733509AA}"/>
              </a:ext>
            </a:extLst>
          </p:cNvPr>
          <p:cNvSpPr>
            <a:spLocks noGrp="1"/>
          </p:cNvSpPr>
          <p:nvPr>
            <p:ph type="dt" sz="half" idx="10"/>
          </p:nvPr>
        </p:nvSpPr>
        <p:spPr/>
        <p:txBody>
          <a:bodyPr/>
          <a:lstStyle/>
          <a:p>
            <a:fld id="{6B2CAA1C-71F6-4D65-B09B-71FFCA5E70FE}" type="datetime1">
              <a:rPr lang="en-GB" smtClean="0"/>
              <a:t>31/05/2023</a:t>
            </a:fld>
            <a:endParaRPr lang="en-GB"/>
          </a:p>
        </p:txBody>
      </p:sp>
      <p:sp>
        <p:nvSpPr>
          <p:cNvPr id="5" name="Footer Placeholder 4">
            <a:extLst>
              <a:ext uri="{FF2B5EF4-FFF2-40B4-BE49-F238E27FC236}">
                <a16:creationId xmlns:a16="http://schemas.microsoft.com/office/drawing/2014/main" id="{09F7BE32-BA90-41E6-9F7F-1385EDD6CC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446242-2408-4D11-BC8A-5A280CD36838}"/>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326902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6DD-4A70-4649-BF43-AD34F7E42676}"/>
              </a:ext>
            </a:extLst>
          </p:cNvPr>
          <p:cNvSpPr>
            <a:spLocks noGrp="1"/>
          </p:cNvSpPr>
          <p:nvPr>
            <p:ph type="title"/>
          </p:nvPr>
        </p:nvSpPr>
        <p:spPr/>
        <p:txBody>
          <a:bodyPr/>
          <a:lstStyle>
            <a:lvl1pPr>
              <a:defRPr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C13FAFAC-D2EA-4B9D-8B8A-E3326DF86BAB}"/>
              </a:ext>
            </a:extLst>
          </p:cNvPr>
          <p:cNvSpPr>
            <a:spLocks noGrp="1"/>
          </p:cNvSpPr>
          <p:nvPr>
            <p:ph sz="half" idx="1"/>
          </p:nvPr>
        </p:nvSpPr>
        <p:spPr>
          <a:xfrm>
            <a:off x="838200" y="1825625"/>
            <a:ext cx="51816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CD5EF41D-C5B2-41B9-8440-9141CAA08FE8}"/>
              </a:ext>
            </a:extLst>
          </p:cNvPr>
          <p:cNvSpPr>
            <a:spLocks noGrp="1"/>
          </p:cNvSpPr>
          <p:nvPr>
            <p:ph sz="half" idx="2"/>
          </p:nvPr>
        </p:nvSpPr>
        <p:spPr>
          <a:xfrm>
            <a:off x="6172200" y="1825625"/>
            <a:ext cx="51816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778AA4C-5AA0-4EA4-B3A4-5A624F91E87D}"/>
              </a:ext>
            </a:extLst>
          </p:cNvPr>
          <p:cNvSpPr>
            <a:spLocks noGrp="1"/>
          </p:cNvSpPr>
          <p:nvPr>
            <p:ph type="dt" sz="half" idx="10"/>
          </p:nvPr>
        </p:nvSpPr>
        <p:spPr/>
        <p:txBody>
          <a:bodyPr/>
          <a:lstStyle/>
          <a:p>
            <a:fld id="{C7A77F24-C664-4D9A-94D3-E4178DFF7314}" type="datetime1">
              <a:rPr lang="en-GB" smtClean="0"/>
              <a:t>31/05/2023</a:t>
            </a:fld>
            <a:endParaRPr lang="en-GB"/>
          </a:p>
        </p:txBody>
      </p:sp>
      <p:sp>
        <p:nvSpPr>
          <p:cNvPr id="6" name="Footer Placeholder 5">
            <a:extLst>
              <a:ext uri="{FF2B5EF4-FFF2-40B4-BE49-F238E27FC236}">
                <a16:creationId xmlns:a16="http://schemas.microsoft.com/office/drawing/2014/main" id="{5369B4CF-65AD-4ECF-ABC3-765063644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5847D6-8C1A-4C3F-A084-46B40ADDD30A}"/>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76068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17C7-9F4E-4ED6-8259-5384221869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659E13-B1D8-4E95-9387-F9B833C84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87899-919A-4B7B-B25F-2E7412AB0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a:extLst>
              <a:ext uri="{FF2B5EF4-FFF2-40B4-BE49-F238E27FC236}">
                <a16:creationId xmlns:a16="http://schemas.microsoft.com/office/drawing/2014/main" id="{E25AC589-4586-48C5-B6A0-670C2D9B1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61F48-BEE6-48D8-AC65-C4DF40CE2F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72DDF2C3-E747-4285-B829-93E9F79383C3}"/>
              </a:ext>
            </a:extLst>
          </p:cNvPr>
          <p:cNvSpPr>
            <a:spLocks noGrp="1"/>
          </p:cNvSpPr>
          <p:nvPr>
            <p:ph type="dt" sz="half" idx="10"/>
          </p:nvPr>
        </p:nvSpPr>
        <p:spPr/>
        <p:txBody>
          <a:bodyPr/>
          <a:lstStyle/>
          <a:p>
            <a:fld id="{80117522-CD43-4EDD-A12C-EA75D3F1D037}" type="datetime1">
              <a:rPr lang="en-GB" smtClean="0"/>
              <a:t>31/05/2023</a:t>
            </a:fld>
            <a:endParaRPr lang="en-GB"/>
          </a:p>
        </p:txBody>
      </p:sp>
      <p:sp>
        <p:nvSpPr>
          <p:cNvPr id="8" name="Footer Placeholder 7">
            <a:extLst>
              <a:ext uri="{FF2B5EF4-FFF2-40B4-BE49-F238E27FC236}">
                <a16:creationId xmlns:a16="http://schemas.microsoft.com/office/drawing/2014/main" id="{7C1E3298-3E6E-4792-80BF-E658BE5D39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244C98-3CCA-48F7-934E-FE697DC2D790}"/>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4433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E4A-8E91-41B7-9EA0-F273B9CD925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31D6A5-FC7E-4A43-81BB-CA391B521E6D}"/>
              </a:ext>
            </a:extLst>
          </p:cNvPr>
          <p:cNvSpPr>
            <a:spLocks noGrp="1"/>
          </p:cNvSpPr>
          <p:nvPr>
            <p:ph type="dt" sz="half" idx="10"/>
          </p:nvPr>
        </p:nvSpPr>
        <p:spPr/>
        <p:txBody>
          <a:bodyPr/>
          <a:lstStyle/>
          <a:p>
            <a:fld id="{2A005342-7382-41B8-A393-973EC770F9E1}" type="datetime1">
              <a:rPr lang="en-GB" smtClean="0"/>
              <a:t>31/05/2023</a:t>
            </a:fld>
            <a:endParaRPr lang="en-GB"/>
          </a:p>
        </p:txBody>
      </p:sp>
      <p:sp>
        <p:nvSpPr>
          <p:cNvPr id="4" name="Footer Placeholder 3">
            <a:extLst>
              <a:ext uri="{FF2B5EF4-FFF2-40B4-BE49-F238E27FC236}">
                <a16:creationId xmlns:a16="http://schemas.microsoft.com/office/drawing/2014/main" id="{B87A4227-0A80-4A07-B242-F8665928293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30FD09-EDE3-4C0A-883A-620BE5946C0A}"/>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145790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AA388-3B96-46AD-8091-CCEB71D02AB9}"/>
              </a:ext>
            </a:extLst>
          </p:cNvPr>
          <p:cNvSpPr>
            <a:spLocks noGrp="1"/>
          </p:cNvSpPr>
          <p:nvPr>
            <p:ph type="dt" sz="half" idx="10"/>
          </p:nvPr>
        </p:nvSpPr>
        <p:spPr/>
        <p:txBody>
          <a:bodyPr/>
          <a:lstStyle/>
          <a:p>
            <a:fld id="{94D8D61E-F267-4C59-A09F-98E29FA0B5B6}" type="datetime1">
              <a:rPr lang="en-GB" smtClean="0"/>
              <a:t>31/05/2023</a:t>
            </a:fld>
            <a:endParaRPr lang="en-GB"/>
          </a:p>
        </p:txBody>
      </p:sp>
      <p:sp>
        <p:nvSpPr>
          <p:cNvPr id="3" name="Footer Placeholder 2">
            <a:extLst>
              <a:ext uri="{FF2B5EF4-FFF2-40B4-BE49-F238E27FC236}">
                <a16:creationId xmlns:a16="http://schemas.microsoft.com/office/drawing/2014/main" id="{8D9ED54B-7D4C-46D2-9123-B3BCFB9E7E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A87755-A442-4E92-8F49-98A4C0F94D23}"/>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20453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EB3A-52FC-46CC-B8B6-E7B5849DB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A67458C-0738-44F8-8341-2EC7263AD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436FAC-A29B-4F6B-BB1D-233716E28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A6932-8021-4748-851C-F10A932CAD6D}"/>
              </a:ext>
            </a:extLst>
          </p:cNvPr>
          <p:cNvSpPr>
            <a:spLocks noGrp="1"/>
          </p:cNvSpPr>
          <p:nvPr>
            <p:ph type="dt" sz="half" idx="10"/>
          </p:nvPr>
        </p:nvSpPr>
        <p:spPr/>
        <p:txBody>
          <a:bodyPr/>
          <a:lstStyle/>
          <a:p>
            <a:fld id="{15B4115F-0138-4A1E-BBF9-1C130239F84F}" type="datetime1">
              <a:rPr lang="en-GB" smtClean="0"/>
              <a:t>31/05/2023</a:t>
            </a:fld>
            <a:endParaRPr lang="en-GB"/>
          </a:p>
        </p:txBody>
      </p:sp>
      <p:sp>
        <p:nvSpPr>
          <p:cNvPr id="6" name="Footer Placeholder 5">
            <a:extLst>
              <a:ext uri="{FF2B5EF4-FFF2-40B4-BE49-F238E27FC236}">
                <a16:creationId xmlns:a16="http://schemas.microsoft.com/office/drawing/2014/main" id="{4B6B855A-9D6E-42BD-84F6-F5F1DC16C7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6BED86-EA80-47A1-909F-B3A58B56D695}"/>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131749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AD8-99C8-4F94-9A36-728F1128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BECA7B-55D4-4007-BA0A-508D04F54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18D135D7-2089-42CC-9A8D-DFC26A898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188A-7657-429F-A0E0-EC92EEF66FD2}"/>
              </a:ext>
            </a:extLst>
          </p:cNvPr>
          <p:cNvSpPr>
            <a:spLocks noGrp="1"/>
          </p:cNvSpPr>
          <p:nvPr>
            <p:ph type="dt" sz="half" idx="10"/>
          </p:nvPr>
        </p:nvSpPr>
        <p:spPr/>
        <p:txBody>
          <a:bodyPr/>
          <a:lstStyle/>
          <a:p>
            <a:fld id="{C188D8EE-37BF-44E6-84FD-6425408ACFAB}" type="datetime1">
              <a:rPr lang="en-GB" smtClean="0"/>
              <a:t>31/05/2023</a:t>
            </a:fld>
            <a:endParaRPr lang="en-GB"/>
          </a:p>
        </p:txBody>
      </p:sp>
      <p:sp>
        <p:nvSpPr>
          <p:cNvPr id="6" name="Footer Placeholder 5">
            <a:extLst>
              <a:ext uri="{FF2B5EF4-FFF2-40B4-BE49-F238E27FC236}">
                <a16:creationId xmlns:a16="http://schemas.microsoft.com/office/drawing/2014/main" id="{BA4D6622-F8DB-4687-A9DD-5C7A79AA83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582330-0BDF-47D3-AA8D-9FDB85D022EB}"/>
              </a:ext>
            </a:extLst>
          </p:cNvPr>
          <p:cNvSpPr>
            <a:spLocks noGrp="1"/>
          </p:cNvSpPr>
          <p:nvPr>
            <p:ph type="sldNum" sz="quarter" idx="12"/>
          </p:nvPr>
        </p:nvSpPr>
        <p:spPr/>
        <p:txBody>
          <a:bodyPr/>
          <a:lstStyle/>
          <a:p>
            <a:fld id="{DD5BF034-A0A6-4F43-BF31-E5A6A6CA894E}" type="slidenum">
              <a:rPr lang="en-GB" smtClean="0"/>
              <a:t>‹#›</a:t>
            </a:fld>
            <a:endParaRPr lang="en-GB"/>
          </a:p>
        </p:txBody>
      </p:sp>
    </p:spTree>
    <p:extLst>
      <p:ext uri="{BB962C8B-B14F-4D97-AF65-F5344CB8AC3E}">
        <p14:creationId xmlns:p14="http://schemas.microsoft.com/office/powerpoint/2010/main" val="36323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4AA78-2137-4FF9-998F-D9E8CBCBC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F6E6E837-84A2-4122-8685-C686F4410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FB087A48-ADF6-4ADF-9950-DC1D37BFB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E7DDA-DB54-47D5-A627-CA6C0E727EFB}" type="datetime1">
              <a:rPr lang="en-GB" smtClean="0"/>
              <a:t>31/05/2023</a:t>
            </a:fld>
            <a:endParaRPr lang="en-GB"/>
          </a:p>
        </p:txBody>
      </p:sp>
      <p:sp>
        <p:nvSpPr>
          <p:cNvPr id="5" name="Footer Placeholder 4">
            <a:extLst>
              <a:ext uri="{FF2B5EF4-FFF2-40B4-BE49-F238E27FC236}">
                <a16:creationId xmlns:a16="http://schemas.microsoft.com/office/drawing/2014/main" id="{88A2D520-5C17-4167-BBE3-14918855C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F4021C-DE1C-4088-83D0-F29118396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BF034-A0A6-4F43-BF31-E5A6A6CA894E}" type="slidenum">
              <a:rPr lang="en-GB" smtClean="0"/>
              <a:t>‹#›</a:t>
            </a:fld>
            <a:endParaRPr lang="en-GB"/>
          </a:p>
        </p:txBody>
      </p:sp>
    </p:spTree>
    <p:extLst>
      <p:ext uri="{BB962C8B-B14F-4D97-AF65-F5344CB8AC3E}">
        <p14:creationId xmlns:p14="http://schemas.microsoft.com/office/powerpoint/2010/main" val="2204627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71BA3-7168-4B50-AA6B-C142812148BA}" type="datetime1">
              <a:rPr lang="en-GB" smtClean="0"/>
              <a:t>31/05/2023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8E3-2989-4E0F-9285-549793BE7C8D}" type="slidenum">
              <a:rPr lang="en-GB" smtClean="0"/>
              <a:t>‹#›</a:t>
            </a:fld>
            <a:endParaRPr lang="en-GB"/>
          </a:p>
        </p:txBody>
      </p:sp>
    </p:spTree>
    <p:extLst>
      <p:ext uri="{BB962C8B-B14F-4D97-AF65-F5344CB8AC3E}">
        <p14:creationId xmlns:p14="http://schemas.microsoft.com/office/powerpoint/2010/main" val="1558534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5.bin"/><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6.wmf"/><Relationship Id="rId7" Type="http://schemas.openxmlformats.org/officeDocument/2006/relationships/oleObject" Target="../embeddings/oleObject9.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2.w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6.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p:cNvSpPr>
            <a:spLocks noGrp="1"/>
          </p:cNvSpPr>
          <p:nvPr>
            <p:ph type="ctrTitle"/>
          </p:nvPr>
        </p:nvSpPr>
        <p:spPr>
          <a:xfrm>
            <a:off x="1100669" y="1111086"/>
            <a:ext cx="7690104" cy="2623885"/>
          </a:xfrm>
        </p:spPr>
        <p:txBody>
          <a:bodyPr anchor="ctr">
            <a:normAutofit fontScale="90000"/>
          </a:bodyPr>
          <a:lstStyle/>
          <a:p>
            <a:pPr algn="l"/>
            <a:r>
              <a:rPr lang="en-US" sz="6100" dirty="0">
                <a:solidFill>
                  <a:srgbClr val="FFFFFF"/>
                </a:solidFill>
                <a:latin typeface="Open Sans" panose="020B0606030504020204" pitchFamily="34" charset="0"/>
                <a:ea typeface="Open Sans" panose="020B0606030504020204" pitchFamily="34" charset="0"/>
                <a:cs typeface="Open Sans" panose="020B0606030504020204" pitchFamily="34" charset="0"/>
              </a:rPr>
              <a:t>Day 4</a:t>
            </a:r>
            <a:br>
              <a:rPr lang="en-US" sz="6100" dirty="0">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6100" dirty="0">
                <a:solidFill>
                  <a:srgbClr val="FFFFFF"/>
                </a:solidFill>
                <a:latin typeface="Open Sans" panose="020B0606030504020204" pitchFamily="34" charset="0"/>
                <a:ea typeface="Open Sans" panose="020B0606030504020204" pitchFamily="34" charset="0"/>
                <a:cs typeface="Open Sans" panose="020B0606030504020204" pitchFamily="34" charset="0"/>
              </a:rPr>
              <a:t>Lecture 1:  </a:t>
            </a:r>
            <a:br>
              <a:rPr lang="en-US" sz="6100" dirty="0">
                <a:solidFill>
                  <a:srgbClr val="FFFFFF"/>
                </a:solidFill>
                <a:latin typeface="Open Sans" panose="020B0606030504020204" pitchFamily="34" charset="0"/>
                <a:ea typeface="Open Sans" panose="020B0606030504020204" pitchFamily="34" charset="0"/>
                <a:cs typeface="Open Sans" panose="020B0606030504020204" pitchFamily="34" charset="0"/>
              </a:rPr>
            </a:br>
            <a:r>
              <a:rPr lang="en-US" sz="6100" dirty="0">
                <a:solidFill>
                  <a:srgbClr val="FFFFFF"/>
                </a:solidFill>
                <a:latin typeface="Open Sans" panose="020B0606030504020204" pitchFamily="34" charset="0"/>
                <a:ea typeface="Open Sans" panose="020B0606030504020204" pitchFamily="34" charset="0"/>
                <a:cs typeface="Open Sans" panose="020B0606030504020204" pitchFamily="34" charset="0"/>
              </a:rPr>
              <a:t>Introduction to Stochasticity</a:t>
            </a:r>
            <a:endParaRPr lang="en-GB" sz="61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12">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079499" y="4843002"/>
            <a:ext cx="10012680" cy="1234345"/>
          </a:xfrm>
        </p:spPr>
        <p:txBody>
          <a:bodyPr anchor="ctr">
            <a:normAutofit fontScale="70000" lnSpcReduction="20000"/>
          </a:bodyPr>
          <a:lstStyle/>
          <a:p>
            <a:pPr algn="ctr">
              <a:lnSpc>
                <a:spcPct val="107000"/>
              </a:lnSpc>
              <a:spcAft>
                <a:spcPts val="800"/>
              </a:spcAft>
            </a:pPr>
            <a:r>
              <a:rPr lang="en-GB" sz="2800" b="1" dirty="0">
                <a:effectLst/>
                <a:latin typeface="Open Sans" panose="020B0606030504020204" pitchFamily="34" charset="0"/>
                <a:ea typeface="Open Sans" panose="020B0606030504020204" pitchFamily="34" charset="0"/>
                <a:cs typeface="Open Sans" panose="020B0606030504020204" pitchFamily="34" charset="0"/>
              </a:rPr>
              <a:t>Short course on modelling infectious disease dynamics in R </a:t>
            </a:r>
          </a:p>
          <a:p>
            <a:pPr algn="ctr">
              <a:lnSpc>
                <a:spcPct val="107000"/>
              </a:lnSpc>
              <a:spcAft>
                <a:spcPts val="800"/>
              </a:spcAft>
            </a:pPr>
            <a:r>
              <a:rPr lang="en-GB" sz="2000" dirty="0">
                <a:effectLst/>
                <a:latin typeface="Open Sans" panose="020B0606030504020204" pitchFamily="34" charset="0"/>
                <a:ea typeface="Open Sans" panose="020B0606030504020204" pitchFamily="34" charset="0"/>
                <a:cs typeface="Open Sans" panose="020B0606030504020204" pitchFamily="34" charset="0"/>
              </a:rPr>
              <a:t>Ankara, Türkiye, June 2023</a:t>
            </a:r>
          </a:p>
          <a:p>
            <a:pPr algn="ctr">
              <a:lnSpc>
                <a:spcPct val="107000"/>
              </a:lnSpc>
              <a:spcAft>
                <a:spcPts val="800"/>
              </a:spcAft>
            </a:pPr>
            <a:r>
              <a:rPr lang="en-GB" sz="2000" dirty="0">
                <a:effectLst/>
                <a:latin typeface="Open Sans" panose="020B0606030504020204" pitchFamily="34" charset="0"/>
                <a:ea typeface="Open Sans" panose="020B0606030504020204" pitchFamily="34" charset="0"/>
                <a:cs typeface="Open Sans" panose="020B0606030504020204" pitchFamily="34" charset="0"/>
              </a:rPr>
              <a:t>Dr Juan F Vesga</a:t>
            </a:r>
          </a:p>
        </p:txBody>
      </p:sp>
      <p:sp>
        <p:nvSpPr>
          <p:cNvPr id="27" name="Rectangle 1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8" name="Graphic 7" descr="Users">
            <a:extLst>
              <a:ext uri="{FF2B5EF4-FFF2-40B4-BE49-F238E27FC236}">
                <a16:creationId xmlns:a16="http://schemas.microsoft.com/office/drawing/2014/main" id="{DBD577A4-DDEE-4541-B9C4-4704F320BD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7725" y="2612676"/>
            <a:ext cx="1632648" cy="1632648"/>
          </a:xfrm>
          <a:prstGeom prst="rect">
            <a:avLst/>
          </a:prstGeom>
        </p:spPr>
      </p:pic>
      <p:pic>
        <p:nvPicPr>
          <p:cNvPr id="23" name="Graphic 7" descr="Users">
            <a:extLst>
              <a:ext uri="{FF2B5EF4-FFF2-40B4-BE49-F238E27FC236}">
                <a16:creationId xmlns:a16="http://schemas.microsoft.com/office/drawing/2014/main" id="{2519204D-E98A-4374-B512-5D206D1F3E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57725" y="599487"/>
            <a:ext cx="1632648" cy="1632648"/>
          </a:xfrm>
          <a:prstGeom prst="rect">
            <a:avLst/>
          </a:prstGeom>
        </p:spPr>
      </p:pic>
      <p:sp>
        <p:nvSpPr>
          <p:cNvPr id="4" name="Slide Number Placeholder 3">
            <a:extLst>
              <a:ext uri="{FF2B5EF4-FFF2-40B4-BE49-F238E27FC236}">
                <a16:creationId xmlns:a16="http://schemas.microsoft.com/office/drawing/2014/main" id="{DD17FFA6-1FE6-4DC7-A0DF-3B2A4337114E}"/>
              </a:ext>
            </a:extLst>
          </p:cNvPr>
          <p:cNvSpPr>
            <a:spLocks noGrp="1"/>
          </p:cNvSpPr>
          <p:nvPr>
            <p:ph type="sldNum" sz="quarter" idx="12"/>
          </p:nvPr>
        </p:nvSpPr>
        <p:spPr/>
        <p:txBody>
          <a:bodyPr/>
          <a:lstStyle/>
          <a:p>
            <a:fld id="{D9EAC8E3-2989-4E0F-9285-549793BE7C8D}" type="slidenum">
              <a:rPr lang="en-GB" smtClean="0"/>
              <a:t>1</a:t>
            </a:fld>
            <a:endParaRPr lang="en-GB"/>
          </a:p>
        </p:txBody>
      </p:sp>
    </p:spTree>
    <p:extLst>
      <p:ext uri="{BB962C8B-B14F-4D97-AF65-F5344CB8AC3E}">
        <p14:creationId xmlns:p14="http://schemas.microsoft.com/office/powerpoint/2010/main" val="298327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5A3C6C-0B36-4284-80C5-C5A9EC3C274F}"/>
              </a:ext>
            </a:extLst>
          </p:cNvPr>
          <p:cNvSpPr>
            <a:spLocks noGrp="1"/>
          </p:cNvSpPr>
          <p:nvPr>
            <p:ph type="title"/>
          </p:nvPr>
        </p:nvSpPr>
        <p:spPr/>
        <p:txBody>
          <a:bodyPr/>
          <a:lstStyle/>
          <a:p>
            <a:r>
              <a:rPr lang="en-US" b="0" dirty="0"/>
              <a:t>What is persistence?</a:t>
            </a:r>
            <a:endParaRPr lang="en-GB" b="0" dirty="0"/>
          </a:p>
        </p:txBody>
      </p:sp>
      <p:sp>
        <p:nvSpPr>
          <p:cNvPr id="4" name="Content Placeholder 3">
            <a:extLst>
              <a:ext uri="{FF2B5EF4-FFF2-40B4-BE49-F238E27FC236}">
                <a16:creationId xmlns:a16="http://schemas.microsoft.com/office/drawing/2014/main" id="{06B8F06B-3C86-41B1-884A-9A8EF878EC01}"/>
              </a:ext>
            </a:extLst>
          </p:cNvPr>
          <p:cNvSpPr>
            <a:spLocks noGrp="1"/>
          </p:cNvSpPr>
          <p:nvPr>
            <p:ph idx="1"/>
          </p:nvPr>
        </p:nvSpPr>
        <p:spPr/>
        <p:txBody>
          <a:bodyPr>
            <a:normAutofit/>
          </a:bodyPr>
          <a:lstStyle/>
          <a:p>
            <a:r>
              <a:rPr lang="en-US" sz="2600" dirty="0"/>
              <a:t>The ability of a disease to remain endemic.</a:t>
            </a:r>
          </a:p>
          <a:p>
            <a:r>
              <a:rPr lang="en-US" sz="2600" dirty="0"/>
              <a:t> </a:t>
            </a:r>
            <a:r>
              <a:rPr lang="en-US" sz="2600" dirty="0">
                <a:solidFill>
                  <a:srgbClr val="C00000"/>
                </a:solidFill>
              </a:rPr>
              <a:t>Deterministic</a:t>
            </a:r>
            <a:r>
              <a:rPr lang="en-US" sz="2600" dirty="0"/>
              <a:t> models tell us </a:t>
            </a:r>
            <a:r>
              <a:rPr lang="en-US" sz="2600" dirty="0">
                <a:solidFill>
                  <a:srgbClr val="C00000"/>
                </a:solidFill>
              </a:rPr>
              <a:t>R0&gt;1</a:t>
            </a:r>
            <a:r>
              <a:rPr lang="en-US" sz="2600" dirty="0"/>
              <a:t> is only criterion for persistence.</a:t>
            </a:r>
          </a:p>
          <a:p>
            <a:r>
              <a:rPr lang="en-US" sz="2600" dirty="0"/>
              <a:t> In fact, </a:t>
            </a:r>
            <a:r>
              <a:rPr lang="en-US" sz="2600" dirty="0">
                <a:solidFill>
                  <a:srgbClr val="C00000"/>
                </a:solidFill>
              </a:rPr>
              <a:t>random fluctuations </a:t>
            </a:r>
            <a:r>
              <a:rPr lang="en-US" sz="2600" dirty="0"/>
              <a:t>often drive diseases to extinction.</a:t>
            </a:r>
          </a:p>
          <a:p>
            <a:r>
              <a:rPr lang="en-US" sz="2600" dirty="0"/>
              <a:t> Population size, N, a key issue (&amp; space).</a:t>
            </a:r>
          </a:p>
          <a:p>
            <a:r>
              <a:rPr lang="en-US" sz="2600" dirty="0"/>
              <a:t> Stochastic effects can give fundamentally different dynamics</a:t>
            </a:r>
          </a:p>
          <a:p>
            <a:pPr lvl="1"/>
            <a:r>
              <a:rPr lang="en-US" sz="2200" dirty="0"/>
              <a:t> especially for cyclical epidemics!</a:t>
            </a:r>
          </a:p>
        </p:txBody>
      </p:sp>
      <p:sp>
        <p:nvSpPr>
          <p:cNvPr id="5" name="Slide Number Placeholder 4">
            <a:extLst>
              <a:ext uri="{FF2B5EF4-FFF2-40B4-BE49-F238E27FC236}">
                <a16:creationId xmlns:a16="http://schemas.microsoft.com/office/drawing/2014/main" id="{71434AC6-5445-48F8-AE09-4B06FBCDF223}"/>
              </a:ext>
            </a:extLst>
          </p:cNvPr>
          <p:cNvSpPr>
            <a:spLocks noGrp="1"/>
          </p:cNvSpPr>
          <p:nvPr>
            <p:ph type="sldNum" sz="quarter" idx="12"/>
          </p:nvPr>
        </p:nvSpPr>
        <p:spPr/>
        <p:txBody>
          <a:bodyPr/>
          <a:lstStyle/>
          <a:p>
            <a:fld id="{DD5BF034-A0A6-4F43-BF31-E5A6A6CA894E}" type="slidenum">
              <a:rPr lang="en-GB" smtClean="0"/>
              <a:t>10</a:t>
            </a:fld>
            <a:endParaRPr lang="en-GB"/>
          </a:p>
        </p:txBody>
      </p:sp>
    </p:spTree>
    <p:extLst>
      <p:ext uri="{BB962C8B-B14F-4D97-AF65-F5344CB8AC3E}">
        <p14:creationId xmlns:p14="http://schemas.microsoft.com/office/powerpoint/2010/main" val="115494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a:defRPr/>
            </a:pPr>
            <a:r>
              <a:rPr lang="en-GB" altLang="en-US" dirty="0"/>
              <a:t>Example: Measles dynamics</a:t>
            </a:r>
          </a:p>
        </p:txBody>
      </p:sp>
      <p:sp>
        <p:nvSpPr>
          <p:cNvPr id="11267" name="Rectangle 3"/>
          <p:cNvSpPr>
            <a:spLocks noChangeArrowheads="1"/>
          </p:cNvSpPr>
          <p:nvPr/>
        </p:nvSpPr>
        <p:spPr bwMode="auto">
          <a:xfrm>
            <a:off x="2263889" y="1766868"/>
            <a:ext cx="569914" cy="41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tabLst>
                <a:tab pos="914400" algn="l"/>
              </a:tabLst>
              <a:defRPr sz="3200">
                <a:solidFill>
                  <a:schemeClr val="tx1"/>
                </a:solidFill>
                <a:latin typeface="Arial" panose="020B0604020202020204" pitchFamily="34" charset="0"/>
              </a:defRPr>
            </a:lvl1pPr>
            <a:lvl2pPr marL="742950" indent="-285750" eaLnBrk="0" hangingPunct="0">
              <a:spcBef>
                <a:spcPct val="20000"/>
              </a:spcBef>
              <a:buChar char="–"/>
              <a:tabLst>
                <a:tab pos="914400" algn="l"/>
              </a:tabLst>
              <a:defRPr sz="2800">
                <a:solidFill>
                  <a:schemeClr val="tx1"/>
                </a:solidFill>
                <a:latin typeface="Arial" panose="020B0604020202020204" pitchFamily="34" charset="0"/>
              </a:defRPr>
            </a:lvl2pPr>
            <a:lvl3pPr marL="1143000" indent="-228600" eaLnBrk="0" hangingPunct="0">
              <a:spcBef>
                <a:spcPct val="20000"/>
              </a:spcBef>
              <a:buChar char="•"/>
              <a:tabLst>
                <a:tab pos="914400" algn="l"/>
              </a:tabLst>
              <a:defRPr sz="2400">
                <a:solidFill>
                  <a:schemeClr val="tx1"/>
                </a:solidFill>
                <a:latin typeface="Arial" panose="020B0604020202020204" pitchFamily="34" charset="0"/>
              </a:defRPr>
            </a:lvl3pPr>
            <a:lvl4pPr marL="1600200" indent="-228600" eaLnBrk="0" hangingPunct="0">
              <a:spcBef>
                <a:spcPct val="20000"/>
              </a:spcBef>
              <a:buChar char="–"/>
              <a:tabLst>
                <a:tab pos="914400" algn="l"/>
              </a:tabLst>
              <a:defRPr sz="2000">
                <a:solidFill>
                  <a:schemeClr val="tx1"/>
                </a:solidFill>
                <a:latin typeface="Arial" panose="020B0604020202020204" pitchFamily="34" charset="0"/>
              </a:defRPr>
            </a:lvl4pPr>
            <a:lvl5pPr marL="2057400" indent="-228600" eaLnBrk="0" hangingPunct="0">
              <a:spcBef>
                <a:spcPct val="20000"/>
              </a:spcBef>
              <a:buChar char="»"/>
              <a:tabLst>
                <a:tab pos="914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9pPr>
          </a:lstStyle>
          <a:p>
            <a:pPr fontAlgn="base">
              <a:lnSpc>
                <a:spcPct val="125000"/>
              </a:lnSpc>
              <a:spcBef>
                <a:spcPct val="0"/>
              </a:spcBef>
              <a:spcAft>
                <a:spcPct val="0"/>
              </a:spcAft>
              <a:buNone/>
              <a:defRPr/>
            </a:pPr>
            <a:r>
              <a:rPr lang="en-GB" altLang="en-US" sz="1800" b="1" i="1" dirty="0">
                <a:solidFill>
                  <a:srgbClr val="FF3300"/>
                </a:solidFill>
                <a:latin typeface="Open Sans" panose="020B0606030504020204" pitchFamily="34" charset="0"/>
                <a:ea typeface="Open Sans" panose="020B0606030504020204" pitchFamily="34" charset="0"/>
                <a:cs typeface="Open Sans" panose="020B0606030504020204" pitchFamily="34" charset="0"/>
              </a:rPr>
              <a:t>UK</a:t>
            </a:r>
            <a:endParaRPr lang="en-GB" altLang="en-US" sz="1200" b="1" i="1" dirty="0">
              <a:solidFill>
                <a:srgbClr val="FF3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68" name="Rectangle 4"/>
          <p:cNvSpPr>
            <a:spLocks noChangeArrowheads="1"/>
          </p:cNvSpPr>
          <p:nvPr/>
        </p:nvSpPr>
        <p:spPr bwMode="auto">
          <a:xfrm>
            <a:off x="8050097" y="1728778"/>
            <a:ext cx="1308100" cy="41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914400" algn="l"/>
              </a:tabLst>
              <a:defRPr sz="3200">
                <a:solidFill>
                  <a:schemeClr val="tx1"/>
                </a:solidFill>
                <a:latin typeface="Arial" panose="020B0604020202020204" pitchFamily="34" charset="0"/>
              </a:defRPr>
            </a:lvl1pPr>
            <a:lvl2pPr marL="742950" indent="-285750" eaLnBrk="0" hangingPunct="0">
              <a:spcBef>
                <a:spcPct val="20000"/>
              </a:spcBef>
              <a:buChar char="–"/>
              <a:tabLst>
                <a:tab pos="914400" algn="l"/>
              </a:tabLst>
              <a:defRPr sz="2800">
                <a:solidFill>
                  <a:schemeClr val="tx1"/>
                </a:solidFill>
                <a:latin typeface="Arial" panose="020B0604020202020204" pitchFamily="34" charset="0"/>
              </a:defRPr>
            </a:lvl2pPr>
            <a:lvl3pPr marL="1143000" indent="-228600" eaLnBrk="0" hangingPunct="0">
              <a:spcBef>
                <a:spcPct val="20000"/>
              </a:spcBef>
              <a:buChar char="•"/>
              <a:tabLst>
                <a:tab pos="914400" algn="l"/>
              </a:tabLst>
              <a:defRPr sz="2400">
                <a:solidFill>
                  <a:schemeClr val="tx1"/>
                </a:solidFill>
                <a:latin typeface="Arial" panose="020B0604020202020204" pitchFamily="34" charset="0"/>
              </a:defRPr>
            </a:lvl3pPr>
            <a:lvl4pPr marL="1600200" indent="-228600" eaLnBrk="0" hangingPunct="0">
              <a:spcBef>
                <a:spcPct val="20000"/>
              </a:spcBef>
              <a:buChar char="–"/>
              <a:tabLst>
                <a:tab pos="914400" algn="l"/>
              </a:tabLst>
              <a:defRPr sz="2000">
                <a:solidFill>
                  <a:schemeClr val="tx1"/>
                </a:solidFill>
                <a:latin typeface="Arial" panose="020B0604020202020204" pitchFamily="34" charset="0"/>
              </a:defRPr>
            </a:lvl4pPr>
            <a:lvl5pPr marL="2057400" indent="-228600" eaLnBrk="0" hangingPunct="0">
              <a:spcBef>
                <a:spcPct val="20000"/>
              </a:spcBef>
              <a:buChar char="»"/>
              <a:tabLst>
                <a:tab pos="914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9pPr>
          </a:lstStyle>
          <a:p>
            <a:pPr fontAlgn="base">
              <a:lnSpc>
                <a:spcPct val="125000"/>
              </a:lnSpc>
              <a:spcBef>
                <a:spcPct val="0"/>
              </a:spcBef>
              <a:spcAft>
                <a:spcPct val="0"/>
              </a:spcAft>
              <a:buNone/>
              <a:defRPr/>
            </a:pPr>
            <a:r>
              <a:rPr lang="en-GB" altLang="en-US" sz="1800" b="1" i="1" dirty="0">
                <a:solidFill>
                  <a:srgbClr val="FF3300"/>
                </a:solidFill>
                <a:latin typeface="Open Sans" panose="020B0606030504020204" pitchFamily="34" charset="0"/>
                <a:ea typeface="Open Sans" panose="020B0606030504020204" pitchFamily="34" charset="0"/>
                <a:cs typeface="Open Sans" panose="020B0606030504020204" pitchFamily="34" charset="0"/>
              </a:rPr>
              <a:t>New York</a:t>
            </a:r>
            <a:endParaRPr lang="en-GB" altLang="en-US" sz="1200" b="1" i="1" dirty="0">
              <a:solidFill>
                <a:srgbClr val="FF3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69" name="Rectangle 5"/>
          <p:cNvSpPr>
            <a:spLocks noChangeArrowheads="1"/>
          </p:cNvSpPr>
          <p:nvPr/>
        </p:nvSpPr>
        <p:spPr bwMode="auto">
          <a:xfrm>
            <a:off x="5201054" y="1686529"/>
            <a:ext cx="1576388" cy="41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tabLst>
                <a:tab pos="914400" algn="l"/>
              </a:tabLst>
              <a:defRPr sz="3200">
                <a:solidFill>
                  <a:schemeClr val="tx1"/>
                </a:solidFill>
                <a:latin typeface="Arial" panose="020B0604020202020204" pitchFamily="34" charset="0"/>
              </a:defRPr>
            </a:lvl1pPr>
            <a:lvl2pPr marL="742950" indent="-285750" eaLnBrk="0" hangingPunct="0">
              <a:spcBef>
                <a:spcPct val="20000"/>
              </a:spcBef>
              <a:buChar char="–"/>
              <a:tabLst>
                <a:tab pos="914400" algn="l"/>
              </a:tabLst>
              <a:defRPr sz="2800">
                <a:solidFill>
                  <a:schemeClr val="tx1"/>
                </a:solidFill>
                <a:latin typeface="Arial" panose="020B0604020202020204" pitchFamily="34" charset="0"/>
              </a:defRPr>
            </a:lvl2pPr>
            <a:lvl3pPr marL="1143000" indent="-228600" eaLnBrk="0" hangingPunct="0">
              <a:spcBef>
                <a:spcPct val="20000"/>
              </a:spcBef>
              <a:buChar char="•"/>
              <a:tabLst>
                <a:tab pos="914400" algn="l"/>
              </a:tabLst>
              <a:defRPr sz="2400">
                <a:solidFill>
                  <a:schemeClr val="tx1"/>
                </a:solidFill>
                <a:latin typeface="Arial" panose="020B0604020202020204" pitchFamily="34" charset="0"/>
              </a:defRPr>
            </a:lvl3pPr>
            <a:lvl4pPr marL="1600200" indent="-228600" eaLnBrk="0" hangingPunct="0">
              <a:spcBef>
                <a:spcPct val="20000"/>
              </a:spcBef>
              <a:buChar char="–"/>
              <a:tabLst>
                <a:tab pos="914400" algn="l"/>
              </a:tabLst>
              <a:defRPr sz="2000">
                <a:solidFill>
                  <a:schemeClr val="tx1"/>
                </a:solidFill>
                <a:latin typeface="Arial" panose="020B0604020202020204" pitchFamily="34" charset="0"/>
              </a:defRPr>
            </a:lvl4pPr>
            <a:lvl5pPr marL="2057400" indent="-228600" eaLnBrk="0" hangingPunct="0">
              <a:spcBef>
                <a:spcPct val="20000"/>
              </a:spcBef>
              <a:buChar char="»"/>
              <a:tabLst>
                <a:tab pos="914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9pPr>
          </a:lstStyle>
          <a:p>
            <a:pPr fontAlgn="base">
              <a:lnSpc>
                <a:spcPct val="125000"/>
              </a:lnSpc>
              <a:spcBef>
                <a:spcPct val="0"/>
              </a:spcBef>
              <a:spcAft>
                <a:spcPct val="0"/>
              </a:spcAft>
              <a:buNone/>
              <a:defRPr/>
            </a:pPr>
            <a:r>
              <a:rPr lang="en-GB" altLang="en-US" sz="1800" b="1" i="1" dirty="0">
                <a:solidFill>
                  <a:srgbClr val="FF3300"/>
                </a:solidFill>
                <a:latin typeface="Open Sans" panose="020B0606030504020204" pitchFamily="34" charset="0"/>
                <a:ea typeface="Open Sans" panose="020B0606030504020204" pitchFamily="34" charset="0"/>
                <a:cs typeface="Open Sans" panose="020B0606030504020204" pitchFamily="34" charset="0"/>
              </a:rPr>
              <a:t>Copenhagen</a:t>
            </a:r>
            <a:endParaRPr lang="en-GB" altLang="en-US" sz="1200" b="1" i="1" dirty="0">
              <a:solidFill>
                <a:srgbClr val="FF3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70" name="Text Box 6"/>
          <p:cNvSpPr txBox="1">
            <a:spLocks noChangeArrowheads="1"/>
          </p:cNvSpPr>
          <p:nvPr/>
        </p:nvSpPr>
        <p:spPr bwMode="auto">
          <a:xfrm>
            <a:off x="1830936" y="5065244"/>
            <a:ext cx="73526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defRPr/>
            </a:pPr>
            <a:r>
              <a:rPr lang="en-GB"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Predominantly biennial cycles, but strong annual &amp; triennial components</a:t>
            </a:r>
          </a:p>
        </p:txBody>
      </p:sp>
      <p:graphicFrame>
        <p:nvGraphicFramePr>
          <p:cNvPr id="11271" name="Object 7"/>
          <p:cNvGraphicFramePr>
            <a:graphicFrameLocks noChangeAspect="1"/>
          </p:cNvGraphicFramePr>
          <p:nvPr>
            <p:extLst>
              <p:ext uri="{D42A27DB-BD31-4B8C-83A1-F6EECF244321}">
                <p14:modId xmlns:p14="http://schemas.microsoft.com/office/powerpoint/2010/main" val="600283034"/>
              </p:ext>
            </p:extLst>
          </p:nvPr>
        </p:nvGraphicFramePr>
        <p:xfrm>
          <a:off x="622980" y="2171466"/>
          <a:ext cx="3783520" cy="2230874"/>
        </p:xfrm>
        <a:graphic>
          <a:graphicData uri="http://schemas.openxmlformats.org/presentationml/2006/ole">
            <mc:AlternateContent xmlns:mc="http://schemas.openxmlformats.org/markup-compatibility/2006">
              <mc:Choice xmlns:v="urn:schemas-microsoft-com:vml" Requires="v">
                <p:oleObj name="Image" r:id="rId2" imgW="4396753" imgH="3430992" progId="Photoshop.Image.5">
                  <p:embed/>
                </p:oleObj>
              </mc:Choice>
              <mc:Fallback>
                <p:oleObj name="Image" r:id="rId2" imgW="4396753" imgH="3430992" progId="Photoshop.Image.5">
                  <p:embed/>
                  <p:pic>
                    <p:nvPicPr>
                      <p:cNvPr id="1127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80" y="2171466"/>
                        <a:ext cx="3783520" cy="2230874"/>
                      </a:xfrm>
                      <a:prstGeom prst="rect">
                        <a:avLst/>
                      </a:prstGeom>
                      <a:noFill/>
                      <a:ln>
                        <a:noFill/>
                      </a:ln>
                      <a:effectLst/>
                    </p:spPr>
                  </p:pic>
                </p:oleObj>
              </mc:Fallback>
            </mc:AlternateContent>
          </a:graphicData>
        </a:graphic>
      </p:graphicFrame>
      <p:graphicFrame>
        <p:nvGraphicFramePr>
          <p:cNvPr id="11272" name="Object 8"/>
          <p:cNvGraphicFramePr>
            <a:graphicFrameLocks noChangeAspect="1"/>
          </p:cNvGraphicFramePr>
          <p:nvPr>
            <p:extLst>
              <p:ext uri="{D42A27DB-BD31-4B8C-83A1-F6EECF244321}">
                <p14:modId xmlns:p14="http://schemas.microsoft.com/office/powerpoint/2010/main" val="2287999828"/>
              </p:ext>
            </p:extLst>
          </p:nvPr>
        </p:nvGraphicFramePr>
        <p:xfrm>
          <a:off x="4500162" y="2171466"/>
          <a:ext cx="5127625" cy="2413000"/>
        </p:xfrm>
        <a:graphic>
          <a:graphicData uri="http://schemas.openxmlformats.org/presentationml/2006/ole">
            <mc:AlternateContent xmlns:mc="http://schemas.openxmlformats.org/markup-compatibility/2006">
              <mc:Choice xmlns:v="urn:schemas-microsoft-com:vml" Requires="v">
                <p:oleObj name="Image" r:id="rId4" imgW="6841463" imgH="3219512" progId="Photoshop.Image.5">
                  <p:embed/>
                </p:oleObj>
              </mc:Choice>
              <mc:Fallback>
                <p:oleObj name="Image" r:id="rId4" imgW="6841463" imgH="3219512" progId="Photoshop.Image.5">
                  <p:embed/>
                  <p:pic>
                    <p:nvPicPr>
                      <p:cNvPr id="112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162" y="2171466"/>
                        <a:ext cx="5127625"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6F5A467-4335-436F-83A5-69373E0ECF78}"/>
              </a:ext>
            </a:extLst>
          </p:cNvPr>
          <p:cNvSpPr>
            <a:spLocks noGrp="1"/>
          </p:cNvSpPr>
          <p:nvPr>
            <p:ph type="sldNum" sz="quarter" idx="12"/>
          </p:nvPr>
        </p:nvSpPr>
        <p:spPr/>
        <p:txBody>
          <a:bodyPr/>
          <a:lstStyle/>
          <a:p>
            <a:fld id="{DD5BF034-A0A6-4F43-BF31-E5A6A6CA894E}" type="slidenum">
              <a:rPr lang="en-GB" smtClean="0"/>
              <a:t>11</a:t>
            </a:fld>
            <a:endParaRPr lang="en-GB"/>
          </a:p>
        </p:txBody>
      </p:sp>
    </p:spTree>
    <p:extLst>
      <p:ext uri="{BB962C8B-B14F-4D97-AF65-F5344CB8AC3E}">
        <p14:creationId xmlns:p14="http://schemas.microsoft.com/office/powerpoint/2010/main" val="396501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B7F0-7BF9-4959-A954-B3F595A85DDA}"/>
              </a:ext>
            </a:extLst>
          </p:cNvPr>
          <p:cNvSpPr>
            <a:spLocks noGrp="1"/>
          </p:cNvSpPr>
          <p:nvPr>
            <p:ph type="title"/>
          </p:nvPr>
        </p:nvSpPr>
        <p:spPr/>
        <p:txBody>
          <a:bodyPr/>
          <a:lstStyle/>
          <a:p>
            <a:r>
              <a:rPr lang="en-GB" b="0" dirty="0"/>
              <a:t>Deterministic model of Measles</a:t>
            </a:r>
          </a:p>
        </p:txBody>
      </p:sp>
      <p:sp>
        <p:nvSpPr>
          <p:cNvPr id="3" name="Content Placeholder 2">
            <a:extLst>
              <a:ext uri="{FF2B5EF4-FFF2-40B4-BE49-F238E27FC236}">
                <a16:creationId xmlns:a16="http://schemas.microsoft.com/office/drawing/2014/main" id="{D801846B-0485-489D-A901-A497F8FF6134}"/>
              </a:ext>
            </a:extLst>
          </p:cNvPr>
          <p:cNvSpPr>
            <a:spLocks noGrp="1"/>
          </p:cNvSpPr>
          <p:nvPr>
            <p:ph sz="half" idx="1"/>
          </p:nvPr>
        </p:nvSpPr>
        <p:spPr>
          <a:xfrm>
            <a:off x="838199" y="1825625"/>
            <a:ext cx="5824537" cy="4351338"/>
          </a:xfrm>
        </p:spPr>
        <p:txBody>
          <a:bodyPr>
            <a:normAutofit/>
          </a:bodyPr>
          <a:lstStyle/>
          <a:p>
            <a:pPr fontAlgn="base">
              <a:spcBef>
                <a:spcPct val="0"/>
              </a:spcBef>
              <a:spcAft>
                <a:spcPct val="0"/>
              </a:spcAft>
              <a:defRPr/>
            </a:pPr>
            <a:r>
              <a:rPr lang="en-GB" altLang="en-US" sz="2600" dirty="0">
                <a:solidFill>
                  <a:srgbClr val="000000"/>
                </a:solidFill>
              </a:rPr>
              <a:t>Seasonally forced model – transmission varies annually.</a:t>
            </a:r>
          </a:p>
          <a:p>
            <a:pPr fontAlgn="base">
              <a:spcBef>
                <a:spcPct val="0"/>
              </a:spcBef>
              <a:spcAft>
                <a:spcPct val="0"/>
              </a:spcAft>
              <a:defRPr/>
            </a:pPr>
            <a:endParaRPr lang="en-GB" altLang="en-US" sz="2600" dirty="0">
              <a:solidFill>
                <a:srgbClr val="000000"/>
              </a:solidFill>
            </a:endParaRPr>
          </a:p>
          <a:p>
            <a:pPr fontAlgn="base">
              <a:spcBef>
                <a:spcPct val="0"/>
              </a:spcBef>
              <a:spcAft>
                <a:spcPct val="0"/>
              </a:spcAft>
              <a:defRPr/>
            </a:pPr>
            <a:r>
              <a:rPr lang="en-GB" altLang="en-US" sz="2600" dirty="0">
                <a:solidFill>
                  <a:srgbClr val="000000"/>
                </a:solidFill>
              </a:rPr>
              <a:t>Equivalent of </a:t>
            </a:r>
            <a:r>
              <a:rPr lang="en-GB" altLang="en-US" sz="2600" dirty="0">
                <a:solidFill>
                  <a:srgbClr val="FF0000"/>
                </a:solidFill>
              </a:rPr>
              <a:t>equilibrium</a:t>
            </a:r>
            <a:r>
              <a:rPr lang="en-GB" altLang="en-US" sz="2600" dirty="0">
                <a:solidFill>
                  <a:srgbClr val="000000"/>
                </a:solidFill>
              </a:rPr>
              <a:t> is </a:t>
            </a:r>
            <a:r>
              <a:rPr lang="en-GB" altLang="en-US" sz="2600" dirty="0">
                <a:solidFill>
                  <a:srgbClr val="FF0000"/>
                </a:solidFill>
              </a:rPr>
              <a:t>limit cycle</a:t>
            </a:r>
            <a:r>
              <a:rPr lang="en-GB" altLang="en-US" sz="2600" dirty="0">
                <a:solidFill>
                  <a:srgbClr val="000000"/>
                </a:solidFill>
              </a:rPr>
              <a:t> - sustained</a:t>
            </a:r>
            <a:r>
              <a:rPr lang="en-GB" altLang="en-US" sz="2600" i="1" dirty="0">
                <a:solidFill>
                  <a:srgbClr val="000000"/>
                </a:solidFill>
              </a:rPr>
              <a:t> </a:t>
            </a:r>
            <a:r>
              <a:rPr lang="en-GB" altLang="en-US" sz="2600" dirty="0">
                <a:solidFill>
                  <a:srgbClr val="000000"/>
                </a:solidFill>
              </a:rPr>
              <a:t>incidence</a:t>
            </a:r>
            <a:r>
              <a:rPr lang="en-GB" altLang="en-US" sz="2600" i="1" dirty="0">
                <a:solidFill>
                  <a:srgbClr val="000000"/>
                </a:solidFill>
              </a:rPr>
              <a:t> </a:t>
            </a:r>
            <a:r>
              <a:rPr lang="en-GB" altLang="en-US" sz="2600" dirty="0">
                <a:solidFill>
                  <a:srgbClr val="000000"/>
                </a:solidFill>
              </a:rPr>
              <a:t>oscillations - not necessarily of same period as forcing.</a:t>
            </a:r>
          </a:p>
          <a:p>
            <a:pPr fontAlgn="base">
              <a:spcBef>
                <a:spcPct val="0"/>
              </a:spcBef>
              <a:spcAft>
                <a:spcPct val="0"/>
              </a:spcAft>
              <a:defRPr/>
            </a:pPr>
            <a:endParaRPr lang="en-GB" altLang="en-US" sz="2600" dirty="0">
              <a:solidFill>
                <a:srgbClr val="000000"/>
              </a:solidFill>
            </a:endParaRPr>
          </a:p>
          <a:p>
            <a:pPr fontAlgn="base">
              <a:spcBef>
                <a:spcPct val="0"/>
              </a:spcBef>
              <a:spcAft>
                <a:spcPct val="0"/>
              </a:spcAft>
              <a:defRPr/>
            </a:pPr>
            <a:r>
              <a:rPr lang="en-GB" altLang="en-US" sz="2600" dirty="0">
                <a:solidFill>
                  <a:srgbClr val="000000"/>
                </a:solidFill>
              </a:rPr>
              <a:t>Cycles completely regular.</a:t>
            </a:r>
          </a:p>
          <a:p>
            <a:endParaRPr lang="en-GB" sz="2600" dirty="0"/>
          </a:p>
        </p:txBody>
      </p:sp>
      <p:graphicFrame>
        <p:nvGraphicFramePr>
          <p:cNvPr id="5" name="Content Placeholder 4">
            <a:extLst>
              <a:ext uri="{FF2B5EF4-FFF2-40B4-BE49-F238E27FC236}">
                <a16:creationId xmlns:a16="http://schemas.microsoft.com/office/drawing/2014/main" id="{586CF389-F01B-4CEB-BAD3-53BC837C8C85}"/>
              </a:ext>
            </a:extLst>
          </p:cNvPr>
          <p:cNvGraphicFramePr>
            <a:graphicFrameLocks noGrp="1" noChangeAspect="1"/>
          </p:cNvGraphicFramePr>
          <p:nvPr>
            <p:ph sz="half" idx="2"/>
          </p:nvPr>
        </p:nvGraphicFramePr>
        <p:xfrm>
          <a:off x="6662737" y="2415381"/>
          <a:ext cx="4200525" cy="3171825"/>
        </p:xfrm>
        <a:graphic>
          <a:graphicData uri="http://schemas.openxmlformats.org/presentationml/2006/ole">
            <mc:AlternateContent xmlns:mc="http://schemas.openxmlformats.org/markup-compatibility/2006">
              <mc:Choice xmlns:v="urn:schemas-microsoft-com:vml" Requires="v">
                <p:oleObj name="Chart" r:id="rId2" imgW="4200449" imgH="3171749" progId="Excel.Chart.8">
                  <p:embed/>
                </p:oleObj>
              </mc:Choice>
              <mc:Fallback>
                <p:oleObj name="Chart" r:id="rId2" imgW="4200449" imgH="3171749" progId="Excel.Chart.8">
                  <p:embed/>
                  <p:pic>
                    <p:nvPicPr>
                      <p:cNvPr id="122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737" y="2415381"/>
                        <a:ext cx="42005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a:extLst>
              <a:ext uri="{FF2B5EF4-FFF2-40B4-BE49-F238E27FC236}">
                <a16:creationId xmlns:a16="http://schemas.microsoft.com/office/drawing/2014/main" id="{C35FDAC6-664F-4CB3-B60C-2BC6AD07AC3E}"/>
              </a:ext>
            </a:extLst>
          </p:cNvPr>
          <p:cNvSpPr>
            <a:spLocks noGrp="1"/>
          </p:cNvSpPr>
          <p:nvPr>
            <p:ph type="sldNum" sz="quarter" idx="12"/>
          </p:nvPr>
        </p:nvSpPr>
        <p:spPr/>
        <p:txBody>
          <a:bodyPr/>
          <a:lstStyle/>
          <a:p>
            <a:fld id="{DD5BF034-A0A6-4F43-BF31-E5A6A6CA894E}" type="slidenum">
              <a:rPr lang="en-GB" smtClean="0"/>
              <a:t>12</a:t>
            </a:fld>
            <a:endParaRPr lang="en-GB"/>
          </a:p>
        </p:txBody>
      </p:sp>
    </p:spTree>
    <p:extLst>
      <p:ext uri="{BB962C8B-B14F-4D97-AF65-F5344CB8AC3E}">
        <p14:creationId xmlns:p14="http://schemas.microsoft.com/office/powerpoint/2010/main" val="284106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noTextEdit="1"/>
          </p:cNvSpPr>
          <p:nvPr/>
        </p:nvSpPr>
        <p:spPr bwMode="auto">
          <a:xfrm>
            <a:off x="5381625" y="2271714"/>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graphicFrame>
        <p:nvGraphicFramePr>
          <p:cNvPr id="13316" name="Object 10"/>
          <p:cNvGraphicFramePr>
            <a:graphicFrameLocks noChangeAspect="1"/>
          </p:cNvGraphicFramePr>
          <p:nvPr>
            <p:extLst>
              <p:ext uri="{D42A27DB-BD31-4B8C-83A1-F6EECF244321}">
                <p14:modId xmlns:p14="http://schemas.microsoft.com/office/powerpoint/2010/main" val="650332023"/>
              </p:ext>
            </p:extLst>
          </p:nvPr>
        </p:nvGraphicFramePr>
        <p:xfrm>
          <a:off x="2582487" y="1574800"/>
          <a:ext cx="7467600" cy="4918075"/>
        </p:xfrm>
        <a:graphic>
          <a:graphicData uri="http://schemas.openxmlformats.org/presentationml/2006/ole">
            <mc:AlternateContent xmlns:mc="http://schemas.openxmlformats.org/markup-compatibility/2006">
              <mc:Choice xmlns:v="urn:schemas-microsoft-com:vml" Requires="v">
                <p:oleObj name="Image" r:id="rId2" imgW="8297917" imgH="5464172" progId="Photoshop.Image.5">
                  <p:embed/>
                </p:oleObj>
              </mc:Choice>
              <mc:Fallback>
                <p:oleObj name="Image" r:id="rId2" imgW="8297917" imgH="5464172" progId="Photoshop.Image.5">
                  <p:embed/>
                  <p:pic>
                    <p:nvPicPr>
                      <p:cNvPr id="13316"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87" y="1574800"/>
                        <a:ext cx="7467600"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 Box 11"/>
          <p:cNvSpPr txBox="1">
            <a:spLocks noChangeArrowheads="1"/>
          </p:cNvSpPr>
          <p:nvPr/>
        </p:nvSpPr>
        <p:spPr bwMode="auto">
          <a:xfrm>
            <a:off x="1120832" y="4246562"/>
            <a:ext cx="4132811"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fontAlgn="base">
              <a:spcBef>
                <a:spcPct val="0"/>
              </a:spcBef>
              <a:spcAft>
                <a:spcPct val="0"/>
              </a:spcAft>
              <a:defRPr/>
            </a:pPr>
            <a:r>
              <a:rPr lang="en-GB"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Disease extinction likely  by random chance when number of infectives falls to very low numbers.</a:t>
            </a:r>
          </a:p>
          <a:p>
            <a:pPr marL="342900" indent="-342900" fontAlgn="base">
              <a:spcBef>
                <a:spcPct val="0"/>
              </a:spcBef>
              <a:spcAft>
                <a:spcPct val="0"/>
              </a:spcAft>
              <a:defRPr/>
            </a:pPr>
            <a:endParaRPr lang="en-GB"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spcBef>
                <a:spcPct val="0"/>
              </a:spcBef>
              <a:spcAft>
                <a:spcPct val="0"/>
              </a:spcAft>
              <a:defRPr/>
            </a:pPr>
            <a:r>
              <a:rPr lang="en-GB"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So extinction more frequent as population size decreases.</a:t>
            </a:r>
          </a:p>
        </p:txBody>
      </p:sp>
      <p:sp>
        <p:nvSpPr>
          <p:cNvPr id="3" name="Title 2">
            <a:extLst>
              <a:ext uri="{FF2B5EF4-FFF2-40B4-BE49-F238E27FC236}">
                <a16:creationId xmlns:a16="http://schemas.microsoft.com/office/drawing/2014/main" id="{F3AD48CF-0376-4452-8AF9-5ABE81D95B0A}"/>
              </a:ext>
            </a:extLst>
          </p:cNvPr>
          <p:cNvSpPr>
            <a:spLocks noGrp="1"/>
          </p:cNvSpPr>
          <p:nvPr>
            <p:ph type="title"/>
          </p:nvPr>
        </p:nvSpPr>
        <p:spPr/>
        <p:txBody>
          <a:bodyPr/>
          <a:lstStyle/>
          <a:p>
            <a:r>
              <a:rPr lang="en-US" dirty="0"/>
              <a:t>Effect of stochasticity</a:t>
            </a:r>
            <a:endParaRPr lang="en-GB" dirty="0"/>
          </a:p>
        </p:txBody>
      </p:sp>
      <p:sp>
        <p:nvSpPr>
          <p:cNvPr id="4" name="Slide Number Placeholder 3">
            <a:extLst>
              <a:ext uri="{FF2B5EF4-FFF2-40B4-BE49-F238E27FC236}">
                <a16:creationId xmlns:a16="http://schemas.microsoft.com/office/drawing/2014/main" id="{D5F82322-2B61-4327-95B5-AC3DB4AA07F1}"/>
              </a:ext>
            </a:extLst>
          </p:cNvPr>
          <p:cNvSpPr>
            <a:spLocks noGrp="1"/>
          </p:cNvSpPr>
          <p:nvPr>
            <p:ph type="sldNum" sz="quarter" idx="12"/>
          </p:nvPr>
        </p:nvSpPr>
        <p:spPr/>
        <p:txBody>
          <a:bodyPr/>
          <a:lstStyle/>
          <a:p>
            <a:fld id="{DD5BF034-A0A6-4F43-BF31-E5A6A6CA894E}" type="slidenum">
              <a:rPr lang="en-GB" smtClean="0"/>
              <a:t>13</a:t>
            </a:fld>
            <a:endParaRPr lang="en-GB"/>
          </a:p>
        </p:txBody>
      </p:sp>
    </p:spTree>
    <p:extLst>
      <p:ext uri="{BB962C8B-B14F-4D97-AF65-F5344CB8AC3E}">
        <p14:creationId xmlns:p14="http://schemas.microsoft.com/office/powerpoint/2010/main" val="150139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17"/>
          <p:cNvPicPr>
            <a:picLocks noGrp="1" noChangeAspect="1" noChangeArrowheads="1"/>
          </p:cNvPicPr>
          <p:nvPr>
            <p:ph sz="quarter" idx="1"/>
          </p:nvPr>
        </p:nvPicPr>
        <p:blipFill>
          <a:blip r:embed="rId3" cstate="print"/>
          <a:srcRect/>
          <a:stretch>
            <a:fillRect/>
          </a:stretch>
        </p:blipFill>
        <p:spPr>
          <a:xfrm>
            <a:off x="4821238" y="2530938"/>
            <a:ext cx="2667000" cy="1819275"/>
          </a:xfrm>
          <a:noFill/>
        </p:spPr>
      </p:pic>
      <p:pic>
        <p:nvPicPr>
          <p:cNvPr id="8197" name="Picture 19"/>
          <p:cNvPicPr>
            <a:picLocks noGrp="1" noChangeAspect="1" noChangeArrowheads="1"/>
          </p:cNvPicPr>
          <p:nvPr>
            <p:ph sz="quarter" idx="2"/>
          </p:nvPr>
        </p:nvPicPr>
        <p:blipFill>
          <a:blip r:embed="rId4" cstate="print"/>
          <a:srcRect/>
          <a:stretch>
            <a:fillRect/>
          </a:stretch>
        </p:blipFill>
        <p:spPr>
          <a:xfrm>
            <a:off x="7516813" y="2502363"/>
            <a:ext cx="2667000" cy="1819275"/>
          </a:xfrm>
          <a:noFill/>
        </p:spPr>
      </p:pic>
      <p:pic>
        <p:nvPicPr>
          <p:cNvPr id="8198" name="Picture 21"/>
          <p:cNvPicPr>
            <a:picLocks noGrp="1" noChangeAspect="1" noChangeArrowheads="1"/>
          </p:cNvPicPr>
          <p:nvPr>
            <p:ph sz="quarter" idx="3"/>
          </p:nvPr>
        </p:nvPicPr>
        <p:blipFill>
          <a:blip r:embed="rId5" cstate="print"/>
          <a:srcRect/>
          <a:stretch>
            <a:fillRect/>
          </a:stretch>
        </p:blipFill>
        <p:spPr>
          <a:xfrm>
            <a:off x="4811713" y="4477213"/>
            <a:ext cx="2667000" cy="1819275"/>
          </a:xfrm>
          <a:noFill/>
        </p:spPr>
      </p:pic>
      <p:sp>
        <p:nvSpPr>
          <p:cNvPr id="8199" name="Rectangle 7"/>
          <p:cNvSpPr>
            <a:spLocks noChangeArrowheads="1" noTextEdit="1"/>
          </p:cNvSpPr>
          <p:nvPr/>
        </p:nvSpPr>
        <p:spPr bwMode="auto">
          <a:xfrm>
            <a:off x="5381625" y="2271714"/>
            <a:ext cx="0" cy="461665"/>
          </a:xfrm>
          <a:prstGeom prst="rect">
            <a:avLst/>
          </a:prstGeom>
          <a:noFill/>
          <a:ln w="9525">
            <a:noFill/>
            <a:miter lim="800000"/>
            <a:headEnd/>
            <a:tailEnd/>
          </a:ln>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8200" name="Text Box 8"/>
          <p:cNvSpPr txBox="1">
            <a:spLocks noChangeArrowheads="1"/>
          </p:cNvSpPr>
          <p:nvPr/>
        </p:nvSpPr>
        <p:spPr bwMode="auto">
          <a:xfrm>
            <a:off x="791191" y="1801161"/>
            <a:ext cx="4992072" cy="400110"/>
          </a:xfrm>
          <a:prstGeom prst="rect">
            <a:avLst/>
          </a:prstGeom>
          <a:noFill/>
          <a:ln w="9525">
            <a:noFill/>
            <a:miter lim="800000"/>
            <a:headEnd/>
            <a:tailEnd/>
          </a:ln>
        </p:spPr>
        <p:txBody>
          <a:bodyPr wrap="none">
            <a:spAutoFit/>
          </a:bodyPr>
          <a:lstStyle/>
          <a:p>
            <a:pPr eaLnBrk="0" fontAlgn="base" hangingPunct="0">
              <a:spcBef>
                <a:spcPct val="0"/>
              </a:spcBef>
              <a:spcAft>
                <a:spcPct val="0"/>
              </a:spcAft>
              <a:defRPr/>
            </a:pPr>
            <a:r>
              <a:rPr lang="en-GB"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Phase space plots of biennial epidemics:</a:t>
            </a:r>
          </a:p>
        </p:txBody>
      </p:sp>
      <p:sp>
        <p:nvSpPr>
          <p:cNvPr id="8201" name="Rectangle 13"/>
          <p:cNvSpPr>
            <a:spLocks noChangeArrowheads="1"/>
          </p:cNvSpPr>
          <p:nvPr/>
        </p:nvSpPr>
        <p:spPr bwMode="auto">
          <a:xfrm>
            <a:off x="1524001" y="2226619"/>
            <a:ext cx="184731" cy="461665"/>
          </a:xfrm>
          <a:prstGeom prst="rect">
            <a:avLst/>
          </a:prstGeom>
          <a:noFill/>
          <a:ln w="9525">
            <a:noFill/>
            <a:miter lim="800000"/>
            <a:headEnd/>
            <a:tailEnd/>
          </a:ln>
        </p:spPr>
        <p:txBody>
          <a:bodyPr wrap="none" anchor="ct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8202" name="Rectangle 14"/>
          <p:cNvSpPr>
            <a:spLocks noChangeArrowheads="1"/>
          </p:cNvSpPr>
          <p:nvPr/>
        </p:nvSpPr>
        <p:spPr bwMode="auto">
          <a:xfrm>
            <a:off x="1524001" y="2226619"/>
            <a:ext cx="184731" cy="461665"/>
          </a:xfrm>
          <a:prstGeom prst="rect">
            <a:avLst/>
          </a:prstGeom>
          <a:noFill/>
          <a:ln w="9525">
            <a:noFill/>
            <a:miter lim="800000"/>
            <a:headEnd/>
            <a:tailEnd/>
          </a:ln>
        </p:spPr>
        <p:txBody>
          <a:bodyPr wrap="none" anchor="ct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8203" name="Rectangle 15"/>
          <p:cNvSpPr>
            <a:spLocks noChangeArrowheads="1"/>
          </p:cNvSpPr>
          <p:nvPr/>
        </p:nvSpPr>
        <p:spPr bwMode="auto">
          <a:xfrm>
            <a:off x="1524001" y="2226619"/>
            <a:ext cx="184731" cy="461665"/>
          </a:xfrm>
          <a:prstGeom prst="rect">
            <a:avLst/>
          </a:prstGeom>
          <a:noFill/>
          <a:ln w="9525">
            <a:noFill/>
            <a:miter lim="800000"/>
            <a:headEnd/>
            <a:tailEnd/>
          </a:ln>
        </p:spPr>
        <p:txBody>
          <a:bodyPr wrap="none" anchor="ct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8204" name="Rectangle 16"/>
          <p:cNvSpPr>
            <a:spLocks noChangeArrowheads="1"/>
          </p:cNvSpPr>
          <p:nvPr/>
        </p:nvSpPr>
        <p:spPr bwMode="auto">
          <a:xfrm>
            <a:off x="1524001" y="2226619"/>
            <a:ext cx="184731" cy="461665"/>
          </a:xfrm>
          <a:prstGeom prst="rect">
            <a:avLst/>
          </a:prstGeom>
          <a:noFill/>
          <a:ln w="9525">
            <a:noFill/>
            <a:miter lim="800000"/>
            <a:headEnd/>
            <a:tailEnd/>
          </a:ln>
        </p:spPr>
        <p:txBody>
          <a:bodyPr wrap="none" anchor="ct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pic>
        <p:nvPicPr>
          <p:cNvPr id="8205" name="Picture 23"/>
          <p:cNvPicPr>
            <a:picLocks noGrp="1" noChangeAspect="1" noChangeArrowheads="1"/>
          </p:cNvPicPr>
          <p:nvPr>
            <p:ph sz="quarter" idx="4"/>
          </p:nvPr>
        </p:nvPicPr>
        <p:blipFill>
          <a:blip r:embed="rId6" cstate="print"/>
          <a:srcRect/>
          <a:stretch>
            <a:fillRect/>
          </a:stretch>
        </p:blipFill>
        <p:spPr>
          <a:xfrm>
            <a:off x="7586663" y="4493088"/>
            <a:ext cx="2667000" cy="1819275"/>
          </a:xfrm>
          <a:noFill/>
        </p:spPr>
      </p:pic>
      <p:graphicFrame>
        <p:nvGraphicFramePr>
          <p:cNvPr id="8194" name="Object 25"/>
          <p:cNvGraphicFramePr>
            <a:graphicFrameLocks noChangeAspect="1"/>
          </p:cNvGraphicFramePr>
          <p:nvPr>
            <p:extLst>
              <p:ext uri="{D42A27DB-BD31-4B8C-83A1-F6EECF244321}">
                <p14:modId xmlns:p14="http://schemas.microsoft.com/office/powerpoint/2010/main" val="558474828"/>
              </p:ext>
            </p:extLst>
          </p:nvPr>
        </p:nvGraphicFramePr>
        <p:xfrm>
          <a:off x="1795464" y="3465976"/>
          <a:ext cx="2670175" cy="1978025"/>
        </p:xfrm>
        <a:graphic>
          <a:graphicData uri="http://schemas.openxmlformats.org/presentationml/2006/ole">
            <mc:AlternateContent xmlns:mc="http://schemas.openxmlformats.org/markup-compatibility/2006">
              <mc:Choice xmlns:v="urn:schemas-microsoft-com:vml" Requires="v">
                <p:oleObj name="Chart" r:id="rId7" imgW="2533650" imgH="1876349" progId="Excel.Chart.8">
                  <p:embed/>
                </p:oleObj>
              </mc:Choice>
              <mc:Fallback>
                <p:oleObj name="Chart" r:id="rId7" imgW="2533650" imgH="1876349" progId="Excel.Chart.8">
                  <p:embed/>
                  <p:pic>
                    <p:nvPicPr>
                      <p:cNvPr id="8194"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464" y="3465976"/>
                        <a:ext cx="2670175"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6" name="Text Box 26"/>
          <p:cNvSpPr txBox="1">
            <a:spLocks noChangeArrowheads="1"/>
          </p:cNvSpPr>
          <p:nvPr/>
        </p:nvSpPr>
        <p:spPr bwMode="auto">
          <a:xfrm>
            <a:off x="2486025" y="3180225"/>
            <a:ext cx="1620957"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GB">
                <a:solidFill>
                  <a:srgbClr val="FF0000"/>
                </a:solidFill>
                <a:latin typeface="Open Sans" panose="020B0606030504020204" pitchFamily="34" charset="0"/>
                <a:ea typeface="Open Sans" panose="020B0606030504020204" pitchFamily="34" charset="0"/>
                <a:cs typeface="Open Sans" panose="020B0606030504020204" pitchFamily="34" charset="0"/>
              </a:rPr>
              <a:t>Deterministic</a:t>
            </a:r>
            <a:endParaRPr lang="en-US">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07" name="Text Box 27"/>
          <p:cNvSpPr txBox="1">
            <a:spLocks noChangeArrowheads="1"/>
          </p:cNvSpPr>
          <p:nvPr/>
        </p:nvSpPr>
        <p:spPr bwMode="auto">
          <a:xfrm>
            <a:off x="7096125" y="2110250"/>
            <a:ext cx="1273105" cy="369332"/>
          </a:xfrm>
          <a:prstGeom prst="rect">
            <a:avLst/>
          </a:prstGeom>
          <a:noFill/>
          <a:ln w="9525">
            <a:noFill/>
            <a:miter lim="800000"/>
            <a:headEnd/>
            <a:tailEnd/>
          </a:ln>
        </p:spPr>
        <p:txBody>
          <a:bodyPr wrap="none">
            <a:spAutoFit/>
          </a:bodyPr>
          <a:lstStyle/>
          <a:p>
            <a:pPr fontAlgn="base">
              <a:spcBef>
                <a:spcPct val="0"/>
              </a:spcBef>
              <a:spcAft>
                <a:spcPct val="0"/>
              </a:spcAft>
              <a:defRPr/>
            </a:pPr>
            <a:r>
              <a:rPr lang="en-GB">
                <a:solidFill>
                  <a:srgbClr val="FF0000"/>
                </a:solidFill>
                <a:latin typeface="Open Sans" panose="020B0606030504020204" pitchFamily="34" charset="0"/>
                <a:ea typeface="Open Sans" panose="020B0606030504020204" pitchFamily="34" charset="0"/>
                <a:cs typeface="Open Sans" panose="020B0606030504020204" pitchFamily="34" charset="0"/>
              </a:rPr>
              <a:t>Stochastic</a:t>
            </a:r>
            <a:endParaRPr lang="en-US">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08" name="Line 28"/>
          <p:cNvSpPr>
            <a:spLocks noChangeShapeType="1"/>
          </p:cNvSpPr>
          <p:nvPr/>
        </p:nvSpPr>
        <p:spPr bwMode="auto">
          <a:xfrm flipH="1" flipV="1">
            <a:off x="6653213" y="2600326"/>
            <a:ext cx="214312" cy="314325"/>
          </a:xfrm>
          <a:prstGeom prst="line">
            <a:avLst/>
          </a:prstGeom>
          <a:noFill/>
          <a:ln w="9525">
            <a:solidFill>
              <a:schemeClr val="folHlink"/>
            </a:solidFill>
            <a:round/>
            <a:headEnd/>
            <a:tailEnd type="triangle" w="med" len="med"/>
          </a:ln>
        </p:spPr>
        <p:txBody>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8209" name="Line 29"/>
          <p:cNvSpPr>
            <a:spLocks noChangeShapeType="1"/>
          </p:cNvSpPr>
          <p:nvPr/>
        </p:nvSpPr>
        <p:spPr bwMode="auto">
          <a:xfrm flipH="1">
            <a:off x="5783263" y="2659064"/>
            <a:ext cx="114300" cy="371475"/>
          </a:xfrm>
          <a:prstGeom prst="line">
            <a:avLst/>
          </a:prstGeom>
          <a:noFill/>
          <a:ln w="9525">
            <a:solidFill>
              <a:schemeClr val="folHlink"/>
            </a:solidFill>
            <a:round/>
            <a:headEnd/>
            <a:tailEnd type="triangle" w="med" len="med"/>
          </a:ln>
        </p:spPr>
        <p:txBody>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2" name="TextBox 1">
            <a:extLst>
              <a:ext uri="{FF2B5EF4-FFF2-40B4-BE49-F238E27FC236}">
                <a16:creationId xmlns:a16="http://schemas.microsoft.com/office/drawing/2014/main" id="{791053A8-4515-AA4B-BC96-DC8B8825FD8B}"/>
              </a:ext>
            </a:extLst>
          </p:cNvPr>
          <p:cNvSpPr txBox="1"/>
          <p:nvPr/>
        </p:nvSpPr>
        <p:spPr>
          <a:xfrm>
            <a:off x="2486025" y="5563889"/>
            <a:ext cx="2603501" cy="523220"/>
          </a:xfrm>
          <a:prstGeom prst="rect">
            <a:avLst/>
          </a:prstGeom>
          <a:noFill/>
        </p:spPr>
        <p:txBody>
          <a:bodyPr wrap="square" rtlCol="0">
            <a:spAutoFit/>
          </a:bodyPr>
          <a:lstStyle/>
          <a:p>
            <a:pPr fontAlgn="base">
              <a:spcBef>
                <a:spcPct val="0"/>
              </a:spcBef>
              <a:spcAft>
                <a:spcPct val="0"/>
              </a:spcAft>
              <a:defRP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Y=Infective</a:t>
            </a:r>
          </a:p>
          <a:p>
            <a:pPr fontAlgn="base">
              <a:spcBef>
                <a:spcPct val="0"/>
              </a:spcBef>
              <a:spcAft>
                <a:spcPct val="0"/>
              </a:spcAft>
              <a:defRPr/>
            </a:pPr>
            <a:r>
              <a:rPr lang="en-US" sz="1400" dirty="0">
                <a:solidFill>
                  <a:srgbClr val="000000"/>
                </a:solidFill>
                <a:latin typeface="Open Sans" panose="020B0606030504020204" pitchFamily="34" charset="0"/>
                <a:ea typeface="Open Sans" panose="020B0606030504020204" pitchFamily="34" charset="0"/>
                <a:cs typeface="Open Sans" panose="020B0606030504020204" pitchFamily="34" charset="0"/>
              </a:rPr>
              <a:t>X=Susceptible</a:t>
            </a:r>
          </a:p>
        </p:txBody>
      </p:sp>
      <p:sp>
        <p:nvSpPr>
          <p:cNvPr id="21" name="Title 2">
            <a:extLst>
              <a:ext uri="{FF2B5EF4-FFF2-40B4-BE49-F238E27FC236}">
                <a16:creationId xmlns:a16="http://schemas.microsoft.com/office/drawing/2014/main" id="{BB16E4D8-60B2-47E6-B74D-BF56E10EC608}"/>
              </a:ext>
            </a:extLst>
          </p:cNvPr>
          <p:cNvSpPr>
            <a:spLocks noGrp="1"/>
          </p:cNvSpPr>
          <p:nvPr>
            <p:ph type="title"/>
          </p:nvPr>
        </p:nvSpPr>
        <p:spPr>
          <a:xfrm>
            <a:off x="838200" y="365125"/>
            <a:ext cx="10515600" cy="1325563"/>
          </a:xfrm>
        </p:spPr>
        <p:txBody>
          <a:bodyPr>
            <a:normAutofit/>
          </a:bodyPr>
          <a:lstStyle/>
          <a:p>
            <a:r>
              <a:rPr lang="en-US" sz="4000" dirty="0"/>
              <a:t>Effect of stochasticity on SEIR dynamics</a:t>
            </a:r>
            <a:endParaRPr lang="en-GB" sz="4000" dirty="0"/>
          </a:p>
        </p:txBody>
      </p:sp>
      <p:sp>
        <p:nvSpPr>
          <p:cNvPr id="5" name="Slide Number Placeholder 4">
            <a:extLst>
              <a:ext uri="{FF2B5EF4-FFF2-40B4-BE49-F238E27FC236}">
                <a16:creationId xmlns:a16="http://schemas.microsoft.com/office/drawing/2014/main" id="{0D74BC1A-88CC-45AB-8069-0C841C53F943}"/>
              </a:ext>
            </a:extLst>
          </p:cNvPr>
          <p:cNvSpPr>
            <a:spLocks noGrp="1"/>
          </p:cNvSpPr>
          <p:nvPr>
            <p:ph type="sldNum" sz="quarter" idx="12"/>
          </p:nvPr>
        </p:nvSpPr>
        <p:spPr/>
        <p:txBody>
          <a:bodyPr/>
          <a:lstStyle/>
          <a:p>
            <a:pPr>
              <a:defRPr/>
            </a:pPr>
            <a:fld id="{8DCC24B6-A925-4CC5-A5A8-665495163E49}" type="slidenum">
              <a:rPr lang="en-US" smtClean="0"/>
              <a:pPr>
                <a:defRPr/>
              </a:pPr>
              <a:t>14</a:t>
            </a:fld>
            <a:endParaRPr lang="en-US"/>
          </a:p>
        </p:txBody>
      </p:sp>
    </p:spTree>
    <p:extLst>
      <p:ext uri="{BB962C8B-B14F-4D97-AF65-F5344CB8AC3E}">
        <p14:creationId xmlns:p14="http://schemas.microsoft.com/office/powerpoint/2010/main" val="402612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noTextEdit="1"/>
          </p:cNvSpPr>
          <p:nvPr/>
        </p:nvSpPr>
        <p:spPr bwMode="auto">
          <a:xfrm>
            <a:off x="5381625" y="2271714"/>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grpSp>
        <p:nvGrpSpPr>
          <p:cNvPr id="14340" name="Group 10"/>
          <p:cNvGrpSpPr>
            <a:grpSpLocks/>
          </p:cNvGrpSpPr>
          <p:nvPr/>
        </p:nvGrpSpPr>
        <p:grpSpPr bwMode="auto">
          <a:xfrm>
            <a:off x="2209800" y="1752600"/>
            <a:ext cx="7150100" cy="4171950"/>
            <a:chOff x="432" y="1104"/>
            <a:chExt cx="4504" cy="2628"/>
          </a:xfrm>
        </p:grpSpPr>
        <p:sp>
          <p:nvSpPr>
            <p:cNvPr id="14342" name="Text Box 11"/>
            <p:cNvSpPr txBox="1">
              <a:spLocks noChangeArrowheads="1"/>
            </p:cNvSpPr>
            <p:nvPr/>
          </p:nvSpPr>
          <p:spPr bwMode="auto">
            <a:xfrm>
              <a:off x="432" y="1104"/>
              <a:ext cx="4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defRPr/>
              </a:pPr>
              <a:r>
                <a:rPr lang="en-GB" altLang="en-US" sz="1800" b="1" i="1" dirty="0">
                  <a:solidFill>
                    <a:srgbClr val="990000"/>
                  </a:solidFill>
                  <a:latin typeface="Open Sans" panose="020B0606030504020204" pitchFamily="34" charset="0"/>
                  <a:ea typeface="Open Sans" panose="020B0606030504020204" pitchFamily="34" charset="0"/>
                  <a:cs typeface="Open Sans" panose="020B0606030504020204" pitchFamily="34" charset="0"/>
                </a:rPr>
                <a:t>CCS = minimum population size at which fadeouts become rare.</a:t>
              </a:r>
            </a:p>
          </p:txBody>
        </p:sp>
        <p:graphicFrame>
          <p:nvGraphicFramePr>
            <p:cNvPr id="14343" name="Object 12"/>
            <p:cNvGraphicFramePr>
              <a:graphicFrameLocks noChangeAspect="1"/>
            </p:cNvGraphicFramePr>
            <p:nvPr/>
          </p:nvGraphicFramePr>
          <p:xfrm>
            <a:off x="624" y="1536"/>
            <a:ext cx="3720" cy="2196"/>
          </p:xfrm>
          <a:graphic>
            <a:graphicData uri="http://schemas.openxmlformats.org/presentationml/2006/ole">
              <mc:AlternateContent xmlns:mc="http://schemas.openxmlformats.org/markup-compatibility/2006">
                <mc:Choice xmlns:v="urn:schemas-microsoft-com:vml" Requires="v">
                  <p:oleObj name="Image" r:id="rId2" imgW="5905138" imgH="3486166" progId="Photoshop.Image.5">
                    <p:embed/>
                  </p:oleObj>
                </mc:Choice>
                <mc:Fallback>
                  <p:oleObj name="Image" r:id="rId2" imgW="5905138" imgH="3486166" progId="Photoshop.Image.5">
                    <p:embed/>
                    <p:pic>
                      <p:nvPicPr>
                        <p:cNvPr id="1434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536"/>
                          <a:ext cx="3720" cy="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9983" name="Freeform 15"/>
          <p:cNvSpPr>
            <a:spLocks/>
          </p:cNvSpPr>
          <p:nvPr/>
        </p:nvSpPr>
        <p:spPr bwMode="auto">
          <a:xfrm>
            <a:off x="3338514" y="2520951"/>
            <a:ext cx="5030787" cy="2454275"/>
          </a:xfrm>
          <a:custGeom>
            <a:avLst/>
            <a:gdLst>
              <a:gd name="T0" fmla="*/ 0 w 3169"/>
              <a:gd name="T1" fmla="*/ 2147483647 h 1546"/>
              <a:gd name="T2" fmla="*/ 2147483647 w 3169"/>
              <a:gd name="T3" fmla="*/ 2147483647 h 1546"/>
              <a:gd name="T4" fmla="*/ 2147483647 w 3169"/>
              <a:gd name="T5" fmla="*/ 2147483647 h 1546"/>
              <a:gd name="T6" fmla="*/ 2147483647 w 3169"/>
              <a:gd name="T7" fmla="*/ 2147483647 h 1546"/>
              <a:gd name="T8" fmla="*/ 2147483647 w 3169"/>
              <a:gd name="T9" fmla="*/ 2147483647 h 1546"/>
              <a:gd name="T10" fmla="*/ 2147483647 w 3169"/>
              <a:gd name="T11" fmla="*/ 2147483647 h 1546"/>
              <a:gd name="T12" fmla="*/ 0 60000 65536"/>
              <a:gd name="T13" fmla="*/ 0 60000 65536"/>
              <a:gd name="T14" fmla="*/ 0 60000 65536"/>
              <a:gd name="T15" fmla="*/ 0 60000 65536"/>
              <a:gd name="T16" fmla="*/ 0 60000 65536"/>
              <a:gd name="T17" fmla="*/ 0 60000 65536"/>
              <a:gd name="T18" fmla="*/ 0 w 3169"/>
              <a:gd name="T19" fmla="*/ 0 h 1546"/>
              <a:gd name="T20" fmla="*/ 3169 w 3169"/>
              <a:gd name="T21" fmla="*/ 1546 h 1546"/>
            </a:gdLst>
            <a:ahLst/>
            <a:cxnLst>
              <a:cxn ang="T12">
                <a:pos x="T0" y="T1"/>
              </a:cxn>
              <a:cxn ang="T13">
                <a:pos x="T2" y="T3"/>
              </a:cxn>
              <a:cxn ang="T14">
                <a:pos x="T4" y="T5"/>
              </a:cxn>
              <a:cxn ang="T15">
                <a:pos x="T6" y="T7"/>
              </a:cxn>
              <a:cxn ang="T16">
                <a:pos x="T8" y="T9"/>
              </a:cxn>
              <a:cxn ang="T17">
                <a:pos x="T10" y="T11"/>
              </a:cxn>
            </a:cxnLst>
            <a:rect l="T18" t="T19" r="T20" b="T21"/>
            <a:pathLst>
              <a:path w="3169" h="1546">
                <a:moveTo>
                  <a:pt x="0" y="53"/>
                </a:moveTo>
                <a:cubicBezTo>
                  <a:pt x="185" y="78"/>
                  <a:pt x="863" y="0"/>
                  <a:pt x="1109" y="201"/>
                </a:cubicBezTo>
                <a:cubicBezTo>
                  <a:pt x="1355" y="402"/>
                  <a:pt x="1353" y="1040"/>
                  <a:pt x="1475" y="1257"/>
                </a:cubicBezTo>
                <a:cubicBezTo>
                  <a:pt x="1597" y="1474"/>
                  <a:pt x="1644" y="1456"/>
                  <a:pt x="1842" y="1501"/>
                </a:cubicBezTo>
                <a:cubicBezTo>
                  <a:pt x="2040" y="1546"/>
                  <a:pt x="2441" y="1523"/>
                  <a:pt x="2662" y="1527"/>
                </a:cubicBezTo>
                <a:cubicBezTo>
                  <a:pt x="2883" y="1531"/>
                  <a:pt x="3003" y="1531"/>
                  <a:pt x="3169" y="1527"/>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3" name="Title 2">
            <a:extLst>
              <a:ext uri="{FF2B5EF4-FFF2-40B4-BE49-F238E27FC236}">
                <a16:creationId xmlns:a16="http://schemas.microsoft.com/office/drawing/2014/main" id="{D6B602F7-768D-4A3B-811B-B53140E53B51}"/>
              </a:ext>
            </a:extLst>
          </p:cNvPr>
          <p:cNvSpPr>
            <a:spLocks noGrp="1"/>
          </p:cNvSpPr>
          <p:nvPr>
            <p:ph type="title"/>
          </p:nvPr>
        </p:nvSpPr>
        <p:spPr/>
        <p:txBody>
          <a:bodyPr/>
          <a:lstStyle/>
          <a:p>
            <a:r>
              <a:rPr lang="en-US" dirty="0"/>
              <a:t>Critical Community Size </a:t>
            </a:r>
            <a:endParaRPr lang="en-GB" dirty="0"/>
          </a:p>
        </p:txBody>
      </p:sp>
      <p:sp>
        <p:nvSpPr>
          <p:cNvPr id="4" name="Slide Number Placeholder 3">
            <a:extLst>
              <a:ext uri="{FF2B5EF4-FFF2-40B4-BE49-F238E27FC236}">
                <a16:creationId xmlns:a16="http://schemas.microsoft.com/office/drawing/2014/main" id="{73D9EBF6-BF0B-454E-B3D9-32367B3629F0}"/>
              </a:ext>
            </a:extLst>
          </p:cNvPr>
          <p:cNvSpPr>
            <a:spLocks noGrp="1"/>
          </p:cNvSpPr>
          <p:nvPr>
            <p:ph type="sldNum" sz="quarter" idx="12"/>
          </p:nvPr>
        </p:nvSpPr>
        <p:spPr/>
        <p:txBody>
          <a:bodyPr/>
          <a:lstStyle/>
          <a:p>
            <a:fld id="{DD5BF034-A0A6-4F43-BF31-E5A6A6CA894E}" type="slidenum">
              <a:rPr lang="en-GB" smtClean="0"/>
              <a:t>15</a:t>
            </a:fld>
            <a:endParaRPr lang="en-GB"/>
          </a:p>
        </p:txBody>
      </p:sp>
    </p:spTree>
    <p:extLst>
      <p:ext uri="{BB962C8B-B14F-4D97-AF65-F5344CB8AC3E}">
        <p14:creationId xmlns:p14="http://schemas.microsoft.com/office/powerpoint/2010/main" val="645867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1754188" y="1685131"/>
            <a:ext cx="8324850" cy="199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50000"/>
              </a:spcBef>
              <a:spcAft>
                <a:spcPts val="200"/>
              </a:spcAft>
              <a:defRPr/>
            </a:pP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Epidemic prediction/control strategy design needs to take account of stochastic effects.</a:t>
            </a:r>
          </a:p>
          <a:p>
            <a:pPr eaLnBrk="1" fontAlgn="base" hangingPunct="1">
              <a:spcBef>
                <a:spcPct val="50000"/>
              </a:spcBef>
              <a:spcAft>
                <a:spcPts val="200"/>
              </a:spcAft>
              <a:defRPr/>
            </a:pPr>
            <a:r>
              <a:rPr lang="en-GB"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Different pathogens adopt different strategies to persist.</a:t>
            </a:r>
          </a:p>
          <a:p>
            <a:pPr eaLnBrk="1" fontAlgn="base" hangingPunct="1">
              <a:spcBef>
                <a:spcPct val="50000"/>
              </a:spcBef>
              <a:spcAft>
                <a:spcPts val="200"/>
              </a:spcAft>
              <a:defRPr/>
            </a:pP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Key requirement is to keep prevalence of </a:t>
            </a:r>
            <a:r>
              <a:rPr lang="en-US" altLang="en-US"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infectives</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Y</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level where extinction becomes unlikely by chance.</a:t>
            </a:r>
          </a:p>
        </p:txBody>
      </p:sp>
      <p:cxnSp>
        <p:nvCxnSpPr>
          <p:cNvPr id="5" name="Straight Arrow Connector 4"/>
          <p:cNvCxnSpPr>
            <a:cxnSpLocks/>
          </p:cNvCxnSpPr>
          <p:nvPr/>
        </p:nvCxnSpPr>
        <p:spPr>
          <a:xfrm flipH="1" flipV="1">
            <a:off x="3040065" y="4588672"/>
            <a:ext cx="12237" cy="18390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2735264" y="6137276"/>
            <a:ext cx="3187700" cy="14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a:cxnSpLocks/>
          </p:cNvCxnSpPr>
          <p:nvPr/>
        </p:nvCxnSpPr>
        <p:spPr>
          <a:xfrm flipV="1">
            <a:off x="3048000" y="5579269"/>
            <a:ext cx="2715420" cy="3971"/>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14" name="Freeform 13"/>
          <p:cNvSpPr/>
          <p:nvPr/>
        </p:nvSpPr>
        <p:spPr>
          <a:xfrm>
            <a:off x="3062289" y="4714875"/>
            <a:ext cx="2479675" cy="1366838"/>
          </a:xfrm>
          <a:custGeom>
            <a:avLst/>
            <a:gdLst>
              <a:gd name="connsiteX0" fmla="*/ 0 w 2479963"/>
              <a:gd name="connsiteY0" fmla="*/ 1311089 h 1366507"/>
              <a:gd name="connsiteX1" fmla="*/ 13854 w 2479963"/>
              <a:gd name="connsiteY1" fmla="*/ 1214107 h 1366507"/>
              <a:gd name="connsiteX2" fmla="*/ 41563 w 2479963"/>
              <a:gd name="connsiteY2" fmla="*/ 1172544 h 1366507"/>
              <a:gd name="connsiteX3" fmla="*/ 69272 w 2479963"/>
              <a:gd name="connsiteY3" fmla="*/ 1297235 h 1366507"/>
              <a:gd name="connsiteX4" fmla="*/ 96981 w 2479963"/>
              <a:gd name="connsiteY4" fmla="*/ 1366507 h 1366507"/>
              <a:gd name="connsiteX5" fmla="*/ 138545 w 2479963"/>
              <a:gd name="connsiteY5" fmla="*/ 1311089 h 1366507"/>
              <a:gd name="connsiteX6" fmla="*/ 221672 w 2479963"/>
              <a:gd name="connsiteY6" fmla="*/ 1255671 h 1366507"/>
              <a:gd name="connsiteX7" fmla="*/ 277090 w 2479963"/>
              <a:gd name="connsiteY7" fmla="*/ 978580 h 1366507"/>
              <a:gd name="connsiteX8" fmla="*/ 304800 w 2479963"/>
              <a:gd name="connsiteY8" fmla="*/ 784617 h 1366507"/>
              <a:gd name="connsiteX9" fmla="*/ 318654 w 2479963"/>
              <a:gd name="connsiteY9" fmla="*/ 715344 h 1366507"/>
              <a:gd name="connsiteX10" fmla="*/ 374072 w 2479963"/>
              <a:gd name="connsiteY10" fmla="*/ 632217 h 1366507"/>
              <a:gd name="connsiteX11" fmla="*/ 415636 w 2479963"/>
              <a:gd name="connsiteY11" fmla="*/ 535235 h 1366507"/>
              <a:gd name="connsiteX12" fmla="*/ 471054 w 2479963"/>
              <a:gd name="connsiteY12" fmla="*/ 341271 h 1366507"/>
              <a:gd name="connsiteX13" fmla="*/ 540327 w 2479963"/>
              <a:gd name="connsiteY13" fmla="*/ 216580 h 1366507"/>
              <a:gd name="connsiteX14" fmla="*/ 554181 w 2479963"/>
              <a:gd name="connsiteY14" fmla="*/ 147307 h 1366507"/>
              <a:gd name="connsiteX15" fmla="*/ 581890 w 2479963"/>
              <a:gd name="connsiteY15" fmla="*/ 175017 h 1366507"/>
              <a:gd name="connsiteX16" fmla="*/ 665018 w 2479963"/>
              <a:gd name="connsiteY16" fmla="*/ 8762 h 1366507"/>
              <a:gd name="connsiteX17" fmla="*/ 678872 w 2479963"/>
              <a:gd name="connsiteY17" fmla="*/ 188871 h 1366507"/>
              <a:gd name="connsiteX18" fmla="*/ 692727 w 2479963"/>
              <a:gd name="connsiteY18" fmla="*/ 327417 h 1366507"/>
              <a:gd name="connsiteX19" fmla="*/ 748145 w 2479963"/>
              <a:gd name="connsiteY19" fmla="*/ 521380 h 1366507"/>
              <a:gd name="connsiteX20" fmla="*/ 762000 w 2479963"/>
              <a:gd name="connsiteY20" fmla="*/ 479817 h 1366507"/>
              <a:gd name="connsiteX21" fmla="*/ 775854 w 2479963"/>
              <a:gd name="connsiteY21" fmla="*/ 632217 h 1366507"/>
              <a:gd name="connsiteX22" fmla="*/ 789709 w 2479963"/>
              <a:gd name="connsiteY22" fmla="*/ 687635 h 1366507"/>
              <a:gd name="connsiteX23" fmla="*/ 817418 w 2479963"/>
              <a:gd name="connsiteY23" fmla="*/ 784617 h 1366507"/>
              <a:gd name="connsiteX24" fmla="*/ 872836 w 2479963"/>
              <a:gd name="connsiteY24" fmla="*/ 826180 h 1366507"/>
              <a:gd name="connsiteX25" fmla="*/ 914400 w 2479963"/>
              <a:gd name="connsiteY25" fmla="*/ 743053 h 1366507"/>
              <a:gd name="connsiteX26" fmla="*/ 942109 w 2479963"/>
              <a:gd name="connsiteY26" fmla="*/ 798471 h 1366507"/>
              <a:gd name="connsiteX27" fmla="*/ 955963 w 2479963"/>
              <a:gd name="connsiteY27" fmla="*/ 881598 h 1366507"/>
              <a:gd name="connsiteX28" fmla="*/ 969818 w 2479963"/>
              <a:gd name="connsiteY28" fmla="*/ 950871 h 1366507"/>
              <a:gd name="connsiteX29" fmla="*/ 1039090 w 2479963"/>
              <a:gd name="connsiteY29" fmla="*/ 909307 h 1366507"/>
              <a:gd name="connsiteX30" fmla="*/ 1108363 w 2479963"/>
              <a:gd name="connsiteY30" fmla="*/ 812326 h 1366507"/>
              <a:gd name="connsiteX31" fmla="*/ 1122218 w 2479963"/>
              <a:gd name="connsiteY31" fmla="*/ 853889 h 1366507"/>
              <a:gd name="connsiteX32" fmla="*/ 1191490 w 2479963"/>
              <a:gd name="connsiteY32" fmla="*/ 826180 h 1366507"/>
              <a:gd name="connsiteX33" fmla="*/ 1233054 w 2479963"/>
              <a:gd name="connsiteY33" fmla="*/ 784617 h 1366507"/>
              <a:gd name="connsiteX34" fmla="*/ 1260763 w 2479963"/>
              <a:gd name="connsiteY34" fmla="*/ 853889 h 1366507"/>
              <a:gd name="connsiteX35" fmla="*/ 1288472 w 2479963"/>
              <a:gd name="connsiteY35" fmla="*/ 895453 h 1366507"/>
              <a:gd name="connsiteX36" fmla="*/ 1371600 w 2479963"/>
              <a:gd name="connsiteY36" fmla="*/ 798471 h 1366507"/>
              <a:gd name="connsiteX37" fmla="*/ 1427018 w 2479963"/>
              <a:gd name="connsiteY37" fmla="*/ 770762 h 1366507"/>
              <a:gd name="connsiteX38" fmla="*/ 1524000 w 2479963"/>
              <a:gd name="connsiteY38" fmla="*/ 881598 h 1366507"/>
              <a:gd name="connsiteX39" fmla="*/ 1565563 w 2479963"/>
              <a:gd name="connsiteY39" fmla="*/ 992435 h 1366507"/>
              <a:gd name="connsiteX40" fmla="*/ 1607127 w 2479963"/>
              <a:gd name="connsiteY40" fmla="*/ 964726 h 1366507"/>
              <a:gd name="connsiteX41" fmla="*/ 1634836 w 2479963"/>
              <a:gd name="connsiteY41" fmla="*/ 895453 h 1366507"/>
              <a:gd name="connsiteX42" fmla="*/ 1648690 w 2479963"/>
              <a:gd name="connsiteY42" fmla="*/ 840035 h 1366507"/>
              <a:gd name="connsiteX43" fmla="*/ 1662545 w 2479963"/>
              <a:gd name="connsiteY43" fmla="*/ 798471 h 1366507"/>
              <a:gd name="connsiteX44" fmla="*/ 1745672 w 2479963"/>
              <a:gd name="connsiteY44" fmla="*/ 840035 h 1366507"/>
              <a:gd name="connsiteX45" fmla="*/ 1773381 w 2479963"/>
              <a:gd name="connsiteY45" fmla="*/ 881598 h 1366507"/>
              <a:gd name="connsiteX46" fmla="*/ 1828800 w 2479963"/>
              <a:gd name="connsiteY46" fmla="*/ 826180 h 1366507"/>
              <a:gd name="connsiteX47" fmla="*/ 1870363 w 2479963"/>
              <a:gd name="connsiteY47" fmla="*/ 812326 h 1366507"/>
              <a:gd name="connsiteX48" fmla="*/ 1911927 w 2479963"/>
              <a:gd name="connsiteY48" fmla="*/ 937017 h 1366507"/>
              <a:gd name="connsiteX49" fmla="*/ 1953490 w 2479963"/>
              <a:gd name="connsiteY49" fmla="*/ 1075562 h 1366507"/>
              <a:gd name="connsiteX50" fmla="*/ 2008909 w 2479963"/>
              <a:gd name="connsiteY50" fmla="*/ 1075562 h 1366507"/>
              <a:gd name="connsiteX51" fmla="*/ 2078181 w 2479963"/>
              <a:gd name="connsiteY51" fmla="*/ 1020144 h 1366507"/>
              <a:gd name="connsiteX52" fmla="*/ 2133600 w 2479963"/>
              <a:gd name="connsiteY52" fmla="*/ 1047853 h 1366507"/>
              <a:gd name="connsiteX53" fmla="*/ 2175163 w 2479963"/>
              <a:gd name="connsiteY53" fmla="*/ 1103271 h 1366507"/>
              <a:gd name="connsiteX54" fmla="*/ 2313709 w 2479963"/>
              <a:gd name="connsiteY54" fmla="*/ 756907 h 1366507"/>
              <a:gd name="connsiteX55" fmla="*/ 2355272 w 2479963"/>
              <a:gd name="connsiteY55" fmla="*/ 743053 h 1366507"/>
              <a:gd name="connsiteX56" fmla="*/ 2410690 w 2479963"/>
              <a:gd name="connsiteY56" fmla="*/ 840035 h 1366507"/>
              <a:gd name="connsiteX57" fmla="*/ 2438400 w 2479963"/>
              <a:gd name="connsiteY57" fmla="*/ 798471 h 1366507"/>
              <a:gd name="connsiteX58" fmla="*/ 2479963 w 2479963"/>
              <a:gd name="connsiteY58" fmla="*/ 784617 h 136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479963" h="1366507">
                <a:moveTo>
                  <a:pt x="0" y="1311089"/>
                </a:moveTo>
                <a:cubicBezTo>
                  <a:pt x="4618" y="1278762"/>
                  <a:pt x="4471" y="1245385"/>
                  <a:pt x="13854" y="1214107"/>
                </a:cubicBezTo>
                <a:cubicBezTo>
                  <a:pt x="18639" y="1198158"/>
                  <a:pt x="32327" y="1158690"/>
                  <a:pt x="41563" y="1172544"/>
                </a:cubicBezTo>
                <a:cubicBezTo>
                  <a:pt x="65181" y="1207971"/>
                  <a:pt x="57575" y="1256296"/>
                  <a:pt x="69272" y="1297235"/>
                </a:cubicBezTo>
                <a:cubicBezTo>
                  <a:pt x="76104" y="1321148"/>
                  <a:pt x="87745" y="1343416"/>
                  <a:pt x="96981" y="1366507"/>
                </a:cubicBezTo>
                <a:cubicBezTo>
                  <a:pt x="110836" y="1348034"/>
                  <a:pt x="129969" y="1332528"/>
                  <a:pt x="138545" y="1311089"/>
                </a:cubicBezTo>
                <a:cubicBezTo>
                  <a:pt x="178144" y="1212093"/>
                  <a:pt x="107146" y="1209860"/>
                  <a:pt x="221672" y="1255671"/>
                </a:cubicBezTo>
                <a:cubicBezTo>
                  <a:pt x="258440" y="814471"/>
                  <a:pt x="202069" y="1308673"/>
                  <a:pt x="277090" y="978580"/>
                </a:cubicBezTo>
                <a:cubicBezTo>
                  <a:pt x="291564" y="914893"/>
                  <a:pt x="294614" y="849129"/>
                  <a:pt x="304800" y="784617"/>
                </a:cubicBezTo>
                <a:cubicBezTo>
                  <a:pt x="308473" y="761357"/>
                  <a:pt x="314036" y="738435"/>
                  <a:pt x="318654" y="715344"/>
                </a:cubicBezTo>
                <a:cubicBezTo>
                  <a:pt x="344417" y="818392"/>
                  <a:pt x="326497" y="786837"/>
                  <a:pt x="374072" y="632217"/>
                </a:cubicBezTo>
                <a:cubicBezTo>
                  <a:pt x="390380" y="579217"/>
                  <a:pt x="387164" y="592180"/>
                  <a:pt x="415636" y="535235"/>
                </a:cubicBezTo>
                <a:cubicBezTo>
                  <a:pt x="460873" y="248738"/>
                  <a:pt x="439779" y="184890"/>
                  <a:pt x="471054" y="341271"/>
                </a:cubicBezTo>
                <a:cubicBezTo>
                  <a:pt x="494145" y="299707"/>
                  <a:pt x="521597" y="260283"/>
                  <a:pt x="540327" y="216580"/>
                </a:cubicBezTo>
                <a:cubicBezTo>
                  <a:pt x="549603" y="194936"/>
                  <a:pt x="537530" y="163958"/>
                  <a:pt x="554181" y="147307"/>
                </a:cubicBezTo>
                <a:lnTo>
                  <a:pt x="581890" y="175017"/>
                </a:lnTo>
                <a:cubicBezTo>
                  <a:pt x="609599" y="119599"/>
                  <a:pt x="603681" y="0"/>
                  <a:pt x="665018" y="8762"/>
                </a:cubicBezTo>
                <a:cubicBezTo>
                  <a:pt x="724627" y="17277"/>
                  <a:pt x="673656" y="128884"/>
                  <a:pt x="678872" y="188871"/>
                </a:cubicBezTo>
                <a:cubicBezTo>
                  <a:pt x="682893" y="235109"/>
                  <a:pt x="684043" y="281824"/>
                  <a:pt x="692727" y="327417"/>
                </a:cubicBezTo>
                <a:cubicBezTo>
                  <a:pt x="706183" y="398064"/>
                  <a:pt x="726499" y="456446"/>
                  <a:pt x="748145" y="521380"/>
                </a:cubicBezTo>
                <a:cubicBezTo>
                  <a:pt x="752763" y="507526"/>
                  <a:pt x="758458" y="465649"/>
                  <a:pt x="762000" y="479817"/>
                </a:cubicBezTo>
                <a:cubicBezTo>
                  <a:pt x="774372" y="529303"/>
                  <a:pt x="769112" y="581655"/>
                  <a:pt x="775854" y="632217"/>
                </a:cubicBezTo>
                <a:cubicBezTo>
                  <a:pt x="778371" y="651091"/>
                  <a:pt x="784699" y="669265"/>
                  <a:pt x="789709" y="687635"/>
                </a:cubicBezTo>
                <a:cubicBezTo>
                  <a:pt x="798555" y="720071"/>
                  <a:pt x="800120" y="755787"/>
                  <a:pt x="817418" y="784617"/>
                </a:cubicBezTo>
                <a:cubicBezTo>
                  <a:pt x="829298" y="804417"/>
                  <a:pt x="854363" y="812326"/>
                  <a:pt x="872836" y="826180"/>
                </a:cubicBezTo>
                <a:cubicBezTo>
                  <a:pt x="886691" y="798471"/>
                  <a:pt x="885636" y="754558"/>
                  <a:pt x="914400" y="743053"/>
                </a:cubicBezTo>
                <a:cubicBezTo>
                  <a:pt x="933576" y="735383"/>
                  <a:pt x="936174" y="778689"/>
                  <a:pt x="942109" y="798471"/>
                </a:cubicBezTo>
                <a:cubicBezTo>
                  <a:pt x="950181" y="825378"/>
                  <a:pt x="950938" y="853960"/>
                  <a:pt x="955963" y="881598"/>
                </a:cubicBezTo>
                <a:cubicBezTo>
                  <a:pt x="960175" y="904766"/>
                  <a:pt x="965200" y="927780"/>
                  <a:pt x="969818" y="950871"/>
                </a:cubicBezTo>
                <a:cubicBezTo>
                  <a:pt x="992909" y="937016"/>
                  <a:pt x="1024528" y="931958"/>
                  <a:pt x="1039090" y="909307"/>
                </a:cubicBezTo>
                <a:cubicBezTo>
                  <a:pt x="1123220" y="778438"/>
                  <a:pt x="1073578" y="690578"/>
                  <a:pt x="1108363" y="812326"/>
                </a:cubicBezTo>
                <a:cubicBezTo>
                  <a:pt x="1112375" y="826368"/>
                  <a:pt x="1117600" y="840035"/>
                  <a:pt x="1122218" y="853889"/>
                </a:cubicBezTo>
                <a:cubicBezTo>
                  <a:pt x="1145309" y="844653"/>
                  <a:pt x="1170401" y="839361"/>
                  <a:pt x="1191490" y="826180"/>
                </a:cubicBezTo>
                <a:cubicBezTo>
                  <a:pt x="1208105" y="815796"/>
                  <a:pt x="1214862" y="777340"/>
                  <a:pt x="1233054" y="784617"/>
                </a:cubicBezTo>
                <a:cubicBezTo>
                  <a:pt x="1256145" y="793853"/>
                  <a:pt x="1249641" y="831645"/>
                  <a:pt x="1260763" y="853889"/>
                </a:cubicBezTo>
                <a:cubicBezTo>
                  <a:pt x="1268210" y="868782"/>
                  <a:pt x="1279236" y="881598"/>
                  <a:pt x="1288472" y="895453"/>
                </a:cubicBezTo>
                <a:cubicBezTo>
                  <a:pt x="1316181" y="863126"/>
                  <a:pt x="1339952" y="826954"/>
                  <a:pt x="1371600" y="798471"/>
                </a:cubicBezTo>
                <a:cubicBezTo>
                  <a:pt x="1386951" y="784655"/>
                  <a:pt x="1408887" y="760872"/>
                  <a:pt x="1427018" y="770762"/>
                </a:cubicBezTo>
                <a:cubicBezTo>
                  <a:pt x="1470116" y="794270"/>
                  <a:pt x="1491673" y="844653"/>
                  <a:pt x="1524000" y="881598"/>
                </a:cubicBezTo>
                <a:cubicBezTo>
                  <a:pt x="1537854" y="918544"/>
                  <a:pt x="1537662" y="964534"/>
                  <a:pt x="1565563" y="992435"/>
                </a:cubicBezTo>
                <a:cubicBezTo>
                  <a:pt x="1577337" y="1004209"/>
                  <a:pt x="1597449" y="978276"/>
                  <a:pt x="1607127" y="964726"/>
                </a:cubicBezTo>
                <a:cubicBezTo>
                  <a:pt x="1621582" y="944489"/>
                  <a:pt x="1626972" y="919047"/>
                  <a:pt x="1634836" y="895453"/>
                </a:cubicBezTo>
                <a:cubicBezTo>
                  <a:pt x="1640857" y="877389"/>
                  <a:pt x="1643459" y="858344"/>
                  <a:pt x="1648690" y="840035"/>
                </a:cubicBezTo>
                <a:cubicBezTo>
                  <a:pt x="1652702" y="825993"/>
                  <a:pt x="1657927" y="812326"/>
                  <a:pt x="1662545" y="798471"/>
                </a:cubicBezTo>
                <a:cubicBezTo>
                  <a:pt x="1690254" y="812326"/>
                  <a:pt x="1720888" y="821447"/>
                  <a:pt x="1745672" y="840035"/>
                </a:cubicBezTo>
                <a:cubicBezTo>
                  <a:pt x="1758993" y="850026"/>
                  <a:pt x="1756957" y="884335"/>
                  <a:pt x="1773381" y="881598"/>
                </a:cubicBezTo>
                <a:cubicBezTo>
                  <a:pt x="1799150" y="877303"/>
                  <a:pt x="1807542" y="841364"/>
                  <a:pt x="1828800" y="826180"/>
                </a:cubicBezTo>
                <a:cubicBezTo>
                  <a:pt x="1840684" y="817692"/>
                  <a:pt x="1856509" y="816944"/>
                  <a:pt x="1870363" y="812326"/>
                </a:cubicBezTo>
                <a:cubicBezTo>
                  <a:pt x="1893579" y="905188"/>
                  <a:pt x="1872798" y="832671"/>
                  <a:pt x="1911927" y="937017"/>
                </a:cubicBezTo>
                <a:cubicBezTo>
                  <a:pt x="1926617" y="976191"/>
                  <a:pt x="1944321" y="1043469"/>
                  <a:pt x="1953490" y="1075562"/>
                </a:cubicBezTo>
                <a:cubicBezTo>
                  <a:pt x="2035162" y="953057"/>
                  <a:pt x="1927239" y="1087229"/>
                  <a:pt x="2008909" y="1075562"/>
                </a:cubicBezTo>
                <a:cubicBezTo>
                  <a:pt x="2038182" y="1071380"/>
                  <a:pt x="2055090" y="1038617"/>
                  <a:pt x="2078181" y="1020144"/>
                </a:cubicBezTo>
                <a:cubicBezTo>
                  <a:pt x="2096654" y="1029380"/>
                  <a:pt x="2117919" y="1034412"/>
                  <a:pt x="2133600" y="1047853"/>
                </a:cubicBezTo>
                <a:cubicBezTo>
                  <a:pt x="2151132" y="1062880"/>
                  <a:pt x="2162766" y="1122752"/>
                  <a:pt x="2175163" y="1103271"/>
                </a:cubicBezTo>
                <a:cubicBezTo>
                  <a:pt x="2473426" y="634568"/>
                  <a:pt x="2021691" y="1113818"/>
                  <a:pt x="2313709" y="756907"/>
                </a:cubicBezTo>
                <a:cubicBezTo>
                  <a:pt x="2322957" y="745604"/>
                  <a:pt x="2341418" y="747671"/>
                  <a:pt x="2355272" y="743053"/>
                </a:cubicBezTo>
                <a:cubicBezTo>
                  <a:pt x="2360509" y="764001"/>
                  <a:pt x="2369421" y="840035"/>
                  <a:pt x="2410690" y="840035"/>
                </a:cubicBezTo>
                <a:cubicBezTo>
                  <a:pt x="2427341" y="840035"/>
                  <a:pt x="2425397" y="808873"/>
                  <a:pt x="2438400" y="798471"/>
                </a:cubicBezTo>
                <a:cubicBezTo>
                  <a:pt x="2449804" y="789348"/>
                  <a:pt x="2479963" y="784617"/>
                  <a:pt x="2479963" y="784617"/>
                </a:cubicBezTo>
              </a:path>
            </a:pathLst>
          </a:custGeom>
        </p:spPr>
        <p:style>
          <a:lnRef idx="3">
            <a:schemeClr val="dk1"/>
          </a:lnRef>
          <a:fillRef idx="0">
            <a:schemeClr val="dk1"/>
          </a:fillRef>
          <a:effectRef idx="2">
            <a:schemeClr val="dk1"/>
          </a:effectRef>
          <a:fontRef idx="minor">
            <a:schemeClr val="tx1"/>
          </a:fontRef>
        </p:style>
        <p:txBody>
          <a:bodyPr anchor="ctr"/>
          <a:lstStyle/>
          <a:p>
            <a:pPr algn="ctr" fontAlgn="base">
              <a:spcBef>
                <a:spcPct val="0"/>
              </a:spcBef>
              <a:spcAft>
                <a:spcPct val="0"/>
              </a:spcAft>
              <a:defRPr/>
            </a:pPr>
            <a:endParaRPr lang="en-GB" sz="2400" dirty="0">
              <a:solidFill>
                <a:srgbClr val="000000"/>
              </a:solidFill>
              <a:latin typeface="Arial"/>
            </a:endParaRPr>
          </a:p>
        </p:txBody>
      </p:sp>
      <p:sp>
        <p:nvSpPr>
          <p:cNvPr id="16392" name="TextBox 17"/>
          <p:cNvSpPr txBox="1">
            <a:spLocks noChangeArrowheads="1"/>
          </p:cNvSpPr>
          <p:nvPr/>
        </p:nvSpPr>
        <p:spPr bwMode="auto">
          <a:xfrm>
            <a:off x="2496346" y="5348288"/>
            <a:ext cx="46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dirty="0">
                <a:solidFill>
                  <a:srgbClr val="000000"/>
                </a:solidFill>
              </a:rPr>
              <a:t>Y</a:t>
            </a:r>
            <a:r>
              <a:rPr lang="en-GB" altLang="en-US" sz="2400" baseline="30000" dirty="0">
                <a:solidFill>
                  <a:srgbClr val="000000"/>
                </a:solidFill>
              </a:rPr>
              <a:t>*</a:t>
            </a:r>
            <a:endParaRPr lang="en-GB" altLang="en-US" sz="2400" dirty="0">
              <a:solidFill>
                <a:srgbClr val="000000"/>
              </a:solidFill>
            </a:endParaRPr>
          </a:p>
        </p:txBody>
      </p:sp>
      <p:sp>
        <p:nvSpPr>
          <p:cNvPr id="22" name="Freeform 21"/>
          <p:cNvSpPr/>
          <p:nvPr/>
        </p:nvSpPr>
        <p:spPr>
          <a:xfrm>
            <a:off x="6895334" y="4961650"/>
            <a:ext cx="2506662" cy="1308100"/>
          </a:xfrm>
          <a:custGeom>
            <a:avLst/>
            <a:gdLst>
              <a:gd name="connsiteX0" fmla="*/ 0 w 2479963"/>
              <a:gd name="connsiteY0" fmla="*/ 1311089 h 1366507"/>
              <a:gd name="connsiteX1" fmla="*/ 13854 w 2479963"/>
              <a:gd name="connsiteY1" fmla="*/ 1214107 h 1366507"/>
              <a:gd name="connsiteX2" fmla="*/ 41563 w 2479963"/>
              <a:gd name="connsiteY2" fmla="*/ 1172544 h 1366507"/>
              <a:gd name="connsiteX3" fmla="*/ 69272 w 2479963"/>
              <a:gd name="connsiteY3" fmla="*/ 1297235 h 1366507"/>
              <a:gd name="connsiteX4" fmla="*/ 96981 w 2479963"/>
              <a:gd name="connsiteY4" fmla="*/ 1366507 h 1366507"/>
              <a:gd name="connsiteX5" fmla="*/ 138545 w 2479963"/>
              <a:gd name="connsiteY5" fmla="*/ 1311089 h 1366507"/>
              <a:gd name="connsiteX6" fmla="*/ 221672 w 2479963"/>
              <a:gd name="connsiteY6" fmla="*/ 1255671 h 1366507"/>
              <a:gd name="connsiteX7" fmla="*/ 277090 w 2479963"/>
              <a:gd name="connsiteY7" fmla="*/ 978580 h 1366507"/>
              <a:gd name="connsiteX8" fmla="*/ 304800 w 2479963"/>
              <a:gd name="connsiteY8" fmla="*/ 784617 h 1366507"/>
              <a:gd name="connsiteX9" fmla="*/ 318654 w 2479963"/>
              <a:gd name="connsiteY9" fmla="*/ 715344 h 1366507"/>
              <a:gd name="connsiteX10" fmla="*/ 374072 w 2479963"/>
              <a:gd name="connsiteY10" fmla="*/ 632217 h 1366507"/>
              <a:gd name="connsiteX11" fmla="*/ 415636 w 2479963"/>
              <a:gd name="connsiteY11" fmla="*/ 535235 h 1366507"/>
              <a:gd name="connsiteX12" fmla="*/ 471054 w 2479963"/>
              <a:gd name="connsiteY12" fmla="*/ 341271 h 1366507"/>
              <a:gd name="connsiteX13" fmla="*/ 540327 w 2479963"/>
              <a:gd name="connsiteY13" fmla="*/ 216580 h 1366507"/>
              <a:gd name="connsiteX14" fmla="*/ 554181 w 2479963"/>
              <a:gd name="connsiteY14" fmla="*/ 147307 h 1366507"/>
              <a:gd name="connsiteX15" fmla="*/ 581890 w 2479963"/>
              <a:gd name="connsiteY15" fmla="*/ 175017 h 1366507"/>
              <a:gd name="connsiteX16" fmla="*/ 665018 w 2479963"/>
              <a:gd name="connsiteY16" fmla="*/ 8762 h 1366507"/>
              <a:gd name="connsiteX17" fmla="*/ 678872 w 2479963"/>
              <a:gd name="connsiteY17" fmla="*/ 188871 h 1366507"/>
              <a:gd name="connsiteX18" fmla="*/ 692727 w 2479963"/>
              <a:gd name="connsiteY18" fmla="*/ 327417 h 1366507"/>
              <a:gd name="connsiteX19" fmla="*/ 748145 w 2479963"/>
              <a:gd name="connsiteY19" fmla="*/ 521380 h 1366507"/>
              <a:gd name="connsiteX20" fmla="*/ 762000 w 2479963"/>
              <a:gd name="connsiteY20" fmla="*/ 479817 h 1366507"/>
              <a:gd name="connsiteX21" fmla="*/ 775854 w 2479963"/>
              <a:gd name="connsiteY21" fmla="*/ 632217 h 1366507"/>
              <a:gd name="connsiteX22" fmla="*/ 789709 w 2479963"/>
              <a:gd name="connsiteY22" fmla="*/ 687635 h 1366507"/>
              <a:gd name="connsiteX23" fmla="*/ 817418 w 2479963"/>
              <a:gd name="connsiteY23" fmla="*/ 784617 h 1366507"/>
              <a:gd name="connsiteX24" fmla="*/ 872836 w 2479963"/>
              <a:gd name="connsiteY24" fmla="*/ 826180 h 1366507"/>
              <a:gd name="connsiteX25" fmla="*/ 914400 w 2479963"/>
              <a:gd name="connsiteY25" fmla="*/ 743053 h 1366507"/>
              <a:gd name="connsiteX26" fmla="*/ 942109 w 2479963"/>
              <a:gd name="connsiteY26" fmla="*/ 798471 h 1366507"/>
              <a:gd name="connsiteX27" fmla="*/ 955963 w 2479963"/>
              <a:gd name="connsiteY27" fmla="*/ 881598 h 1366507"/>
              <a:gd name="connsiteX28" fmla="*/ 969818 w 2479963"/>
              <a:gd name="connsiteY28" fmla="*/ 950871 h 1366507"/>
              <a:gd name="connsiteX29" fmla="*/ 1039090 w 2479963"/>
              <a:gd name="connsiteY29" fmla="*/ 909307 h 1366507"/>
              <a:gd name="connsiteX30" fmla="*/ 1108363 w 2479963"/>
              <a:gd name="connsiteY30" fmla="*/ 812326 h 1366507"/>
              <a:gd name="connsiteX31" fmla="*/ 1122218 w 2479963"/>
              <a:gd name="connsiteY31" fmla="*/ 853889 h 1366507"/>
              <a:gd name="connsiteX32" fmla="*/ 1191490 w 2479963"/>
              <a:gd name="connsiteY32" fmla="*/ 826180 h 1366507"/>
              <a:gd name="connsiteX33" fmla="*/ 1233054 w 2479963"/>
              <a:gd name="connsiteY33" fmla="*/ 784617 h 1366507"/>
              <a:gd name="connsiteX34" fmla="*/ 1260763 w 2479963"/>
              <a:gd name="connsiteY34" fmla="*/ 853889 h 1366507"/>
              <a:gd name="connsiteX35" fmla="*/ 1288472 w 2479963"/>
              <a:gd name="connsiteY35" fmla="*/ 895453 h 1366507"/>
              <a:gd name="connsiteX36" fmla="*/ 1371600 w 2479963"/>
              <a:gd name="connsiteY36" fmla="*/ 798471 h 1366507"/>
              <a:gd name="connsiteX37" fmla="*/ 1427018 w 2479963"/>
              <a:gd name="connsiteY37" fmla="*/ 770762 h 1366507"/>
              <a:gd name="connsiteX38" fmla="*/ 1524000 w 2479963"/>
              <a:gd name="connsiteY38" fmla="*/ 881598 h 1366507"/>
              <a:gd name="connsiteX39" fmla="*/ 1565563 w 2479963"/>
              <a:gd name="connsiteY39" fmla="*/ 992435 h 1366507"/>
              <a:gd name="connsiteX40" fmla="*/ 1607127 w 2479963"/>
              <a:gd name="connsiteY40" fmla="*/ 964726 h 1366507"/>
              <a:gd name="connsiteX41" fmla="*/ 1634836 w 2479963"/>
              <a:gd name="connsiteY41" fmla="*/ 895453 h 1366507"/>
              <a:gd name="connsiteX42" fmla="*/ 1648690 w 2479963"/>
              <a:gd name="connsiteY42" fmla="*/ 840035 h 1366507"/>
              <a:gd name="connsiteX43" fmla="*/ 1662545 w 2479963"/>
              <a:gd name="connsiteY43" fmla="*/ 798471 h 1366507"/>
              <a:gd name="connsiteX44" fmla="*/ 1745672 w 2479963"/>
              <a:gd name="connsiteY44" fmla="*/ 840035 h 1366507"/>
              <a:gd name="connsiteX45" fmla="*/ 1773381 w 2479963"/>
              <a:gd name="connsiteY45" fmla="*/ 881598 h 1366507"/>
              <a:gd name="connsiteX46" fmla="*/ 1828800 w 2479963"/>
              <a:gd name="connsiteY46" fmla="*/ 826180 h 1366507"/>
              <a:gd name="connsiteX47" fmla="*/ 1870363 w 2479963"/>
              <a:gd name="connsiteY47" fmla="*/ 812326 h 1366507"/>
              <a:gd name="connsiteX48" fmla="*/ 1911927 w 2479963"/>
              <a:gd name="connsiteY48" fmla="*/ 937017 h 1366507"/>
              <a:gd name="connsiteX49" fmla="*/ 1953490 w 2479963"/>
              <a:gd name="connsiteY49" fmla="*/ 1075562 h 1366507"/>
              <a:gd name="connsiteX50" fmla="*/ 2008909 w 2479963"/>
              <a:gd name="connsiteY50" fmla="*/ 1075562 h 1366507"/>
              <a:gd name="connsiteX51" fmla="*/ 2078181 w 2479963"/>
              <a:gd name="connsiteY51" fmla="*/ 1020144 h 1366507"/>
              <a:gd name="connsiteX52" fmla="*/ 2133600 w 2479963"/>
              <a:gd name="connsiteY52" fmla="*/ 1047853 h 1366507"/>
              <a:gd name="connsiteX53" fmla="*/ 2175163 w 2479963"/>
              <a:gd name="connsiteY53" fmla="*/ 1103271 h 1366507"/>
              <a:gd name="connsiteX54" fmla="*/ 2313709 w 2479963"/>
              <a:gd name="connsiteY54" fmla="*/ 756907 h 1366507"/>
              <a:gd name="connsiteX55" fmla="*/ 2355272 w 2479963"/>
              <a:gd name="connsiteY55" fmla="*/ 743053 h 1366507"/>
              <a:gd name="connsiteX56" fmla="*/ 2410690 w 2479963"/>
              <a:gd name="connsiteY56" fmla="*/ 840035 h 1366507"/>
              <a:gd name="connsiteX57" fmla="*/ 2438400 w 2479963"/>
              <a:gd name="connsiteY57" fmla="*/ 798471 h 1366507"/>
              <a:gd name="connsiteX58" fmla="*/ 2479963 w 2479963"/>
              <a:gd name="connsiteY58" fmla="*/ 784617 h 1366507"/>
              <a:gd name="connsiteX0" fmla="*/ 0 w 2479963"/>
              <a:gd name="connsiteY0" fmla="*/ 1311089 h 1366507"/>
              <a:gd name="connsiteX1" fmla="*/ 13854 w 2479963"/>
              <a:gd name="connsiteY1" fmla="*/ 1214107 h 1366507"/>
              <a:gd name="connsiteX2" fmla="*/ 41563 w 2479963"/>
              <a:gd name="connsiteY2" fmla="*/ 1172544 h 1366507"/>
              <a:gd name="connsiteX3" fmla="*/ 69272 w 2479963"/>
              <a:gd name="connsiteY3" fmla="*/ 1297235 h 1366507"/>
              <a:gd name="connsiteX4" fmla="*/ 96981 w 2479963"/>
              <a:gd name="connsiteY4" fmla="*/ 1366507 h 1366507"/>
              <a:gd name="connsiteX5" fmla="*/ 138545 w 2479963"/>
              <a:gd name="connsiteY5" fmla="*/ 1311089 h 1366507"/>
              <a:gd name="connsiteX6" fmla="*/ 166254 w 2479963"/>
              <a:gd name="connsiteY6" fmla="*/ 1006290 h 1366507"/>
              <a:gd name="connsiteX7" fmla="*/ 277090 w 2479963"/>
              <a:gd name="connsiteY7" fmla="*/ 978580 h 1366507"/>
              <a:gd name="connsiteX8" fmla="*/ 304800 w 2479963"/>
              <a:gd name="connsiteY8" fmla="*/ 784617 h 1366507"/>
              <a:gd name="connsiteX9" fmla="*/ 318654 w 2479963"/>
              <a:gd name="connsiteY9" fmla="*/ 715344 h 1366507"/>
              <a:gd name="connsiteX10" fmla="*/ 374072 w 2479963"/>
              <a:gd name="connsiteY10" fmla="*/ 632217 h 1366507"/>
              <a:gd name="connsiteX11" fmla="*/ 415636 w 2479963"/>
              <a:gd name="connsiteY11" fmla="*/ 535235 h 1366507"/>
              <a:gd name="connsiteX12" fmla="*/ 471054 w 2479963"/>
              <a:gd name="connsiteY12" fmla="*/ 341271 h 1366507"/>
              <a:gd name="connsiteX13" fmla="*/ 540327 w 2479963"/>
              <a:gd name="connsiteY13" fmla="*/ 216580 h 1366507"/>
              <a:gd name="connsiteX14" fmla="*/ 554181 w 2479963"/>
              <a:gd name="connsiteY14" fmla="*/ 147307 h 1366507"/>
              <a:gd name="connsiteX15" fmla="*/ 581890 w 2479963"/>
              <a:gd name="connsiteY15" fmla="*/ 175017 h 1366507"/>
              <a:gd name="connsiteX16" fmla="*/ 665018 w 2479963"/>
              <a:gd name="connsiteY16" fmla="*/ 8762 h 1366507"/>
              <a:gd name="connsiteX17" fmla="*/ 678872 w 2479963"/>
              <a:gd name="connsiteY17" fmla="*/ 188871 h 1366507"/>
              <a:gd name="connsiteX18" fmla="*/ 692727 w 2479963"/>
              <a:gd name="connsiteY18" fmla="*/ 327417 h 1366507"/>
              <a:gd name="connsiteX19" fmla="*/ 748145 w 2479963"/>
              <a:gd name="connsiteY19" fmla="*/ 521380 h 1366507"/>
              <a:gd name="connsiteX20" fmla="*/ 762000 w 2479963"/>
              <a:gd name="connsiteY20" fmla="*/ 479817 h 1366507"/>
              <a:gd name="connsiteX21" fmla="*/ 775854 w 2479963"/>
              <a:gd name="connsiteY21" fmla="*/ 632217 h 1366507"/>
              <a:gd name="connsiteX22" fmla="*/ 789709 w 2479963"/>
              <a:gd name="connsiteY22" fmla="*/ 687635 h 1366507"/>
              <a:gd name="connsiteX23" fmla="*/ 817418 w 2479963"/>
              <a:gd name="connsiteY23" fmla="*/ 784617 h 1366507"/>
              <a:gd name="connsiteX24" fmla="*/ 872836 w 2479963"/>
              <a:gd name="connsiteY24" fmla="*/ 826180 h 1366507"/>
              <a:gd name="connsiteX25" fmla="*/ 914400 w 2479963"/>
              <a:gd name="connsiteY25" fmla="*/ 743053 h 1366507"/>
              <a:gd name="connsiteX26" fmla="*/ 942109 w 2479963"/>
              <a:gd name="connsiteY26" fmla="*/ 798471 h 1366507"/>
              <a:gd name="connsiteX27" fmla="*/ 955963 w 2479963"/>
              <a:gd name="connsiteY27" fmla="*/ 881598 h 1366507"/>
              <a:gd name="connsiteX28" fmla="*/ 969818 w 2479963"/>
              <a:gd name="connsiteY28" fmla="*/ 950871 h 1366507"/>
              <a:gd name="connsiteX29" fmla="*/ 1039090 w 2479963"/>
              <a:gd name="connsiteY29" fmla="*/ 909307 h 1366507"/>
              <a:gd name="connsiteX30" fmla="*/ 1108363 w 2479963"/>
              <a:gd name="connsiteY30" fmla="*/ 812326 h 1366507"/>
              <a:gd name="connsiteX31" fmla="*/ 1122218 w 2479963"/>
              <a:gd name="connsiteY31" fmla="*/ 853889 h 1366507"/>
              <a:gd name="connsiteX32" fmla="*/ 1191490 w 2479963"/>
              <a:gd name="connsiteY32" fmla="*/ 826180 h 1366507"/>
              <a:gd name="connsiteX33" fmla="*/ 1233054 w 2479963"/>
              <a:gd name="connsiteY33" fmla="*/ 784617 h 1366507"/>
              <a:gd name="connsiteX34" fmla="*/ 1260763 w 2479963"/>
              <a:gd name="connsiteY34" fmla="*/ 853889 h 1366507"/>
              <a:gd name="connsiteX35" fmla="*/ 1288472 w 2479963"/>
              <a:gd name="connsiteY35" fmla="*/ 895453 h 1366507"/>
              <a:gd name="connsiteX36" fmla="*/ 1371600 w 2479963"/>
              <a:gd name="connsiteY36" fmla="*/ 798471 h 1366507"/>
              <a:gd name="connsiteX37" fmla="*/ 1427018 w 2479963"/>
              <a:gd name="connsiteY37" fmla="*/ 770762 h 1366507"/>
              <a:gd name="connsiteX38" fmla="*/ 1524000 w 2479963"/>
              <a:gd name="connsiteY38" fmla="*/ 881598 h 1366507"/>
              <a:gd name="connsiteX39" fmla="*/ 1565563 w 2479963"/>
              <a:gd name="connsiteY39" fmla="*/ 992435 h 1366507"/>
              <a:gd name="connsiteX40" fmla="*/ 1607127 w 2479963"/>
              <a:gd name="connsiteY40" fmla="*/ 964726 h 1366507"/>
              <a:gd name="connsiteX41" fmla="*/ 1634836 w 2479963"/>
              <a:gd name="connsiteY41" fmla="*/ 895453 h 1366507"/>
              <a:gd name="connsiteX42" fmla="*/ 1648690 w 2479963"/>
              <a:gd name="connsiteY42" fmla="*/ 840035 h 1366507"/>
              <a:gd name="connsiteX43" fmla="*/ 1662545 w 2479963"/>
              <a:gd name="connsiteY43" fmla="*/ 798471 h 1366507"/>
              <a:gd name="connsiteX44" fmla="*/ 1745672 w 2479963"/>
              <a:gd name="connsiteY44" fmla="*/ 840035 h 1366507"/>
              <a:gd name="connsiteX45" fmla="*/ 1773381 w 2479963"/>
              <a:gd name="connsiteY45" fmla="*/ 881598 h 1366507"/>
              <a:gd name="connsiteX46" fmla="*/ 1828800 w 2479963"/>
              <a:gd name="connsiteY46" fmla="*/ 826180 h 1366507"/>
              <a:gd name="connsiteX47" fmla="*/ 1870363 w 2479963"/>
              <a:gd name="connsiteY47" fmla="*/ 812326 h 1366507"/>
              <a:gd name="connsiteX48" fmla="*/ 1911927 w 2479963"/>
              <a:gd name="connsiteY48" fmla="*/ 937017 h 1366507"/>
              <a:gd name="connsiteX49" fmla="*/ 1953490 w 2479963"/>
              <a:gd name="connsiteY49" fmla="*/ 1075562 h 1366507"/>
              <a:gd name="connsiteX50" fmla="*/ 2008909 w 2479963"/>
              <a:gd name="connsiteY50" fmla="*/ 1075562 h 1366507"/>
              <a:gd name="connsiteX51" fmla="*/ 2078181 w 2479963"/>
              <a:gd name="connsiteY51" fmla="*/ 1020144 h 1366507"/>
              <a:gd name="connsiteX52" fmla="*/ 2133600 w 2479963"/>
              <a:gd name="connsiteY52" fmla="*/ 1047853 h 1366507"/>
              <a:gd name="connsiteX53" fmla="*/ 2175163 w 2479963"/>
              <a:gd name="connsiteY53" fmla="*/ 1103271 h 1366507"/>
              <a:gd name="connsiteX54" fmla="*/ 2313709 w 2479963"/>
              <a:gd name="connsiteY54" fmla="*/ 756907 h 1366507"/>
              <a:gd name="connsiteX55" fmla="*/ 2355272 w 2479963"/>
              <a:gd name="connsiteY55" fmla="*/ 743053 h 1366507"/>
              <a:gd name="connsiteX56" fmla="*/ 2410690 w 2479963"/>
              <a:gd name="connsiteY56" fmla="*/ 840035 h 1366507"/>
              <a:gd name="connsiteX57" fmla="*/ 2438400 w 2479963"/>
              <a:gd name="connsiteY57" fmla="*/ 798471 h 1366507"/>
              <a:gd name="connsiteX58" fmla="*/ 2479963 w 2479963"/>
              <a:gd name="connsiteY58" fmla="*/ 784617 h 1366507"/>
              <a:gd name="connsiteX0" fmla="*/ 0 w 2479963"/>
              <a:gd name="connsiteY0" fmla="*/ 1311089 h 1366507"/>
              <a:gd name="connsiteX1" fmla="*/ 13854 w 2479963"/>
              <a:gd name="connsiteY1" fmla="*/ 1214107 h 1366507"/>
              <a:gd name="connsiteX2" fmla="*/ 41563 w 2479963"/>
              <a:gd name="connsiteY2" fmla="*/ 1172544 h 1366507"/>
              <a:gd name="connsiteX3" fmla="*/ 69272 w 2479963"/>
              <a:gd name="connsiteY3" fmla="*/ 1297235 h 1366507"/>
              <a:gd name="connsiteX4" fmla="*/ 96981 w 2479963"/>
              <a:gd name="connsiteY4" fmla="*/ 1366507 h 1366507"/>
              <a:gd name="connsiteX5" fmla="*/ 124690 w 2479963"/>
              <a:gd name="connsiteY5" fmla="*/ 964726 h 1366507"/>
              <a:gd name="connsiteX6" fmla="*/ 166254 w 2479963"/>
              <a:gd name="connsiteY6" fmla="*/ 1006290 h 1366507"/>
              <a:gd name="connsiteX7" fmla="*/ 277090 w 2479963"/>
              <a:gd name="connsiteY7" fmla="*/ 978580 h 1366507"/>
              <a:gd name="connsiteX8" fmla="*/ 304800 w 2479963"/>
              <a:gd name="connsiteY8" fmla="*/ 784617 h 1366507"/>
              <a:gd name="connsiteX9" fmla="*/ 318654 w 2479963"/>
              <a:gd name="connsiteY9" fmla="*/ 715344 h 1366507"/>
              <a:gd name="connsiteX10" fmla="*/ 374072 w 2479963"/>
              <a:gd name="connsiteY10" fmla="*/ 632217 h 1366507"/>
              <a:gd name="connsiteX11" fmla="*/ 415636 w 2479963"/>
              <a:gd name="connsiteY11" fmla="*/ 535235 h 1366507"/>
              <a:gd name="connsiteX12" fmla="*/ 471054 w 2479963"/>
              <a:gd name="connsiteY12" fmla="*/ 341271 h 1366507"/>
              <a:gd name="connsiteX13" fmla="*/ 540327 w 2479963"/>
              <a:gd name="connsiteY13" fmla="*/ 216580 h 1366507"/>
              <a:gd name="connsiteX14" fmla="*/ 554181 w 2479963"/>
              <a:gd name="connsiteY14" fmla="*/ 147307 h 1366507"/>
              <a:gd name="connsiteX15" fmla="*/ 581890 w 2479963"/>
              <a:gd name="connsiteY15" fmla="*/ 175017 h 1366507"/>
              <a:gd name="connsiteX16" fmla="*/ 665018 w 2479963"/>
              <a:gd name="connsiteY16" fmla="*/ 8762 h 1366507"/>
              <a:gd name="connsiteX17" fmla="*/ 678872 w 2479963"/>
              <a:gd name="connsiteY17" fmla="*/ 188871 h 1366507"/>
              <a:gd name="connsiteX18" fmla="*/ 692727 w 2479963"/>
              <a:gd name="connsiteY18" fmla="*/ 327417 h 1366507"/>
              <a:gd name="connsiteX19" fmla="*/ 748145 w 2479963"/>
              <a:gd name="connsiteY19" fmla="*/ 521380 h 1366507"/>
              <a:gd name="connsiteX20" fmla="*/ 762000 w 2479963"/>
              <a:gd name="connsiteY20" fmla="*/ 479817 h 1366507"/>
              <a:gd name="connsiteX21" fmla="*/ 775854 w 2479963"/>
              <a:gd name="connsiteY21" fmla="*/ 632217 h 1366507"/>
              <a:gd name="connsiteX22" fmla="*/ 789709 w 2479963"/>
              <a:gd name="connsiteY22" fmla="*/ 687635 h 1366507"/>
              <a:gd name="connsiteX23" fmla="*/ 817418 w 2479963"/>
              <a:gd name="connsiteY23" fmla="*/ 784617 h 1366507"/>
              <a:gd name="connsiteX24" fmla="*/ 872836 w 2479963"/>
              <a:gd name="connsiteY24" fmla="*/ 826180 h 1366507"/>
              <a:gd name="connsiteX25" fmla="*/ 914400 w 2479963"/>
              <a:gd name="connsiteY25" fmla="*/ 743053 h 1366507"/>
              <a:gd name="connsiteX26" fmla="*/ 942109 w 2479963"/>
              <a:gd name="connsiteY26" fmla="*/ 798471 h 1366507"/>
              <a:gd name="connsiteX27" fmla="*/ 955963 w 2479963"/>
              <a:gd name="connsiteY27" fmla="*/ 881598 h 1366507"/>
              <a:gd name="connsiteX28" fmla="*/ 969818 w 2479963"/>
              <a:gd name="connsiteY28" fmla="*/ 950871 h 1366507"/>
              <a:gd name="connsiteX29" fmla="*/ 1039090 w 2479963"/>
              <a:gd name="connsiteY29" fmla="*/ 909307 h 1366507"/>
              <a:gd name="connsiteX30" fmla="*/ 1108363 w 2479963"/>
              <a:gd name="connsiteY30" fmla="*/ 812326 h 1366507"/>
              <a:gd name="connsiteX31" fmla="*/ 1122218 w 2479963"/>
              <a:gd name="connsiteY31" fmla="*/ 853889 h 1366507"/>
              <a:gd name="connsiteX32" fmla="*/ 1191490 w 2479963"/>
              <a:gd name="connsiteY32" fmla="*/ 826180 h 1366507"/>
              <a:gd name="connsiteX33" fmla="*/ 1233054 w 2479963"/>
              <a:gd name="connsiteY33" fmla="*/ 784617 h 1366507"/>
              <a:gd name="connsiteX34" fmla="*/ 1260763 w 2479963"/>
              <a:gd name="connsiteY34" fmla="*/ 853889 h 1366507"/>
              <a:gd name="connsiteX35" fmla="*/ 1288472 w 2479963"/>
              <a:gd name="connsiteY35" fmla="*/ 895453 h 1366507"/>
              <a:gd name="connsiteX36" fmla="*/ 1371600 w 2479963"/>
              <a:gd name="connsiteY36" fmla="*/ 798471 h 1366507"/>
              <a:gd name="connsiteX37" fmla="*/ 1427018 w 2479963"/>
              <a:gd name="connsiteY37" fmla="*/ 770762 h 1366507"/>
              <a:gd name="connsiteX38" fmla="*/ 1524000 w 2479963"/>
              <a:gd name="connsiteY38" fmla="*/ 881598 h 1366507"/>
              <a:gd name="connsiteX39" fmla="*/ 1565563 w 2479963"/>
              <a:gd name="connsiteY39" fmla="*/ 992435 h 1366507"/>
              <a:gd name="connsiteX40" fmla="*/ 1607127 w 2479963"/>
              <a:gd name="connsiteY40" fmla="*/ 964726 h 1366507"/>
              <a:gd name="connsiteX41" fmla="*/ 1634836 w 2479963"/>
              <a:gd name="connsiteY41" fmla="*/ 895453 h 1366507"/>
              <a:gd name="connsiteX42" fmla="*/ 1648690 w 2479963"/>
              <a:gd name="connsiteY42" fmla="*/ 840035 h 1366507"/>
              <a:gd name="connsiteX43" fmla="*/ 1662545 w 2479963"/>
              <a:gd name="connsiteY43" fmla="*/ 798471 h 1366507"/>
              <a:gd name="connsiteX44" fmla="*/ 1745672 w 2479963"/>
              <a:gd name="connsiteY44" fmla="*/ 840035 h 1366507"/>
              <a:gd name="connsiteX45" fmla="*/ 1773381 w 2479963"/>
              <a:gd name="connsiteY45" fmla="*/ 881598 h 1366507"/>
              <a:gd name="connsiteX46" fmla="*/ 1828800 w 2479963"/>
              <a:gd name="connsiteY46" fmla="*/ 826180 h 1366507"/>
              <a:gd name="connsiteX47" fmla="*/ 1870363 w 2479963"/>
              <a:gd name="connsiteY47" fmla="*/ 812326 h 1366507"/>
              <a:gd name="connsiteX48" fmla="*/ 1911927 w 2479963"/>
              <a:gd name="connsiteY48" fmla="*/ 937017 h 1366507"/>
              <a:gd name="connsiteX49" fmla="*/ 1953490 w 2479963"/>
              <a:gd name="connsiteY49" fmla="*/ 1075562 h 1366507"/>
              <a:gd name="connsiteX50" fmla="*/ 2008909 w 2479963"/>
              <a:gd name="connsiteY50" fmla="*/ 1075562 h 1366507"/>
              <a:gd name="connsiteX51" fmla="*/ 2078181 w 2479963"/>
              <a:gd name="connsiteY51" fmla="*/ 1020144 h 1366507"/>
              <a:gd name="connsiteX52" fmla="*/ 2133600 w 2479963"/>
              <a:gd name="connsiteY52" fmla="*/ 1047853 h 1366507"/>
              <a:gd name="connsiteX53" fmla="*/ 2175163 w 2479963"/>
              <a:gd name="connsiteY53" fmla="*/ 1103271 h 1366507"/>
              <a:gd name="connsiteX54" fmla="*/ 2313709 w 2479963"/>
              <a:gd name="connsiteY54" fmla="*/ 756907 h 1366507"/>
              <a:gd name="connsiteX55" fmla="*/ 2355272 w 2479963"/>
              <a:gd name="connsiteY55" fmla="*/ 743053 h 1366507"/>
              <a:gd name="connsiteX56" fmla="*/ 2410690 w 2479963"/>
              <a:gd name="connsiteY56" fmla="*/ 840035 h 1366507"/>
              <a:gd name="connsiteX57" fmla="*/ 2438400 w 2479963"/>
              <a:gd name="connsiteY57" fmla="*/ 798471 h 1366507"/>
              <a:gd name="connsiteX58" fmla="*/ 2479963 w 2479963"/>
              <a:gd name="connsiteY58" fmla="*/ 784617 h 1366507"/>
              <a:gd name="connsiteX0" fmla="*/ 0 w 2479963"/>
              <a:gd name="connsiteY0" fmla="*/ 1311089 h 1321148"/>
              <a:gd name="connsiteX1" fmla="*/ 13854 w 2479963"/>
              <a:gd name="connsiteY1" fmla="*/ 1214107 h 1321148"/>
              <a:gd name="connsiteX2" fmla="*/ 41563 w 2479963"/>
              <a:gd name="connsiteY2" fmla="*/ 1172544 h 1321148"/>
              <a:gd name="connsiteX3" fmla="*/ 69272 w 2479963"/>
              <a:gd name="connsiteY3" fmla="*/ 1297235 h 1321148"/>
              <a:gd name="connsiteX4" fmla="*/ 96981 w 2479963"/>
              <a:gd name="connsiteY4" fmla="*/ 1089416 h 1321148"/>
              <a:gd name="connsiteX5" fmla="*/ 124690 w 2479963"/>
              <a:gd name="connsiteY5" fmla="*/ 964726 h 1321148"/>
              <a:gd name="connsiteX6" fmla="*/ 166254 w 2479963"/>
              <a:gd name="connsiteY6" fmla="*/ 1006290 h 1321148"/>
              <a:gd name="connsiteX7" fmla="*/ 277090 w 2479963"/>
              <a:gd name="connsiteY7" fmla="*/ 978580 h 1321148"/>
              <a:gd name="connsiteX8" fmla="*/ 304800 w 2479963"/>
              <a:gd name="connsiteY8" fmla="*/ 784617 h 1321148"/>
              <a:gd name="connsiteX9" fmla="*/ 318654 w 2479963"/>
              <a:gd name="connsiteY9" fmla="*/ 715344 h 1321148"/>
              <a:gd name="connsiteX10" fmla="*/ 374072 w 2479963"/>
              <a:gd name="connsiteY10" fmla="*/ 632217 h 1321148"/>
              <a:gd name="connsiteX11" fmla="*/ 415636 w 2479963"/>
              <a:gd name="connsiteY11" fmla="*/ 535235 h 1321148"/>
              <a:gd name="connsiteX12" fmla="*/ 471054 w 2479963"/>
              <a:gd name="connsiteY12" fmla="*/ 341271 h 1321148"/>
              <a:gd name="connsiteX13" fmla="*/ 540327 w 2479963"/>
              <a:gd name="connsiteY13" fmla="*/ 216580 h 1321148"/>
              <a:gd name="connsiteX14" fmla="*/ 554181 w 2479963"/>
              <a:gd name="connsiteY14" fmla="*/ 147307 h 1321148"/>
              <a:gd name="connsiteX15" fmla="*/ 581890 w 2479963"/>
              <a:gd name="connsiteY15" fmla="*/ 175017 h 1321148"/>
              <a:gd name="connsiteX16" fmla="*/ 665018 w 2479963"/>
              <a:gd name="connsiteY16" fmla="*/ 8762 h 1321148"/>
              <a:gd name="connsiteX17" fmla="*/ 678872 w 2479963"/>
              <a:gd name="connsiteY17" fmla="*/ 188871 h 1321148"/>
              <a:gd name="connsiteX18" fmla="*/ 692727 w 2479963"/>
              <a:gd name="connsiteY18" fmla="*/ 327417 h 1321148"/>
              <a:gd name="connsiteX19" fmla="*/ 748145 w 2479963"/>
              <a:gd name="connsiteY19" fmla="*/ 521380 h 1321148"/>
              <a:gd name="connsiteX20" fmla="*/ 762000 w 2479963"/>
              <a:gd name="connsiteY20" fmla="*/ 479817 h 1321148"/>
              <a:gd name="connsiteX21" fmla="*/ 775854 w 2479963"/>
              <a:gd name="connsiteY21" fmla="*/ 632217 h 1321148"/>
              <a:gd name="connsiteX22" fmla="*/ 789709 w 2479963"/>
              <a:gd name="connsiteY22" fmla="*/ 687635 h 1321148"/>
              <a:gd name="connsiteX23" fmla="*/ 817418 w 2479963"/>
              <a:gd name="connsiteY23" fmla="*/ 784617 h 1321148"/>
              <a:gd name="connsiteX24" fmla="*/ 872836 w 2479963"/>
              <a:gd name="connsiteY24" fmla="*/ 826180 h 1321148"/>
              <a:gd name="connsiteX25" fmla="*/ 914400 w 2479963"/>
              <a:gd name="connsiteY25" fmla="*/ 743053 h 1321148"/>
              <a:gd name="connsiteX26" fmla="*/ 942109 w 2479963"/>
              <a:gd name="connsiteY26" fmla="*/ 798471 h 1321148"/>
              <a:gd name="connsiteX27" fmla="*/ 955963 w 2479963"/>
              <a:gd name="connsiteY27" fmla="*/ 881598 h 1321148"/>
              <a:gd name="connsiteX28" fmla="*/ 969818 w 2479963"/>
              <a:gd name="connsiteY28" fmla="*/ 950871 h 1321148"/>
              <a:gd name="connsiteX29" fmla="*/ 1039090 w 2479963"/>
              <a:gd name="connsiteY29" fmla="*/ 909307 h 1321148"/>
              <a:gd name="connsiteX30" fmla="*/ 1108363 w 2479963"/>
              <a:gd name="connsiteY30" fmla="*/ 812326 h 1321148"/>
              <a:gd name="connsiteX31" fmla="*/ 1122218 w 2479963"/>
              <a:gd name="connsiteY31" fmla="*/ 853889 h 1321148"/>
              <a:gd name="connsiteX32" fmla="*/ 1191490 w 2479963"/>
              <a:gd name="connsiteY32" fmla="*/ 826180 h 1321148"/>
              <a:gd name="connsiteX33" fmla="*/ 1233054 w 2479963"/>
              <a:gd name="connsiteY33" fmla="*/ 784617 h 1321148"/>
              <a:gd name="connsiteX34" fmla="*/ 1260763 w 2479963"/>
              <a:gd name="connsiteY34" fmla="*/ 853889 h 1321148"/>
              <a:gd name="connsiteX35" fmla="*/ 1288472 w 2479963"/>
              <a:gd name="connsiteY35" fmla="*/ 895453 h 1321148"/>
              <a:gd name="connsiteX36" fmla="*/ 1371600 w 2479963"/>
              <a:gd name="connsiteY36" fmla="*/ 798471 h 1321148"/>
              <a:gd name="connsiteX37" fmla="*/ 1427018 w 2479963"/>
              <a:gd name="connsiteY37" fmla="*/ 770762 h 1321148"/>
              <a:gd name="connsiteX38" fmla="*/ 1524000 w 2479963"/>
              <a:gd name="connsiteY38" fmla="*/ 881598 h 1321148"/>
              <a:gd name="connsiteX39" fmla="*/ 1565563 w 2479963"/>
              <a:gd name="connsiteY39" fmla="*/ 992435 h 1321148"/>
              <a:gd name="connsiteX40" fmla="*/ 1607127 w 2479963"/>
              <a:gd name="connsiteY40" fmla="*/ 964726 h 1321148"/>
              <a:gd name="connsiteX41" fmla="*/ 1634836 w 2479963"/>
              <a:gd name="connsiteY41" fmla="*/ 895453 h 1321148"/>
              <a:gd name="connsiteX42" fmla="*/ 1648690 w 2479963"/>
              <a:gd name="connsiteY42" fmla="*/ 840035 h 1321148"/>
              <a:gd name="connsiteX43" fmla="*/ 1662545 w 2479963"/>
              <a:gd name="connsiteY43" fmla="*/ 798471 h 1321148"/>
              <a:gd name="connsiteX44" fmla="*/ 1745672 w 2479963"/>
              <a:gd name="connsiteY44" fmla="*/ 840035 h 1321148"/>
              <a:gd name="connsiteX45" fmla="*/ 1773381 w 2479963"/>
              <a:gd name="connsiteY45" fmla="*/ 881598 h 1321148"/>
              <a:gd name="connsiteX46" fmla="*/ 1828800 w 2479963"/>
              <a:gd name="connsiteY46" fmla="*/ 826180 h 1321148"/>
              <a:gd name="connsiteX47" fmla="*/ 1870363 w 2479963"/>
              <a:gd name="connsiteY47" fmla="*/ 812326 h 1321148"/>
              <a:gd name="connsiteX48" fmla="*/ 1911927 w 2479963"/>
              <a:gd name="connsiteY48" fmla="*/ 937017 h 1321148"/>
              <a:gd name="connsiteX49" fmla="*/ 1953490 w 2479963"/>
              <a:gd name="connsiteY49" fmla="*/ 1075562 h 1321148"/>
              <a:gd name="connsiteX50" fmla="*/ 2008909 w 2479963"/>
              <a:gd name="connsiteY50" fmla="*/ 1075562 h 1321148"/>
              <a:gd name="connsiteX51" fmla="*/ 2078181 w 2479963"/>
              <a:gd name="connsiteY51" fmla="*/ 1020144 h 1321148"/>
              <a:gd name="connsiteX52" fmla="*/ 2133600 w 2479963"/>
              <a:gd name="connsiteY52" fmla="*/ 1047853 h 1321148"/>
              <a:gd name="connsiteX53" fmla="*/ 2175163 w 2479963"/>
              <a:gd name="connsiteY53" fmla="*/ 1103271 h 1321148"/>
              <a:gd name="connsiteX54" fmla="*/ 2313709 w 2479963"/>
              <a:gd name="connsiteY54" fmla="*/ 756907 h 1321148"/>
              <a:gd name="connsiteX55" fmla="*/ 2355272 w 2479963"/>
              <a:gd name="connsiteY55" fmla="*/ 743053 h 1321148"/>
              <a:gd name="connsiteX56" fmla="*/ 2410690 w 2479963"/>
              <a:gd name="connsiteY56" fmla="*/ 840035 h 1321148"/>
              <a:gd name="connsiteX57" fmla="*/ 2438400 w 2479963"/>
              <a:gd name="connsiteY57" fmla="*/ 798471 h 1321148"/>
              <a:gd name="connsiteX58" fmla="*/ 2479963 w 2479963"/>
              <a:gd name="connsiteY58" fmla="*/ 784617 h 1321148"/>
              <a:gd name="connsiteX0" fmla="*/ 0 w 2479963"/>
              <a:gd name="connsiteY0" fmla="*/ 1311089 h 1311089"/>
              <a:gd name="connsiteX1" fmla="*/ 13854 w 2479963"/>
              <a:gd name="connsiteY1" fmla="*/ 1214107 h 1311089"/>
              <a:gd name="connsiteX2" fmla="*/ 41563 w 2479963"/>
              <a:gd name="connsiteY2" fmla="*/ 1172544 h 1311089"/>
              <a:gd name="connsiteX3" fmla="*/ 69272 w 2479963"/>
              <a:gd name="connsiteY3" fmla="*/ 1075563 h 1311089"/>
              <a:gd name="connsiteX4" fmla="*/ 96981 w 2479963"/>
              <a:gd name="connsiteY4" fmla="*/ 1089416 h 1311089"/>
              <a:gd name="connsiteX5" fmla="*/ 124690 w 2479963"/>
              <a:gd name="connsiteY5" fmla="*/ 964726 h 1311089"/>
              <a:gd name="connsiteX6" fmla="*/ 166254 w 2479963"/>
              <a:gd name="connsiteY6" fmla="*/ 1006290 h 1311089"/>
              <a:gd name="connsiteX7" fmla="*/ 277090 w 2479963"/>
              <a:gd name="connsiteY7" fmla="*/ 978580 h 1311089"/>
              <a:gd name="connsiteX8" fmla="*/ 304800 w 2479963"/>
              <a:gd name="connsiteY8" fmla="*/ 784617 h 1311089"/>
              <a:gd name="connsiteX9" fmla="*/ 318654 w 2479963"/>
              <a:gd name="connsiteY9" fmla="*/ 715344 h 1311089"/>
              <a:gd name="connsiteX10" fmla="*/ 374072 w 2479963"/>
              <a:gd name="connsiteY10" fmla="*/ 632217 h 1311089"/>
              <a:gd name="connsiteX11" fmla="*/ 415636 w 2479963"/>
              <a:gd name="connsiteY11" fmla="*/ 535235 h 1311089"/>
              <a:gd name="connsiteX12" fmla="*/ 471054 w 2479963"/>
              <a:gd name="connsiteY12" fmla="*/ 341271 h 1311089"/>
              <a:gd name="connsiteX13" fmla="*/ 540327 w 2479963"/>
              <a:gd name="connsiteY13" fmla="*/ 216580 h 1311089"/>
              <a:gd name="connsiteX14" fmla="*/ 554181 w 2479963"/>
              <a:gd name="connsiteY14" fmla="*/ 147307 h 1311089"/>
              <a:gd name="connsiteX15" fmla="*/ 581890 w 2479963"/>
              <a:gd name="connsiteY15" fmla="*/ 175017 h 1311089"/>
              <a:gd name="connsiteX16" fmla="*/ 665018 w 2479963"/>
              <a:gd name="connsiteY16" fmla="*/ 8762 h 1311089"/>
              <a:gd name="connsiteX17" fmla="*/ 678872 w 2479963"/>
              <a:gd name="connsiteY17" fmla="*/ 188871 h 1311089"/>
              <a:gd name="connsiteX18" fmla="*/ 692727 w 2479963"/>
              <a:gd name="connsiteY18" fmla="*/ 327417 h 1311089"/>
              <a:gd name="connsiteX19" fmla="*/ 748145 w 2479963"/>
              <a:gd name="connsiteY19" fmla="*/ 521380 h 1311089"/>
              <a:gd name="connsiteX20" fmla="*/ 762000 w 2479963"/>
              <a:gd name="connsiteY20" fmla="*/ 479817 h 1311089"/>
              <a:gd name="connsiteX21" fmla="*/ 775854 w 2479963"/>
              <a:gd name="connsiteY21" fmla="*/ 632217 h 1311089"/>
              <a:gd name="connsiteX22" fmla="*/ 789709 w 2479963"/>
              <a:gd name="connsiteY22" fmla="*/ 687635 h 1311089"/>
              <a:gd name="connsiteX23" fmla="*/ 817418 w 2479963"/>
              <a:gd name="connsiteY23" fmla="*/ 784617 h 1311089"/>
              <a:gd name="connsiteX24" fmla="*/ 872836 w 2479963"/>
              <a:gd name="connsiteY24" fmla="*/ 826180 h 1311089"/>
              <a:gd name="connsiteX25" fmla="*/ 914400 w 2479963"/>
              <a:gd name="connsiteY25" fmla="*/ 743053 h 1311089"/>
              <a:gd name="connsiteX26" fmla="*/ 942109 w 2479963"/>
              <a:gd name="connsiteY26" fmla="*/ 798471 h 1311089"/>
              <a:gd name="connsiteX27" fmla="*/ 955963 w 2479963"/>
              <a:gd name="connsiteY27" fmla="*/ 881598 h 1311089"/>
              <a:gd name="connsiteX28" fmla="*/ 969818 w 2479963"/>
              <a:gd name="connsiteY28" fmla="*/ 950871 h 1311089"/>
              <a:gd name="connsiteX29" fmla="*/ 1039090 w 2479963"/>
              <a:gd name="connsiteY29" fmla="*/ 909307 h 1311089"/>
              <a:gd name="connsiteX30" fmla="*/ 1108363 w 2479963"/>
              <a:gd name="connsiteY30" fmla="*/ 812326 h 1311089"/>
              <a:gd name="connsiteX31" fmla="*/ 1122218 w 2479963"/>
              <a:gd name="connsiteY31" fmla="*/ 853889 h 1311089"/>
              <a:gd name="connsiteX32" fmla="*/ 1191490 w 2479963"/>
              <a:gd name="connsiteY32" fmla="*/ 826180 h 1311089"/>
              <a:gd name="connsiteX33" fmla="*/ 1233054 w 2479963"/>
              <a:gd name="connsiteY33" fmla="*/ 784617 h 1311089"/>
              <a:gd name="connsiteX34" fmla="*/ 1260763 w 2479963"/>
              <a:gd name="connsiteY34" fmla="*/ 853889 h 1311089"/>
              <a:gd name="connsiteX35" fmla="*/ 1288472 w 2479963"/>
              <a:gd name="connsiteY35" fmla="*/ 895453 h 1311089"/>
              <a:gd name="connsiteX36" fmla="*/ 1371600 w 2479963"/>
              <a:gd name="connsiteY36" fmla="*/ 798471 h 1311089"/>
              <a:gd name="connsiteX37" fmla="*/ 1427018 w 2479963"/>
              <a:gd name="connsiteY37" fmla="*/ 770762 h 1311089"/>
              <a:gd name="connsiteX38" fmla="*/ 1524000 w 2479963"/>
              <a:gd name="connsiteY38" fmla="*/ 881598 h 1311089"/>
              <a:gd name="connsiteX39" fmla="*/ 1565563 w 2479963"/>
              <a:gd name="connsiteY39" fmla="*/ 992435 h 1311089"/>
              <a:gd name="connsiteX40" fmla="*/ 1607127 w 2479963"/>
              <a:gd name="connsiteY40" fmla="*/ 964726 h 1311089"/>
              <a:gd name="connsiteX41" fmla="*/ 1634836 w 2479963"/>
              <a:gd name="connsiteY41" fmla="*/ 895453 h 1311089"/>
              <a:gd name="connsiteX42" fmla="*/ 1648690 w 2479963"/>
              <a:gd name="connsiteY42" fmla="*/ 840035 h 1311089"/>
              <a:gd name="connsiteX43" fmla="*/ 1662545 w 2479963"/>
              <a:gd name="connsiteY43" fmla="*/ 798471 h 1311089"/>
              <a:gd name="connsiteX44" fmla="*/ 1745672 w 2479963"/>
              <a:gd name="connsiteY44" fmla="*/ 840035 h 1311089"/>
              <a:gd name="connsiteX45" fmla="*/ 1773381 w 2479963"/>
              <a:gd name="connsiteY45" fmla="*/ 881598 h 1311089"/>
              <a:gd name="connsiteX46" fmla="*/ 1828800 w 2479963"/>
              <a:gd name="connsiteY46" fmla="*/ 826180 h 1311089"/>
              <a:gd name="connsiteX47" fmla="*/ 1870363 w 2479963"/>
              <a:gd name="connsiteY47" fmla="*/ 812326 h 1311089"/>
              <a:gd name="connsiteX48" fmla="*/ 1911927 w 2479963"/>
              <a:gd name="connsiteY48" fmla="*/ 937017 h 1311089"/>
              <a:gd name="connsiteX49" fmla="*/ 1953490 w 2479963"/>
              <a:gd name="connsiteY49" fmla="*/ 1075562 h 1311089"/>
              <a:gd name="connsiteX50" fmla="*/ 2008909 w 2479963"/>
              <a:gd name="connsiteY50" fmla="*/ 1075562 h 1311089"/>
              <a:gd name="connsiteX51" fmla="*/ 2078181 w 2479963"/>
              <a:gd name="connsiteY51" fmla="*/ 1020144 h 1311089"/>
              <a:gd name="connsiteX52" fmla="*/ 2133600 w 2479963"/>
              <a:gd name="connsiteY52" fmla="*/ 1047853 h 1311089"/>
              <a:gd name="connsiteX53" fmla="*/ 2175163 w 2479963"/>
              <a:gd name="connsiteY53" fmla="*/ 1103271 h 1311089"/>
              <a:gd name="connsiteX54" fmla="*/ 2313709 w 2479963"/>
              <a:gd name="connsiteY54" fmla="*/ 756907 h 1311089"/>
              <a:gd name="connsiteX55" fmla="*/ 2355272 w 2479963"/>
              <a:gd name="connsiteY55" fmla="*/ 743053 h 1311089"/>
              <a:gd name="connsiteX56" fmla="*/ 2410690 w 2479963"/>
              <a:gd name="connsiteY56" fmla="*/ 840035 h 1311089"/>
              <a:gd name="connsiteX57" fmla="*/ 2438400 w 2479963"/>
              <a:gd name="connsiteY57" fmla="*/ 798471 h 1311089"/>
              <a:gd name="connsiteX58" fmla="*/ 2479963 w 2479963"/>
              <a:gd name="connsiteY58" fmla="*/ 784617 h 1311089"/>
              <a:gd name="connsiteX0" fmla="*/ 0 w 2507672"/>
              <a:gd name="connsiteY0" fmla="*/ 1047853 h 1308673"/>
              <a:gd name="connsiteX1" fmla="*/ 41563 w 2507672"/>
              <a:gd name="connsiteY1" fmla="*/ 1214107 h 1308673"/>
              <a:gd name="connsiteX2" fmla="*/ 69272 w 2507672"/>
              <a:gd name="connsiteY2" fmla="*/ 1172544 h 1308673"/>
              <a:gd name="connsiteX3" fmla="*/ 96981 w 2507672"/>
              <a:gd name="connsiteY3" fmla="*/ 1075563 h 1308673"/>
              <a:gd name="connsiteX4" fmla="*/ 124690 w 2507672"/>
              <a:gd name="connsiteY4" fmla="*/ 1089416 h 1308673"/>
              <a:gd name="connsiteX5" fmla="*/ 152399 w 2507672"/>
              <a:gd name="connsiteY5" fmla="*/ 964726 h 1308673"/>
              <a:gd name="connsiteX6" fmla="*/ 193963 w 2507672"/>
              <a:gd name="connsiteY6" fmla="*/ 1006290 h 1308673"/>
              <a:gd name="connsiteX7" fmla="*/ 304799 w 2507672"/>
              <a:gd name="connsiteY7" fmla="*/ 978580 h 1308673"/>
              <a:gd name="connsiteX8" fmla="*/ 332509 w 2507672"/>
              <a:gd name="connsiteY8" fmla="*/ 784617 h 1308673"/>
              <a:gd name="connsiteX9" fmla="*/ 346363 w 2507672"/>
              <a:gd name="connsiteY9" fmla="*/ 715344 h 1308673"/>
              <a:gd name="connsiteX10" fmla="*/ 401781 w 2507672"/>
              <a:gd name="connsiteY10" fmla="*/ 632217 h 1308673"/>
              <a:gd name="connsiteX11" fmla="*/ 443345 w 2507672"/>
              <a:gd name="connsiteY11" fmla="*/ 535235 h 1308673"/>
              <a:gd name="connsiteX12" fmla="*/ 498763 w 2507672"/>
              <a:gd name="connsiteY12" fmla="*/ 341271 h 1308673"/>
              <a:gd name="connsiteX13" fmla="*/ 568036 w 2507672"/>
              <a:gd name="connsiteY13" fmla="*/ 216580 h 1308673"/>
              <a:gd name="connsiteX14" fmla="*/ 581890 w 2507672"/>
              <a:gd name="connsiteY14" fmla="*/ 147307 h 1308673"/>
              <a:gd name="connsiteX15" fmla="*/ 609599 w 2507672"/>
              <a:gd name="connsiteY15" fmla="*/ 175017 h 1308673"/>
              <a:gd name="connsiteX16" fmla="*/ 692727 w 2507672"/>
              <a:gd name="connsiteY16" fmla="*/ 8762 h 1308673"/>
              <a:gd name="connsiteX17" fmla="*/ 706581 w 2507672"/>
              <a:gd name="connsiteY17" fmla="*/ 188871 h 1308673"/>
              <a:gd name="connsiteX18" fmla="*/ 720436 w 2507672"/>
              <a:gd name="connsiteY18" fmla="*/ 327417 h 1308673"/>
              <a:gd name="connsiteX19" fmla="*/ 775854 w 2507672"/>
              <a:gd name="connsiteY19" fmla="*/ 521380 h 1308673"/>
              <a:gd name="connsiteX20" fmla="*/ 789709 w 2507672"/>
              <a:gd name="connsiteY20" fmla="*/ 479817 h 1308673"/>
              <a:gd name="connsiteX21" fmla="*/ 803563 w 2507672"/>
              <a:gd name="connsiteY21" fmla="*/ 632217 h 1308673"/>
              <a:gd name="connsiteX22" fmla="*/ 817418 w 2507672"/>
              <a:gd name="connsiteY22" fmla="*/ 687635 h 1308673"/>
              <a:gd name="connsiteX23" fmla="*/ 845127 w 2507672"/>
              <a:gd name="connsiteY23" fmla="*/ 784617 h 1308673"/>
              <a:gd name="connsiteX24" fmla="*/ 900545 w 2507672"/>
              <a:gd name="connsiteY24" fmla="*/ 826180 h 1308673"/>
              <a:gd name="connsiteX25" fmla="*/ 942109 w 2507672"/>
              <a:gd name="connsiteY25" fmla="*/ 743053 h 1308673"/>
              <a:gd name="connsiteX26" fmla="*/ 969818 w 2507672"/>
              <a:gd name="connsiteY26" fmla="*/ 798471 h 1308673"/>
              <a:gd name="connsiteX27" fmla="*/ 983672 w 2507672"/>
              <a:gd name="connsiteY27" fmla="*/ 881598 h 1308673"/>
              <a:gd name="connsiteX28" fmla="*/ 997527 w 2507672"/>
              <a:gd name="connsiteY28" fmla="*/ 950871 h 1308673"/>
              <a:gd name="connsiteX29" fmla="*/ 1066799 w 2507672"/>
              <a:gd name="connsiteY29" fmla="*/ 909307 h 1308673"/>
              <a:gd name="connsiteX30" fmla="*/ 1136072 w 2507672"/>
              <a:gd name="connsiteY30" fmla="*/ 812326 h 1308673"/>
              <a:gd name="connsiteX31" fmla="*/ 1149927 w 2507672"/>
              <a:gd name="connsiteY31" fmla="*/ 853889 h 1308673"/>
              <a:gd name="connsiteX32" fmla="*/ 1219199 w 2507672"/>
              <a:gd name="connsiteY32" fmla="*/ 826180 h 1308673"/>
              <a:gd name="connsiteX33" fmla="*/ 1260763 w 2507672"/>
              <a:gd name="connsiteY33" fmla="*/ 784617 h 1308673"/>
              <a:gd name="connsiteX34" fmla="*/ 1288472 w 2507672"/>
              <a:gd name="connsiteY34" fmla="*/ 853889 h 1308673"/>
              <a:gd name="connsiteX35" fmla="*/ 1316181 w 2507672"/>
              <a:gd name="connsiteY35" fmla="*/ 895453 h 1308673"/>
              <a:gd name="connsiteX36" fmla="*/ 1399309 w 2507672"/>
              <a:gd name="connsiteY36" fmla="*/ 798471 h 1308673"/>
              <a:gd name="connsiteX37" fmla="*/ 1454727 w 2507672"/>
              <a:gd name="connsiteY37" fmla="*/ 770762 h 1308673"/>
              <a:gd name="connsiteX38" fmla="*/ 1551709 w 2507672"/>
              <a:gd name="connsiteY38" fmla="*/ 881598 h 1308673"/>
              <a:gd name="connsiteX39" fmla="*/ 1593272 w 2507672"/>
              <a:gd name="connsiteY39" fmla="*/ 992435 h 1308673"/>
              <a:gd name="connsiteX40" fmla="*/ 1634836 w 2507672"/>
              <a:gd name="connsiteY40" fmla="*/ 964726 h 1308673"/>
              <a:gd name="connsiteX41" fmla="*/ 1662545 w 2507672"/>
              <a:gd name="connsiteY41" fmla="*/ 895453 h 1308673"/>
              <a:gd name="connsiteX42" fmla="*/ 1676399 w 2507672"/>
              <a:gd name="connsiteY42" fmla="*/ 840035 h 1308673"/>
              <a:gd name="connsiteX43" fmla="*/ 1690254 w 2507672"/>
              <a:gd name="connsiteY43" fmla="*/ 798471 h 1308673"/>
              <a:gd name="connsiteX44" fmla="*/ 1773381 w 2507672"/>
              <a:gd name="connsiteY44" fmla="*/ 840035 h 1308673"/>
              <a:gd name="connsiteX45" fmla="*/ 1801090 w 2507672"/>
              <a:gd name="connsiteY45" fmla="*/ 881598 h 1308673"/>
              <a:gd name="connsiteX46" fmla="*/ 1856509 w 2507672"/>
              <a:gd name="connsiteY46" fmla="*/ 826180 h 1308673"/>
              <a:gd name="connsiteX47" fmla="*/ 1898072 w 2507672"/>
              <a:gd name="connsiteY47" fmla="*/ 812326 h 1308673"/>
              <a:gd name="connsiteX48" fmla="*/ 1939636 w 2507672"/>
              <a:gd name="connsiteY48" fmla="*/ 937017 h 1308673"/>
              <a:gd name="connsiteX49" fmla="*/ 1981199 w 2507672"/>
              <a:gd name="connsiteY49" fmla="*/ 1075562 h 1308673"/>
              <a:gd name="connsiteX50" fmla="*/ 2036618 w 2507672"/>
              <a:gd name="connsiteY50" fmla="*/ 1075562 h 1308673"/>
              <a:gd name="connsiteX51" fmla="*/ 2105890 w 2507672"/>
              <a:gd name="connsiteY51" fmla="*/ 1020144 h 1308673"/>
              <a:gd name="connsiteX52" fmla="*/ 2161309 w 2507672"/>
              <a:gd name="connsiteY52" fmla="*/ 1047853 h 1308673"/>
              <a:gd name="connsiteX53" fmla="*/ 2202872 w 2507672"/>
              <a:gd name="connsiteY53" fmla="*/ 1103271 h 1308673"/>
              <a:gd name="connsiteX54" fmla="*/ 2341418 w 2507672"/>
              <a:gd name="connsiteY54" fmla="*/ 756907 h 1308673"/>
              <a:gd name="connsiteX55" fmla="*/ 2382981 w 2507672"/>
              <a:gd name="connsiteY55" fmla="*/ 743053 h 1308673"/>
              <a:gd name="connsiteX56" fmla="*/ 2438399 w 2507672"/>
              <a:gd name="connsiteY56" fmla="*/ 840035 h 1308673"/>
              <a:gd name="connsiteX57" fmla="*/ 2466109 w 2507672"/>
              <a:gd name="connsiteY57" fmla="*/ 798471 h 1308673"/>
              <a:gd name="connsiteX58" fmla="*/ 2507672 w 2507672"/>
              <a:gd name="connsiteY58" fmla="*/ 784617 h 1308673"/>
              <a:gd name="connsiteX0" fmla="*/ 0 w 2507672"/>
              <a:gd name="connsiteY0" fmla="*/ 1047853 h 1308673"/>
              <a:gd name="connsiteX1" fmla="*/ 96981 w 2507672"/>
              <a:gd name="connsiteY1" fmla="*/ 1075562 h 1308673"/>
              <a:gd name="connsiteX2" fmla="*/ 69272 w 2507672"/>
              <a:gd name="connsiteY2" fmla="*/ 1172544 h 1308673"/>
              <a:gd name="connsiteX3" fmla="*/ 96981 w 2507672"/>
              <a:gd name="connsiteY3" fmla="*/ 1075563 h 1308673"/>
              <a:gd name="connsiteX4" fmla="*/ 124690 w 2507672"/>
              <a:gd name="connsiteY4" fmla="*/ 1089416 h 1308673"/>
              <a:gd name="connsiteX5" fmla="*/ 152399 w 2507672"/>
              <a:gd name="connsiteY5" fmla="*/ 964726 h 1308673"/>
              <a:gd name="connsiteX6" fmla="*/ 193963 w 2507672"/>
              <a:gd name="connsiteY6" fmla="*/ 1006290 h 1308673"/>
              <a:gd name="connsiteX7" fmla="*/ 304799 w 2507672"/>
              <a:gd name="connsiteY7" fmla="*/ 978580 h 1308673"/>
              <a:gd name="connsiteX8" fmla="*/ 332509 w 2507672"/>
              <a:gd name="connsiteY8" fmla="*/ 784617 h 1308673"/>
              <a:gd name="connsiteX9" fmla="*/ 346363 w 2507672"/>
              <a:gd name="connsiteY9" fmla="*/ 715344 h 1308673"/>
              <a:gd name="connsiteX10" fmla="*/ 401781 w 2507672"/>
              <a:gd name="connsiteY10" fmla="*/ 632217 h 1308673"/>
              <a:gd name="connsiteX11" fmla="*/ 443345 w 2507672"/>
              <a:gd name="connsiteY11" fmla="*/ 535235 h 1308673"/>
              <a:gd name="connsiteX12" fmla="*/ 498763 w 2507672"/>
              <a:gd name="connsiteY12" fmla="*/ 341271 h 1308673"/>
              <a:gd name="connsiteX13" fmla="*/ 568036 w 2507672"/>
              <a:gd name="connsiteY13" fmla="*/ 216580 h 1308673"/>
              <a:gd name="connsiteX14" fmla="*/ 581890 w 2507672"/>
              <a:gd name="connsiteY14" fmla="*/ 147307 h 1308673"/>
              <a:gd name="connsiteX15" fmla="*/ 609599 w 2507672"/>
              <a:gd name="connsiteY15" fmla="*/ 175017 h 1308673"/>
              <a:gd name="connsiteX16" fmla="*/ 692727 w 2507672"/>
              <a:gd name="connsiteY16" fmla="*/ 8762 h 1308673"/>
              <a:gd name="connsiteX17" fmla="*/ 706581 w 2507672"/>
              <a:gd name="connsiteY17" fmla="*/ 188871 h 1308673"/>
              <a:gd name="connsiteX18" fmla="*/ 720436 w 2507672"/>
              <a:gd name="connsiteY18" fmla="*/ 327417 h 1308673"/>
              <a:gd name="connsiteX19" fmla="*/ 775854 w 2507672"/>
              <a:gd name="connsiteY19" fmla="*/ 521380 h 1308673"/>
              <a:gd name="connsiteX20" fmla="*/ 789709 w 2507672"/>
              <a:gd name="connsiteY20" fmla="*/ 479817 h 1308673"/>
              <a:gd name="connsiteX21" fmla="*/ 803563 w 2507672"/>
              <a:gd name="connsiteY21" fmla="*/ 632217 h 1308673"/>
              <a:gd name="connsiteX22" fmla="*/ 817418 w 2507672"/>
              <a:gd name="connsiteY22" fmla="*/ 687635 h 1308673"/>
              <a:gd name="connsiteX23" fmla="*/ 845127 w 2507672"/>
              <a:gd name="connsiteY23" fmla="*/ 784617 h 1308673"/>
              <a:gd name="connsiteX24" fmla="*/ 900545 w 2507672"/>
              <a:gd name="connsiteY24" fmla="*/ 826180 h 1308673"/>
              <a:gd name="connsiteX25" fmla="*/ 942109 w 2507672"/>
              <a:gd name="connsiteY25" fmla="*/ 743053 h 1308673"/>
              <a:gd name="connsiteX26" fmla="*/ 969818 w 2507672"/>
              <a:gd name="connsiteY26" fmla="*/ 798471 h 1308673"/>
              <a:gd name="connsiteX27" fmla="*/ 983672 w 2507672"/>
              <a:gd name="connsiteY27" fmla="*/ 881598 h 1308673"/>
              <a:gd name="connsiteX28" fmla="*/ 997527 w 2507672"/>
              <a:gd name="connsiteY28" fmla="*/ 950871 h 1308673"/>
              <a:gd name="connsiteX29" fmla="*/ 1066799 w 2507672"/>
              <a:gd name="connsiteY29" fmla="*/ 909307 h 1308673"/>
              <a:gd name="connsiteX30" fmla="*/ 1136072 w 2507672"/>
              <a:gd name="connsiteY30" fmla="*/ 812326 h 1308673"/>
              <a:gd name="connsiteX31" fmla="*/ 1149927 w 2507672"/>
              <a:gd name="connsiteY31" fmla="*/ 853889 h 1308673"/>
              <a:gd name="connsiteX32" fmla="*/ 1219199 w 2507672"/>
              <a:gd name="connsiteY32" fmla="*/ 826180 h 1308673"/>
              <a:gd name="connsiteX33" fmla="*/ 1260763 w 2507672"/>
              <a:gd name="connsiteY33" fmla="*/ 784617 h 1308673"/>
              <a:gd name="connsiteX34" fmla="*/ 1288472 w 2507672"/>
              <a:gd name="connsiteY34" fmla="*/ 853889 h 1308673"/>
              <a:gd name="connsiteX35" fmla="*/ 1316181 w 2507672"/>
              <a:gd name="connsiteY35" fmla="*/ 895453 h 1308673"/>
              <a:gd name="connsiteX36" fmla="*/ 1399309 w 2507672"/>
              <a:gd name="connsiteY36" fmla="*/ 798471 h 1308673"/>
              <a:gd name="connsiteX37" fmla="*/ 1454727 w 2507672"/>
              <a:gd name="connsiteY37" fmla="*/ 770762 h 1308673"/>
              <a:gd name="connsiteX38" fmla="*/ 1551709 w 2507672"/>
              <a:gd name="connsiteY38" fmla="*/ 881598 h 1308673"/>
              <a:gd name="connsiteX39" fmla="*/ 1593272 w 2507672"/>
              <a:gd name="connsiteY39" fmla="*/ 992435 h 1308673"/>
              <a:gd name="connsiteX40" fmla="*/ 1634836 w 2507672"/>
              <a:gd name="connsiteY40" fmla="*/ 964726 h 1308673"/>
              <a:gd name="connsiteX41" fmla="*/ 1662545 w 2507672"/>
              <a:gd name="connsiteY41" fmla="*/ 895453 h 1308673"/>
              <a:gd name="connsiteX42" fmla="*/ 1676399 w 2507672"/>
              <a:gd name="connsiteY42" fmla="*/ 840035 h 1308673"/>
              <a:gd name="connsiteX43" fmla="*/ 1690254 w 2507672"/>
              <a:gd name="connsiteY43" fmla="*/ 798471 h 1308673"/>
              <a:gd name="connsiteX44" fmla="*/ 1773381 w 2507672"/>
              <a:gd name="connsiteY44" fmla="*/ 840035 h 1308673"/>
              <a:gd name="connsiteX45" fmla="*/ 1801090 w 2507672"/>
              <a:gd name="connsiteY45" fmla="*/ 881598 h 1308673"/>
              <a:gd name="connsiteX46" fmla="*/ 1856509 w 2507672"/>
              <a:gd name="connsiteY46" fmla="*/ 826180 h 1308673"/>
              <a:gd name="connsiteX47" fmla="*/ 1898072 w 2507672"/>
              <a:gd name="connsiteY47" fmla="*/ 812326 h 1308673"/>
              <a:gd name="connsiteX48" fmla="*/ 1939636 w 2507672"/>
              <a:gd name="connsiteY48" fmla="*/ 937017 h 1308673"/>
              <a:gd name="connsiteX49" fmla="*/ 1981199 w 2507672"/>
              <a:gd name="connsiteY49" fmla="*/ 1075562 h 1308673"/>
              <a:gd name="connsiteX50" fmla="*/ 2036618 w 2507672"/>
              <a:gd name="connsiteY50" fmla="*/ 1075562 h 1308673"/>
              <a:gd name="connsiteX51" fmla="*/ 2105890 w 2507672"/>
              <a:gd name="connsiteY51" fmla="*/ 1020144 h 1308673"/>
              <a:gd name="connsiteX52" fmla="*/ 2161309 w 2507672"/>
              <a:gd name="connsiteY52" fmla="*/ 1047853 h 1308673"/>
              <a:gd name="connsiteX53" fmla="*/ 2202872 w 2507672"/>
              <a:gd name="connsiteY53" fmla="*/ 1103271 h 1308673"/>
              <a:gd name="connsiteX54" fmla="*/ 2341418 w 2507672"/>
              <a:gd name="connsiteY54" fmla="*/ 756907 h 1308673"/>
              <a:gd name="connsiteX55" fmla="*/ 2382981 w 2507672"/>
              <a:gd name="connsiteY55" fmla="*/ 743053 h 1308673"/>
              <a:gd name="connsiteX56" fmla="*/ 2438399 w 2507672"/>
              <a:gd name="connsiteY56" fmla="*/ 840035 h 1308673"/>
              <a:gd name="connsiteX57" fmla="*/ 2466109 w 2507672"/>
              <a:gd name="connsiteY57" fmla="*/ 798471 h 1308673"/>
              <a:gd name="connsiteX58" fmla="*/ 2507672 w 2507672"/>
              <a:gd name="connsiteY58" fmla="*/ 784617 h 130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507672" h="1308673">
                <a:moveTo>
                  <a:pt x="0" y="1047853"/>
                </a:moveTo>
                <a:cubicBezTo>
                  <a:pt x="4618" y="1015526"/>
                  <a:pt x="87598" y="1106840"/>
                  <a:pt x="96981" y="1075562"/>
                </a:cubicBezTo>
                <a:cubicBezTo>
                  <a:pt x="101766" y="1059613"/>
                  <a:pt x="60036" y="1158690"/>
                  <a:pt x="69272" y="1172544"/>
                </a:cubicBezTo>
                <a:cubicBezTo>
                  <a:pt x="92890" y="1207971"/>
                  <a:pt x="85284" y="1034624"/>
                  <a:pt x="96981" y="1075563"/>
                </a:cubicBezTo>
                <a:cubicBezTo>
                  <a:pt x="103813" y="1099476"/>
                  <a:pt x="115454" y="1066325"/>
                  <a:pt x="124690" y="1089416"/>
                </a:cubicBezTo>
                <a:cubicBezTo>
                  <a:pt x="138545" y="1070943"/>
                  <a:pt x="143823" y="986165"/>
                  <a:pt x="152399" y="964726"/>
                </a:cubicBezTo>
                <a:cubicBezTo>
                  <a:pt x="191998" y="865730"/>
                  <a:pt x="79437" y="960479"/>
                  <a:pt x="193963" y="1006290"/>
                </a:cubicBezTo>
                <a:cubicBezTo>
                  <a:pt x="230731" y="565090"/>
                  <a:pt x="229778" y="1308673"/>
                  <a:pt x="304799" y="978580"/>
                </a:cubicBezTo>
                <a:cubicBezTo>
                  <a:pt x="319273" y="914893"/>
                  <a:pt x="322323" y="849129"/>
                  <a:pt x="332509" y="784617"/>
                </a:cubicBezTo>
                <a:cubicBezTo>
                  <a:pt x="336182" y="761357"/>
                  <a:pt x="341745" y="738435"/>
                  <a:pt x="346363" y="715344"/>
                </a:cubicBezTo>
                <a:cubicBezTo>
                  <a:pt x="372126" y="818392"/>
                  <a:pt x="354206" y="786837"/>
                  <a:pt x="401781" y="632217"/>
                </a:cubicBezTo>
                <a:cubicBezTo>
                  <a:pt x="418089" y="579217"/>
                  <a:pt x="414873" y="592180"/>
                  <a:pt x="443345" y="535235"/>
                </a:cubicBezTo>
                <a:cubicBezTo>
                  <a:pt x="488582" y="248738"/>
                  <a:pt x="467488" y="184890"/>
                  <a:pt x="498763" y="341271"/>
                </a:cubicBezTo>
                <a:cubicBezTo>
                  <a:pt x="521854" y="299707"/>
                  <a:pt x="549306" y="260283"/>
                  <a:pt x="568036" y="216580"/>
                </a:cubicBezTo>
                <a:cubicBezTo>
                  <a:pt x="577312" y="194936"/>
                  <a:pt x="565239" y="163958"/>
                  <a:pt x="581890" y="147307"/>
                </a:cubicBezTo>
                <a:lnTo>
                  <a:pt x="609599" y="175017"/>
                </a:lnTo>
                <a:cubicBezTo>
                  <a:pt x="637308" y="119599"/>
                  <a:pt x="631390" y="0"/>
                  <a:pt x="692727" y="8762"/>
                </a:cubicBezTo>
                <a:cubicBezTo>
                  <a:pt x="752336" y="17277"/>
                  <a:pt x="701365" y="128884"/>
                  <a:pt x="706581" y="188871"/>
                </a:cubicBezTo>
                <a:cubicBezTo>
                  <a:pt x="710602" y="235109"/>
                  <a:pt x="711752" y="281824"/>
                  <a:pt x="720436" y="327417"/>
                </a:cubicBezTo>
                <a:cubicBezTo>
                  <a:pt x="733892" y="398064"/>
                  <a:pt x="754208" y="456446"/>
                  <a:pt x="775854" y="521380"/>
                </a:cubicBezTo>
                <a:cubicBezTo>
                  <a:pt x="780472" y="507526"/>
                  <a:pt x="786167" y="465649"/>
                  <a:pt x="789709" y="479817"/>
                </a:cubicBezTo>
                <a:cubicBezTo>
                  <a:pt x="802081" y="529303"/>
                  <a:pt x="796821" y="581655"/>
                  <a:pt x="803563" y="632217"/>
                </a:cubicBezTo>
                <a:cubicBezTo>
                  <a:pt x="806080" y="651091"/>
                  <a:pt x="812408" y="669265"/>
                  <a:pt x="817418" y="687635"/>
                </a:cubicBezTo>
                <a:cubicBezTo>
                  <a:pt x="826264" y="720071"/>
                  <a:pt x="827829" y="755787"/>
                  <a:pt x="845127" y="784617"/>
                </a:cubicBezTo>
                <a:cubicBezTo>
                  <a:pt x="857007" y="804417"/>
                  <a:pt x="882072" y="812326"/>
                  <a:pt x="900545" y="826180"/>
                </a:cubicBezTo>
                <a:cubicBezTo>
                  <a:pt x="914400" y="798471"/>
                  <a:pt x="913345" y="754558"/>
                  <a:pt x="942109" y="743053"/>
                </a:cubicBezTo>
                <a:cubicBezTo>
                  <a:pt x="961285" y="735383"/>
                  <a:pt x="963883" y="778689"/>
                  <a:pt x="969818" y="798471"/>
                </a:cubicBezTo>
                <a:cubicBezTo>
                  <a:pt x="977890" y="825378"/>
                  <a:pt x="978647" y="853960"/>
                  <a:pt x="983672" y="881598"/>
                </a:cubicBezTo>
                <a:cubicBezTo>
                  <a:pt x="987884" y="904766"/>
                  <a:pt x="992909" y="927780"/>
                  <a:pt x="997527" y="950871"/>
                </a:cubicBezTo>
                <a:cubicBezTo>
                  <a:pt x="1020618" y="937016"/>
                  <a:pt x="1052237" y="931958"/>
                  <a:pt x="1066799" y="909307"/>
                </a:cubicBezTo>
                <a:cubicBezTo>
                  <a:pt x="1150929" y="778438"/>
                  <a:pt x="1101287" y="690578"/>
                  <a:pt x="1136072" y="812326"/>
                </a:cubicBezTo>
                <a:cubicBezTo>
                  <a:pt x="1140084" y="826368"/>
                  <a:pt x="1145309" y="840035"/>
                  <a:pt x="1149927" y="853889"/>
                </a:cubicBezTo>
                <a:cubicBezTo>
                  <a:pt x="1173018" y="844653"/>
                  <a:pt x="1198110" y="839361"/>
                  <a:pt x="1219199" y="826180"/>
                </a:cubicBezTo>
                <a:cubicBezTo>
                  <a:pt x="1235814" y="815796"/>
                  <a:pt x="1242571" y="777340"/>
                  <a:pt x="1260763" y="784617"/>
                </a:cubicBezTo>
                <a:cubicBezTo>
                  <a:pt x="1283854" y="793853"/>
                  <a:pt x="1277350" y="831645"/>
                  <a:pt x="1288472" y="853889"/>
                </a:cubicBezTo>
                <a:cubicBezTo>
                  <a:pt x="1295919" y="868782"/>
                  <a:pt x="1306945" y="881598"/>
                  <a:pt x="1316181" y="895453"/>
                </a:cubicBezTo>
                <a:cubicBezTo>
                  <a:pt x="1343890" y="863126"/>
                  <a:pt x="1367661" y="826954"/>
                  <a:pt x="1399309" y="798471"/>
                </a:cubicBezTo>
                <a:cubicBezTo>
                  <a:pt x="1414660" y="784655"/>
                  <a:pt x="1436596" y="760872"/>
                  <a:pt x="1454727" y="770762"/>
                </a:cubicBezTo>
                <a:cubicBezTo>
                  <a:pt x="1497825" y="794270"/>
                  <a:pt x="1519382" y="844653"/>
                  <a:pt x="1551709" y="881598"/>
                </a:cubicBezTo>
                <a:cubicBezTo>
                  <a:pt x="1565563" y="918544"/>
                  <a:pt x="1565371" y="964534"/>
                  <a:pt x="1593272" y="992435"/>
                </a:cubicBezTo>
                <a:cubicBezTo>
                  <a:pt x="1605046" y="1004209"/>
                  <a:pt x="1625158" y="978276"/>
                  <a:pt x="1634836" y="964726"/>
                </a:cubicBezTo>
                <a:cubicBezTo>
                  <a:pt x="1649291" y="944489"/>
                  <a:pt x="1654681" y="919047"/>
                  <a:pt x="1662545" y="895453"/>
                </a:cubicBezTo>
                <a:cubicBezTo>
                  <a:pt x="1668566" y="877389"/>
                  <a:pt x="1671168" y="858344"/>
                  <a:pt x="1676399" y="840035"/>
                </a:cubicBezTo>
                <a:cubicBezTo>
                  <a:pt x="1680411" y="825993"/>
                  <a:pt x="1685636" y="812326"/>
                  <a:pt x="1690254" y="798471"/>
                </a:cubicBezTo>
                <a:cubicBezTo>
                  <a:pt x="1717963" y="812326"/>
                  <a:pt x="1748597" y="821447"/>
                  <a:pt x="1773381" y="840035"/>
                </a:cubicBezTo>
                <a:cubicBezTo>
                  <a:pt x="1786702" y="850026"/>
                  <a:pt x="1784666" y="884335"/>
                  <a:pt x="1801090" y="881598"/>
                </a:cubicBezTo>
                <a:cubicBezTo>
                  <a:pt x="1826859" y="877303"/>
                  <a:pt x="1835251" y="841364"/>
                  <a:pt x="1856509" y="826180"/>
                </a:cubicBezTo>
                <a:cubicBezTo>
                  <a:pt x="1868393" y="817692"/>
                  <a:pt x="1884218" y="816944"/>
                  <a:pt x="1898072" y="812326"/>
                </a:cubicBezTo>
                <a:cubicBezTo>
                  <a:pt x="1921288" y="905188"/>
                  <a:pt x="1900507" y="832671"/>
                  <a:pt x="1939636" y="937017"/>
                </a:cubicBezTo>
                <a:cubicBezTo>
                  <a:pt x="1954326" y="976191"/>
                  <a:pt x="1972030" y="1043469"/>
                  <a:pt x="1981199" y="1075562"/>
                </a:cubicBezTo>
                <a:cubicBezTo>
                  <a:pt x="2062871" y="953057"/>
                  <a:pt x="1954948" y="1087229"/>
                  <a:pt x="2036618" y="1075562"/>
                </a:cubicBezTo>
                <a:cubicBezTo>
                  <a:pt x="2065891" y="1071380"/>
                  <a:pt x="2082799" y="1038617"/>
                  <a:pt x="2105890" y="1020144"/>
                </a:cubicBezTo>
                <a:cubicBezTo>
                  <a:pt x="2124363" y="1029380"/>
                  <a:pt x="2145628" y="1034412"/>
                  <a:pt x="2161309" y="1047853"/>
                </a:cubicBezTo>
                <a:cubicBezTo>
                  <a:pt x="2178841" y="1062880"/>
                  <a:pt x="2190475" y="1122752"/>
                  <a:pt x="2202872" y="1103271"/>
                </a:cubicBezTo>
                <a:cubicBezTo>
                  <a:pt x="2501135" y="634568"/>
                  <a:pt x="2049400" y="1113818"/>
                  <a:pt x="2341418" y="756907"/>
                </a:cubicBezTo>
                <a:cubicBezTo>
                  <a:pt x="2350666" y="745604"/>
                  <a:pt x="2369127" y="747671"/>
                  <a:pt x="2382981" y="743053"/>
                </a:cubicBezTo>
                <a:cubicBezTo>
                  <a:pt x="2388218" y="764001"/>
                  <a:pt x="2397130" y="840035"/>
                  <a:pt x="2438399" y="840035"/>
                </a:cubicBezTo>
                <a:cubicBezTo>
                  <a:pt x="2455050" y="840035"/>
                  <a:pt x="2453106" y="808873"/>
                  <a:pt x="2466109" y="798471"/>
                </a:cubicBezTo>
                <a:cubicBezTo>
                  <a:pt x="2477513" y="789348"/>
                  <a:pt x="2507672" y="784617"/>
                  <a:pt x="2507672" y="784617"/>
                </a:cubicBezTo>
              </a:path>
            </a:pathLst>
          </a:custGeom>
        </p:spPr>
        <p:style>
          <a:lnRef idx="3">
            <a:schemeClr val="dk1"/>
          </a:lnRef>
          <a:fillRef idx="0">
            <a:schemeClr val="dk1"/>
          </a:fillRef>
          <a:effectRef idx="2">
            <a:schemeClr val="dk1"/>
          </a:effectRef>
          <a:fontRef idx="minor">
            <a:schemeClr val="tx1"/>
          </a:fontRef>
        </p:style>
        <p:txBody>
          <a:bodyPr anchor="ctr"/>
          <a:lstStyle/>
          <a:p>
            <a:pPr algn="ctr" fontAlgn="base">
              <a:spcBef>
                <a:spcPct val="0"/>
              </a:spcBef>
              <a:spcAft>
                <a:spcPct val="0"/>
              </a:spcAft>
              <a:defRPr/>
            </a:pPr>
            <a:endParaRPr lang="en-GB" sz="2400" dirty="0">
              <a:solidFill>
                <a:srgbClr val="000000"/>
              </a:solidFill>
              <a:latin typeface="Arial"/>
            </a:endParaRPr>
          </a:p>
        </p:txBody>
      </p:sp>
      <p:sp>
        <p:nvSpPr>
          <p:cNvPr id="16397" name="TextBox 22"/>
          <p:cNvSpPr txBox="1">
            <a:spLocks noChangeArrowheads="1"/>
          </p:cNvSpPr>
          <p:nvPr/>
        </p:nvSpPr>
        <p:spPr bwMode="auto">
          <a:xfrm>
            <a:off x="6409426" y="5384718"/>
            <a:ext cx="46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dirty="0">
                <a:solidFill>
                  <a:srgbClr val="000000"/>
                </a:solidFill>
              </a:rPr>
              <a:t>Y</a:t>
            </a:r>
            <a:r>
              <a:rPr lang="en-GB" altLang="en-US" sz="2400" baseline="30000" dirty="0">
                <a:solidFill>
                  <a:srgbClr val="000000"/>
                </a:solidFill>
              </a:rPr>
              <a:t>*</a:t>
            </a:r>
            <a:endParaRPr lang="en-GB" altLang="en-US" sz="2400" dirty="0">
              <a:solidFill>
                <a:srgbClr val="000000"/>
              </a:solidFill>
            </a:endParaRPr>
          </a:p>
        </p:txBody>
      </p:sp>
      <p:cxnSp>
        <p:nvCxnSpPr>
          <p:cNvPr id="25" name="Straight Arrow Connector 24"/>
          <p:cNvCxnSpPr/>
          <p:nvPr/>
        </p:nvCxnSpPr>
        <p:spPr>
          <a:xfrm rot="5400000">
            <a:off x="8686800" y="5222875"/>
            <a:ext cx="941388" cy="1588"/>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399" name="TextBox 25"/>
          <p:cNvSpPr txBox="1">
            <a:spLocks noChangeArrowheads="1"/>
          </p:cNvSpPr>
          <p:nvPr/>
        </p:nvSpPr>
        <p:spPr bwMode="auto">
          <a:xfrm>
            <a:off x="8964613" y="3989388"/>
            <a:ext cx="16049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a:solidFill>
                  <a:srgbClr val="000000"/>
                </a:solidFill>
              </a:rPr>
              <a:t>Extinction </a:t>
            </a:r>
          </a:p>
          <a:p>
            <a:pPr eaLnBrk="1" fontAlgn="base" hangingPunct="1">
              <a:spcBef>
                <a:spcPct val="0"/>
              </a:spcBef>
              <a:spcAft>
                <a:spcPct val="0"/>
              </a:spcAft>
              <a:buNone/>
              <a:defRPr/>
            </a:pPr>
            <a:r>
              <a:rPr lang="en-GB" altLang="en-US" sz="2400">
                <a:solidFill>
                  <a:srgbClr val="000000"/>
                </a:solidFill>
              </a:rPr>
              <a:t>likely</a:t>
            </a:r>
          </a:p>
        </p:txBody>
      </p:sp>
      <p:sp>
        <p:nvSpPr>
          <p:cNvPr id="3" name="Title 2">
            <a:extLst>
              <a:ext uri="{FF2B5EF4-FFF2-40B4-BE49-F238E27FC236}">
                <a16:creationId xmlns:a16="http://schemas.microsoft.com/office/drawing/2014/main" id="{CB977142-8716-4C8B-88F2-C591B237719D}"/>
              </a:ext>
            </a:extLst>
          </p:cNvPr>
          <p:cNvSpPr>
            <a:spLocks noGrp="1"/>
          </p:cNvSpPr>
          <p:nvPr>
            <p:ph type="title"/>
          </p:nvPr>
        </p:nvSpPr>
        <p:spPr/>
        <p:txBody>
          <a:bodyPr/>
          <a:lstStyle/>
          <a:p>
            <a:r>
              <a:rPr lang="en-US" dirty="0"/>
              <a:t>Back to Persistence</a:t>
            </a:r>
            <a:endParaRPr lang="en-GB" dirty="0"/>
          </a:p>
        </p:txBody>
      </p:sp>
      <p:cxnSp>
        <p:nvCxnSpPr>
          <p:cNvPr id="23" name="Straight Arrow Connector 22">
            <a:extLst>
              <a:ext uri="{FF2B5EF4-FFF2-40B4-BE49-F238E27FC236}">
                <a16:creationId xmlns:a16="http://schemas.microsoft.com/office/drawing/2014/main" id="{D2E127BE-747E-4490-AF53-FD36BC6D1FDB}"/>
              </a:ext>
            </a:extLst>
          </p:cNvPr>
          <p:cNvCxnSpPr>
            <a:cxnSpLocks/>
          </p:cNvCxnSpPr>
          <p:nvPr/>
        </p:nvCxnSpPr>
        <p:spPr>
          <a:xfrm flipH="1" flipV="1">
            <a:off x="6834216" y="4602960"/>
            <a:ext cx="12237" cy="18390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00FC4B21-D2CD-4815-B736-C68BA6E16FF4}"/>
              </a:ext>
            </a:extLst>
          </p:cNvPr>
          <p:cNvCxnSpPr/>
          <p:nvPr/>
        </p:nvCxnSpPr>
        <p:spPr>
          <a:xfrm>
            <a:off x="6529415" y="6151564"/>
            <a:ext cx="3187700" cy="14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AEAB237C-81A2-474F-9075-1A529E47FC69}"/>
              </a:ext>
            </a:extLst>
          </p:cNvPr>
          <p:cNvCxnSpPr>
            <a:cxnSpLocks/>
          </p:cNvCxnSpPr>
          <p:nvPr/>
        </p:nvCxnSpPr>
        <p:spPr>
          <a:xfrm flipV="1">
            <a:off x="6842151" y="5593557"/>
            <a:ext cx="2715420" cy="3971"/>
          </a:xfrm>
          <a:prstGeom prst="line">
            <a:avLst/>
          </a:prstGeom>
          <a:ln>
            <a:prstDash val="dash"/>
          </a:ln>
        </p:spPr>
        <p:style>
          <a:lnRef idx="3">
            <a:schemeClr val="accent1"/>
          </a:lnRef>
          <a:fillRef idx="0">
            <a:schemeClr val="accent1"/>
          </a:fillRef>
          <a:effectRef idx="2">
            <a:schemeClr val="accent1"/>
          </a:effectRef>
          <a:fontRef idx="minor">
            <a:schemeClr val="tx1"/>
          </a:fontRef>
        </p:style>
      </p:cxnSp>
      <p:sp>
        <p:nvSpPr>
          <p:cNvPr id="9" name="Slide Number Placeholder 8">
            <a:extLst>
              <a:ext uri="{FF2B5EF4-FFF2-40B4-BE49-F238E27FC236}">
                <a16:creationId xmlns:a16="http://schemas.microsoft.com/office/drawing/2014/main" id="{8982A8FF-16EC-41B0-9A72-AF219517FAEE}"/>
              </a:ext>
            </a:extLst>
          </p:cNvPr>
          <p:cNvSpPr>
            <a:spLocks noGrp="1"/>
          </p:cNvSpPr>
          <p:nvPr>
            <p:ph type="sldNum" sz="quarter" idx="12"/>
          </p:nvPr>
        </p:nvSpPr>
        <p:spPr/>
        <p:txBody>
          <a:bodyPr/>
          <a:lstStyle/>
          <a:p>
            <a:fld id="{DD5BF034-A0A6-4F43-BF31-E5A6A6CA894E}" type="slidenum">
              <a:rPr lang="en-GB" smtClean="0"/>
              <a:t>16</a:t>
            </a:fld>
            <a:endParaRPr lang="en-GB"/>
          </a:p>
        </p:txBody>
      </p:sp>
    </p:spTree>
    <p:extLst>
      <p:ext uri="{BB962C8B-B14F-4D97-AF65-F5344CB8AC3E}">
        <p14:creationId xmlns:p14="http://schemas.microsoft.com/office/powerpoint/2010/main" val="17253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D80B9F-4D9A-4550-A348-C51370636E63}"/>
              </a:ext>
            </a:extLst>
          </p:cNvPr>
          <p:cNvSpPr>
            <a:spLocks noGrp="1"/>
          </p:cNvSpPr>
          <p:nvPr>
            <p:ph type="title"/>
          </p:nvPr>
        </p:nvSpPr>
        <p:spPr/>
        <p:txBody>
          <a:bodyPr/>
          <a:lstStyle/>
          <a:p>
            <a:r>
              <a:rPr lang="en-GB" b="0" dirty="0"/>
              <a:t>A simple criterion for disease persistence</a:t>
            </a:r>
          </a:p>
        </p:txBody>
      </p:sp>
      <p:sp>
        <p:nvSpPr>
          <p:cNvPr id="4" name="Content Placeholder 3">
            <a:extLst>
              <a:ext uri="{FF2B5EF4-FFF2-40B4-BE49-F238E27FC236}">
                <a16:creationId xmlns:a16="http://schemas.microsoft.com/office/drawing/2014/main" id="{3D7C7AAC-581A-43B8-A76C-71E88BEB584F}"/>
              </a:ext>
            </a:extLst>
          </p:cNvPr>
          <p:cNvSpPr>
            <a:spLocks noGrp="1"/>
          </p:cNvSpPr>
          <p:nvPr>
            <p:ph idx="1"/>
          </p:nvPr>
        </p:nvSpPr>
        <p:spPr/>
        <p:txBody>
          <a:bodyPr>
            <a:normAutofit fontScale="77500" lnSpcReduction="20000"/>
          </a:bodyPr>
          <a:lstStyle/>
          <a:p>
            <a:pPr fontAlgn="base">
              <a:spcBef>
                <a:spcPct val="0"/>
              </a:spcBef>
              <a:spcAft>
                <a:spcPct val="90000"/>
              </a:spcAft>
              <a:defRPr/>
            </a:pPr>
            <a:r>
              <a:rPr lang="en-GB" altLang="en-US" sz="2800" dirty="0">
                <a:solidFill>
                  <a:srgbClr val="000000"/>
                </a:solidFill>
              </a:rPr>
              <a:t>Given random fluctuations are approximately Poisson, their variance is proportional to N.</a:t>
            </a:r>
          </a:p>
          <a:p>
            <a:pPr fontAlgn="base">
              <a:spcBef>
                <a:spcPct val="0"/>
              </a:spcBef>
              <a:spcAft>
                <a:spcPct val="90000"/>
              </a:spcAft>
              <a:defRPr/>
            </a:pPr>
            <a:r>
              <a:rPr lang="en-GB" altLang="en-US" sz="2800" i="1" dirty="0">
                <a:solidFill>
                  <a:srgbClr val="000000"/>
                </a:solidFill>
              </a:rPr>
              <a:t>i.e.</a:t>
            </a:r>
            <a:r>
              <a:rPr lang="en-GB" altLang="en-US" sz="2800" dirty="0">
                <a:solidFill>
                  <a:srgbClr val="000000"/>
                </a:solidFill>
              </a:rPr>
              <a:t> fluctuations have </a:t>
            </a:r>
            <a:r>
              <a:rPr lang="en-GB" altLang="en-US" sz="2800" dirty="0">
                <a:solidFill>
                  <a:srgbClr val="FF0000"/>
                </a:solidFill>
              </a:rPr>
              <a:t>SD ~ </a:t>
            </a:r>
            <a:r>
              <a:rPr lang="en-GB" altLang="en-US" sz="2800" dirty="0">
                <a:solidFill>
                  <a:srgbClr val="FF0000"/>
                </a:solidFill>
                <a:sym typeface="Symbol" panose="05050102010706020507" pitchFamily="18" charset="2"/>
              </a:rPr>
              <a:t></a:t>
            </a:r>
            <a:r>
              <a:rPr lang="en-GB" altLang="en-US" sz="2800" i="1" dirty="0">
                <a:solidFill>
                  <a:srgbClr val="FF0000"/>
                </a:solidFill>
                <a:sym typeface="Symbol" panose="05050102010706020507" pitchFamily="18" charset="2"/>
              </a:rPr>
              <a:t>N</a:t>
            </a:r>
            <a:endParaRPr lang="en-GB" altLang="en-US" sz="2800" dirty="0">
              <a:solidFill>
                <a:srgbClr val="FF0000"/>
              </a:solidFill>
              <a:sym typeface="Symbol" panose="05050102010706020507" pitchFamily="18" charset="2"/>
            </a:endParaRPr>
          </a:p>
          <a:p>
            <a:pPr fontAlgn="base">
              <a:spcBef>
                <a:spcPct val="0"/>
              </a:spcBef>
              <a:spcAft>
                <a:spcPct val="90000"/>
              </a:spcAft>
              <a:defRPr/>
            </a:pPr>
            <a:r>
              <a:rPr lang="en-GB" altLang="en-US" sz="2800" dirty="0">
                <a:solidFill>
                  <a:srgbClr val="000000"/>
                </a:solidFill>
              </a:rPr>
              <a:t>A disease goes extinct when the number of infectives (Y) falls to 0.</a:t>
            </a:r>
          </a:p>
          <a:p>
            <a:pPr fontAlgn="base">
              <a:spcBef>
                <a:spcPct val="0"/>
              </a:spcBef>
              <a:spcAft>
                <a:spcPct val="90000"/>
              </a:spcAft>
              <a:defRPr/>
            </a:pPr>
            <a:r>
              <a:rPr lang="en-GB" altLang="en-US" sz="2800" dirty="0">
                <a:solidFill>
                  <a:srgbClr val="000000"/>
                </a:solidFill>
              </a:rPr>
              <a:t>A crude rule of thumb is therefore that extinction will be unlikely if  </a:t>
            </a:r>
            <a:r>
              <a:rPr lang="en-GB" altLang="en-US" sz="2800" dirty="0">
                <a:solidFill>
                  <a:srgbClr val="FF0000"/>
                </a:solidFill>
              </a:rPr>
              <a:t>E[</a:t>
            </a:r>
            <a:r>
              <a:rPr lang="en-GB" altLang="en-US" sz="2800" i="1" dirty="0">
                <a:solidFill>
                  <a:srgbClr val="FF0000"/>
                </a:solidFill>
              </a:rPr>
              <a:t>Y</a:t>
            </a:r>
            <a:r>
              <a:rPr lang="en-GB" altLang="en-US" sz="2800" dirty="0">
                <a:solidFill>
                  <a:srgbClr val="FF0000"/>
                </a:solidFill>
              </a:rPr>
              <a:t>]&gt;</a:t>
            </a:r>
            <a:r>
              <a:rPr lang="en-GB" altLang="en-US" sz="2800" dirty="0">
                <a:solidFill>
                  <a:srgbClr val="FF0000"/>
                </a:solidFill>
                <a:sym typeface="Symbol" panose="05050102010706020507" pitchFamily="18" charset="2"/>
              </a:rPr>
              <a:t></a:t>
            </a:r>
            <a:r>
              <a:rPr lang="en-GB" altLang="en-US" sz="2800" i="1" dirty="0">
                <a:solidFill>
                  <a:srgbClr val="FF0000"/>
                </a:solidFill>
                <a:sym typeface="Symbol" panose="05050102010706020507" pitchFamily="18" charset="2"/>
              </a:rPr>
              <a:t>N.</a:t>
            </a:r>
          </a:p>
          <a:p>
            <a:pPr fontAlgn="base">
              <a:spcBef>
                <a:spcPct val="0"/>
              </a:spcBef>
              <a:spcAft>
                <a:spcPct val="90000"/>
              </a:spcAft>
              <a:defRPr/>
            </a:pPr>
            <a:r>
              <a:rPr lang="en-GB" altLang="en-US" sz="2800" dirty="0">
                <a:solidFill>
                  <a:srgbClr val="000000"/>
                </a:solidFill>
                <a:sym typeface="Symbol" panose="05050102010706020507" pitchFamily="18" charset="2"/>
              </a:rPr>
              <a:t>Thus diseases have an advantage if they can maintain the highest possible numbers of infectives for a given population size.</a:t>
            </a:r>
          </a:p>
          <a:p>
            <a:pPr fontAlgn="base">
              <a:spcBef>
                <a:spcPct val="0"/>
              </a:spcBef>
              <a:spcAft>
                <a:spcPct val="90000"/>
              </a:spcAft>
              <a:defRPr/>
            </a:pPr>
            <a:r>
              <a:rPr lang="en-GB" altLang="en-US" sz="2800" dirty="0">
                <a:solidFill>
                  <a:srgbClr val="000000"/>
                </a:solidFill>
                <a:sym typeface="Symbol" panose="05050102010706020507" pitchFamily="18" charset="2"/>
              </a:rPr>
              <a:t>Infectious period and immunity are therefore key.</a:t>
            </a:r>
            <a:endParaRPr lang="en-US" altLang="en-US" sz="2800" dirty="0">
              <a:solidFill>
                <a:srgbClr val="000000"/>
              </a:solidFill>
            </a:endParaRPr>
          </a:p>
          <a:p>
            <a:endParaRPr lang="en-GB" dirty="0"/>
          </a:p>
        </p:txBody>
      </p:sp>
      <p:sp>
        <p:nvSpPr>
          <p:cNvPr id="5" name="Slide Number Placeholder 4">
            <a:extLst>
              <a:ext uri="{FF2B5EF4-FFF2-40B4-BE49-F238E27FC236}">
                <a16:creationId xmlns:a16="http://schemas.microsoft.com/office/drawing/2014/main" id="{40EE901E-BCE1-4DCB-9B02-91197C0CEBA1}"/>
              </a:ext>
            </a:extLst>
          </p:cNvPr>
          <p:cNvSpPr>
            <a:spLocks noGrp="1"/>
          </p:cNvSpPr>
          <p:nvPr>
            <p:ph type="sldNum" sz="quarter" idx="12"/>
          </p:nvPr>
        </p:nvSpPr>
        <p:spPr/>
        <p:txBody>
          <a:bodyPr/>
          <a:lstStyle/>
          <a:p>
            <a:fld id="{DD5BF034-A0A6-4F43-BF31-E5A6A6CA894E}" type="slidenum">
              <a:rPr lang="en-GB" smtClean="0"/>
              <a:t>17</a:t>
            </a:fld>
            <a:endParaRPr lang="en-GB"/>
          </a:p>
        </p:txBody>
      </p:sp>
    </p:spTree>
    <p:extLst>
      <p:ext uri="{BB962C8B-B14F-4D97-AF65-F5344CB8AC3E}">
        <p14:creationId xmlns:p14="http://schemas.microsoft.com/office/powerpoint/2010/main" val="300233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noTextEdit="1"/>
          </p:cNvSpPr>
          <p:nvPr/>
        </p:nvSpPr>
        <p:spPr bwMode="auto">
          <a:xfrm>
            <a:off x="5381625" y="2271714"/>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grpSp>
        <p:nvGrpSpPr>
          <p:cNvPr id="21508" name="Group 10"/>
          <p:cNvGrpSpPr>
            <a:grpSpLocks/>
          </p:cNvGrpSpPr>
          <p:nvPr/>
        </p:nvGrpSpPr>
        <p:grpSpPr bwMode="auto">
          <a:xfrm>
            <a:off x="2209800" y="1752600"/>
            <a:ext cx="7150100" cy="4171950"/>
            <a:chOff x="432" y="1104"/>
            <a:chExt cx="4504" cy="2628"/>
          </a:xfrm>
        </p:grpSpPr>
        <p:sp>
          <p:nvSpPr>
            <p:cNvPr id="21511" name="Text Box 11"/>
            <p:cNvSpPr txBox="1">
              <a:spLocks noChangeArrowheads="1"/>
            </p:cNvSpPr>
            <p:nvPr/>
          </p:nvSpPr>
          <p:spPr bwMode="auto">
            <a:xfrm>
              <a:off x="432" y="1104"/>
              <a:ext cx="45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defRPr/>
              </a:pPr>
              <a:r>
                <a:rPr lang="en-GB" altLang="en-US" sz="1800" b="1" i="1">
                  <a:solidFill>
                    <a:srgbClr val="990000"/>
                  </a:solidFill>
                </a:rPr>
                <a:t>CCS = minimum population size at which fadeouts become rare.</a:t>
              </a:r>
            </a:p>
          </p:txBody>
        </p:sp>
        <p:graphicFrame>
          <p:nvGraphicFramePr>
            <p:cNvPr id="21512" name="Object 2"/>
            <p:cNvGraphicFramePr>
              <a:graphicFrameLocks noChangeAspect="1"/>
            </p:cNvGraphicFramePr>
            <p:nvPr/>
          </p:nvGraphicFramePr>
          <p:xfrm>
            <a:off x="624" y="1536"/>
            <a:ext cx="3720" cy="2196"/>
          </p:xfrm>
          <a:graphic>
            <a:graphicData uri="http://schemas.openxmlformats.org/presentationml/2006/ole">
              <mc:AlternateContent xmlns:mc="http://schemas.openxmlformats.org/markup-compatibility/2006">
                <mc:Choice xmlns:v="urn:schemas-microsoft-com:vml" Requires="v">
                  <p:oleObj name="Image" r:id="rId2" imgW="5905138" imgH="3486166" progId="Photoshop.Image.5">
                    <p:embed/>
                  </p:oleObj>
                </mc:Choice>
                <mc:Fallback>
                  <p:oleObj name="Image" r:id="rId2" imgW="5905138" imgH="3486166" progId="Photoshop.Image.5">
                    <p:embed/>
                    <p:pic>
                      <p:nvPicPr>
                        <p:cNvPr id="2151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536"/>
                          <a:ext cx="3720" cy="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9983" name="Freeform 15"/>
          <p:cNvSpPr>
            <a:spLocks/>
          </p:cNvSpPr>
          <p:nvPr/>
        </p:nvSpPr>
        <p:spPr bwMode="auto">
          <a:xfrm>
            <a:off x="3338514" y="2520951"/>
            <a:ext cx="5030787" cy="2454275"/>
          </a:xfrm>
          <a:custGeom>
            <a:avLst/>
            <a:gdLst>
              <a:gd name="T0" fmla="*/ 0 w 3169"/>
              <a:gd name="T1" fmla="*/ 2147483647 h 1546"/>
              <a:gd name="T2" fmla="*/ 2147483647 w 3169"/>
              <a:gd name="T3" fmla="*/ 2147483647 h 1546"/>
              <a:gd name="T4" fmla="*/ 2147483647 w 3169"/>
              <a:gd name="T5" fmla="*/ 2147483647 h 1546"/>
              <a:gd name="T6" fmla="*/ 2147483647 w 3169"/>
              <a:gd name="T7" fmla="*/ 2147483647 h 1546"/>
              <a:gd name="T8" fmla="*/ 2147483647 w 3169"/>
              <a:gd name="T9" fmla="*/ 2147483647 h 1546"/>
              <a:gd name="T10" fmla="*/ 2147483647 w 3169"/>
              <a:gd name="T11" fmla="*/ 2147483647 h 1546"/>
              <a:gd name="T12" fmla="*/ 0 60000 65536"/>
              <a:gd name="T13" fmla="*/ 0 60000 65536"/>
              <a:gd name="T14" fmla="*/ 0 60000 65536"/>
              <a:gd name="T15" fmla="*/ 0 60000 65536"/>
              <a:gd name="T16" fmla="*/ 0 60000 65536"/>
              <a:gd name="T17" fmla="*/ 0 60000 65536"/>
              <a:gd name="T18" fmla="*/ 0 w 3169"/>
              <a:gd name="T19" fmla="*/ 0 h 1546"/>
              <a:gd name="T20" fmla="*/ 3169 w 3169"/>
              <a:gd name="T21" fmla="*/ 1546 h 1546"/>
            </a:gdLst>
            <a:ahLst/>
            <a:cxnLst>
              <a:cxn ang="T12">
                <a:pos x="T0" y="T1"/>
              </a:cxn>
              <a:cxn ang="T13">
                <a:pos x="T2" y="T3"/>
              </a:cxn>
              <a:cxn ang="T14">
                <a:pos x="T4" y="T5"/>
              </a:cxn>
              <a:cxn ang="T15">
                <a:pos x="T6" y="T7"/>
              </a:cxn>
              <a:cxn ang="T16">
                <a:pos x="T8" y="T9"/>
              </a:cxn>
              <a:cxn ang="T17">
                <a:pos x="T10" y="T11"/>
              </a:cxn>
            </a:cxnLst>
            <a:rect l="T18" t="T19" r="T20" b="T21"/>
            <a:pathLst>
              <a:path w="3169" h="1546">
                <a:moveTo>
                  <a:pt x="0" y="53"/>
                </a:moveTo>
                <a:cubicBezTo>
                  <a:pt x="185" y="78"/>
                  <a:pt x="863" y="0"/>
                  <a:pt x="1109" y="201"/>
                </a:cubicBezTo>
                <a:cubicBezTo>
                  <a:pt x="1355" y="402"/>
                  <a:pt x="1353" y="1040"/>
                  <a:pt x="1475" y="1257"/>
                </a:cubicBezTo>
                <a:cubicBezTo>
                  <a:pt x="1597" y="1474"/>
                  <a:pt x="1644" y="1456"/>
                  <a:pt x="1842" y="1501"/>
                </a:cubicBezTo>
                <a:cubicBezTo>
                  <a:pt x="2040" y="1546"/>
                  <a:pt x="2441" y="1523"/>
                  <a:pt x="2662" y="1527"/>
                </a:cubicBezTo>
                <a:cubicBezTo>
                  <a:pt x="2883" y="1531"/>
                  <a:pt x="3003" y="1531"/>
                  <a:pt x="3169" y="1527"/>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21510" name="TextBox 9"/>
          <p:cNvSpPr txBox="1">
            <a:spLocks noChangeArrowheads="1"/>
          </p:cNvSpPr>
          <p:nvPr/>
        </p:nvSpPr>
        <p:spPr bwMode="auto">
          <a:xfrm>
            <a:off x="7010400" y="6219826"/>
            <a:ext cx="3640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200">
                <a:solidFill>
                  <a:srgbClr val="000000"/>
                </a:solidFill>
              </a:rPr>
              <a:t>Data: Bolker and Grenfell Phil Trans Roy Soc 1995</a:t>
            </a:r>
          </a:p>
        </p:txBody>
      </p:sp>
      <p:sp>
        <p:nvSpPr>
          <p:cNvPr id="3" name="Title 2">
            <a:extLst>
              <a:ext uri="{FF2B5EF4-FFF2-40B4-BE49-F238E27FC236}">
                <a16:creationId xmlns:a16="http://schemas.microsoft.com/office/drawing/2014/main" id="{9BE4FB74-7B55-4BAC-97E3-ECC96FE28EE5}"/>
              </a:ext>
            </a:extLst>
          </p:cNvPr>
          <p:cNvSpPr>
            <a:spLocks noGrp="1"/>
          </p:cNvSpPr>
          <p:nvPr>
            <p:ph type="title"/>
          </p:nvPr>
        </p:nvSpPr>
        <p:spPr/>
        <p:txBody>
          <a:bodyPr/>
          <a:lstStyle/>
          <a:p>
            <a:r>
              <a:rPr lang="en-US" dirty="0"/>
              <a:t>Critical community size</a:t>
            </a:r>
            <a:endParaRPr lang="en-GB" dirty="0"/>
          </a:p>
        </p:txBody>
      </p:sp>
      <p:sp>
        <p:nvSpPr>
          <p:cNvPr id="4" name="Slide Number Placeholder 3">
            <a:extLst>
              <a:ext uri="{FF2B5EF4-FFF2-40B4-BE49-F238E27FC236}">
                <a16:creationId xmlns:a16="http://schemas.microsoft.com/office/drawing/2014/main" id="{C06629DA-0263-4F40-8020-8F9BAADE320C}"/>
              </a:ext>
            </a:extLst>
          </p:cNvPr>
          <p:cNvSpPr>
            <a:spLocks noGrp="1"/>
          </p:cNvSpPr>
          <p:nvPr>
            <p:ph type="sldNum" sz="quarter" idx="12"/>
          </p:nvPr>
        </p:nvSpPr>
        <p:spPr/>
        <p:txBody>
          <a:bodyPr/>
          <a:lstStyle/>
          <a:p>
            <a:fld id="{DD5BF034-A0A6-4F43-BF31-E5A6A6CA894E}" type="slidenum">
              <a:rPr lang="en-GB" smtClean="0"/>
              <a:t>18</a:t>
            </a:fld>
            <a:endParaRPr lang="en-GB"/>
          </a:p>
        </p:txBody>
      </p:sp>
    </p:spTree>
    <p:extLst>
      <p:ext uri="{BB962C8B-B14F-4D97-AF65-F5344CB8AC3E}">
        <p14:creationId xmlns:p14="http://schemas.microsoft.com/office/powerpoint/2010/main" val="4010150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91E7-C3C2-447E-BAD2-2C908655FE87}"/>
              </a:ext>
            </a:extLst>
          </p:cNvPr>
          <p:cNvSpPr>
            <a:spLocks noGrp="1"/>
          </p:cNvSpPr>
          <p:nvPr>
            <p:ph type="title"/>
          </p:nvPr>
        </p:nvSpPr>
        <p:spPr/>
        <p:txBody>
          <a:bodyPr>
            <a:normAutofit/>
          </a:bodyPr>
          <a:lstStyle/>
          <a:p>
            <a:r>
              <a:rPr lang="en-GB" sz="4000" b="0" dirty="0"/>
              <a:t>Mechanisms for enhancing persistence</a:t>
            </a:r>
          </a:p>
        </p:txBody>
      </p:sp>
      <p:sp>
        <p:nvSpPr>
          <p:cNvPr id="22530" name="Rectangle 2"/>
          <p:cNvSpPr>
            <a:spLocks noChangeArrowheads="1" noTextEdit="1"/>
          </p:cNvSpPr>
          <p:nvPr/>
        </p:nvSpPr>
        <p:spPr bwMode="auto">
          <a:xfrm>
            <a:off x="1704975" y="2308226"/>
            <a:ext cx="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3" name="Content Placeholder 2">
            <a:extLst>
              <a:ext uri="{FF2B5EF4-FFF2-40B4-BE49-F238E27FC236}">
                <a16:creationId xmlns:a16="http://schemas.microsoft.com/office/drawing/2014/main" id="{99A278A7-F7A0-4CAB-A027-BA0C65EF09E4}"/>
              </a:ext>
            </a:extLst>
          </p:cNvPr>
          <p:cNvSpPr>
            <a:spLocks noGrp="1"/>
          </p:cNvSpPr>
          <p:nvPr>
            <p:ph idx="1"/>
          </p:nvPr>
        </p:nvSpPr>
        <p:spPr/>
        <p:txBody>
          <a:bodyPr>
            <a:normAutofit lnSpcReduction="10000"/>
          </a:bodyPr>
          <a:lstStyle/>
          <a:p>
            <a:pPr fontAlgn="base">
              <a:spcBef>
                <a:spcPct val="0"/>
              </a:spcBef>
              <a:spcAft>
                <a:spcPct val="0"/>
              </a:spcAft>
              <a:defRPr/>
            </a:pPr>
            <a:r>
              <a:rPr lang="en-GB" altLang="en-US" sz="2000" dirty="0">
                <a:solidFill>
                  <a:srgbClr val="000000"/>
                </a:solidFill>
              </a:rPr>
              <a:t>Antigenic variation (or not generating permanent host immunity) clearly gives a large advantage – which is why STDs are found in even very small communities.</a:t>
            </a:r>
          </a:p>
          <a:p>
            <a:pPr fontAlgn="base">
              <a:spcBef>
                <a:spcPct val="0"/>
              </a:spcBef>
              <a:spcAft>
                <a:spcPct val="0"/>
              </a:spcAft>
              <a:defRPr/>
            </a:pPr>
            <a:endParaRPr lang="en-GB" altLang="en-US" sz="2000" dirty="0">
              <a:solidFill>
                <a:srgbClr val="000000"/>
              </a:solidFill>
            </a:endParaRPr>
          </a:p>
          <a:p>
            <a:pPr fontAlgn="base">
              <a:spcBef>
                <a:spcPct val="0"/>
              </a:spcBef>
              <a:spcAft>
                <a:spcPct val="0"/>
              </a:spcAft>
              <a:defRPr/>
            </a:pPr>
            <a:r>
              <a:rPr lang="en-GB" altLang="en-US" sz="2000" dirty="0">
                <a:solidFill>
                  <a:srgbClr val="000000"/>
                </a:solidFill>
              </a:rPr>
              <a:t>SIR diseases with short infectious periods like measles, rubella etc. need very large (&gt;500,000) populations to be able to persist – otherwise they burn out the susceptible population too quickly.</a:t>
            </a:r>
          </a:p>
          <a:p>
            <a:pPr fontAlgn="base">
              <a:spcBef>
                <a:spcPct val="0"/>
              </a:spcBef>
              <a:spcAft>
                <a:spcPct val="0"/>
              </a:spcAft>
              <a:defRPr/>
            </a:pPr>
            <a:endParaRPr lang="en-GB" altLang="en-US" sz="2000" dirty="0">
              <a:solidFill>
                <a:srgbClr val="000000"/>
              </a:solidFill>
            </a:endParaRPr>
          </a:p>
          <a:p>
            <a:pPr fontAlgn="base">
              <a:spcBef>
                <a:spcPct val="0"/>
              </a:spcBef>
              <a:spcAft>
                <a:spcPct val="0"/>
              </a:spcAft>
              <a:defRPr/>
            </a:pPr>
            <a:r>
              <a:rPr lang="en-GB" altLang="en-US" sz="2000" dirty="0">
                <a:solidFill>
                  <a:srgbClr val="000000"/>
                </a:solidFill>
              </a:rPr>
              <a:t>A long infectious period (or disease </a:t>
            </a:r>
            <a:r>
              <a:rPr lang="en-GB" altLang="en-US" sz="2000" dirty="0" err="1">
                <a:solidFill>
                  <a:srgbClr val="000000"/>
                </a:solidFill>
              </a:rPr>
              <a:t>recrudence</a:t>
            </a:r>
            <a:r>
              <a:rPr lang="en-GB" altLang="en-US" sz="2000" dirty="0">
                <a:solidFill>
                  <a:srgbClr val="000000"/>
                </a:solidFill>
              </a:rPr>
              <a:t>, like chickenpox) compared with host lifespan is also an effective strategy – it pays to be chronic.</a:t>
            </a:r>
          </a:p>
          <a:p>
            <a:pPr fontAlgn="base">
              <a:spcBef>
                <a:spcPct val="0"/>
              </a:spcBef>
              <a:spcAft>
                <a:spcPct val="0"/>
              </a:spcAft>
              <a:defRPr/>
            </a:pPr>
            <a:endParaRPr lang="en-GB" altLang="en-US" sz="2000" dirty="0">
              <a:solidFill>
                <a:srgbClr val="000000"/>
              </a:solidFill>
            </a:endParaRPr>
          </a:p>
          <a:p>
            <a:pPr fontAlgn="base">
              <a:spcBef>
                <a:spcPct val="0"/>
              </a:spcBef>
              <a:spcAft>
                <a:spcPct val="0"/>
              </a:spcAft>
              <a:defRPr/>
            </a:pPr>
            <a:r>
              <a:rPr lang="en-GB" altLang="en-US" sz="2000" dirty="0">
                <a:solidFill>
                  <a:srgbClr val="000000"/>
                </a:solidFill>
              </a:rPr>
              <a:t>Disease like influenza fall between the SIR/SIS camps – antigenic drift requires fairly large populations to happen, but does allow disease persistence in smaller populations than measles.</a:t>
            </a:r>
          </a:p>
          <a:p>
            <a:pPr fontAlgn="base">
              <a:spcBef>
                <a:spcPct val="0"/>
              </a:spcBef>
              <a:spcAft>
                <a:spcPct val="0"/>
              </a:spcAft>
              <a:defRPr/>
            </a:pPr>
            <a:endParaRPr lang="en-GB" altLang="en-US" sz="2000" dirty="0">
              <a:solidFill>
                <a:srgbClr val="000000"/>
              </a:solidFill>
            </a:endParaRPr>
          </a:p>
          <a:p>
            <a:pPr fontAlgn="base">
              <a:spcBef>
                <a:spcPct val="0"/>
              </a:spcBef>
              <a:spcAft>
                <a:spcPct val="0"/>
              </a:spcAft>
              <a:defRPr/>
            </a:pPr>
            <a:r>
              <a:rPr lang="en-GB" altLang="en-US" sz="2000" dirty="0">
                <a:solidFill>
                  <a:srgbClr val="000000"/>
                </a:solidFill>
              </a:rPr>
              <a:t>Not just an abstract issue – critical to evaluations of how realistic disease eradication programmes might be.</a:t>
            </a:r>
            <a:endParaRPr lang="en-US" altLang="en-US" sz="2000" dirty="0">
              <a:solidFill>
                <a:srgbClr val="000000"/>
              </a:solidFill>
            </a:endParaRPr>
          </a:p>
          <a:p>
            <a:endParaRPr lang="en-GB" sz="2000" dirty="0"/>
          </a:p>
        </p:txBody>
      </p:sp>
      <p:sp>
        <p:nvSpPr>
          <p:cNvPr id="4" name="Slide Number Placeholder 3">
            <a:extLst>
              <a:ext uri="{FF2B5EF4-FFF2-40B4-BE49-F238E27FC236}">
                <a16:creationId xmlns:a16="http://schemas.microsoft.com/office/drawing/2014/main" id="{21F2E65B-8BE3-48EF-A1B1-A4B3FE6FFF39}"/>
              </a:ext>
            </a:extLst>
          </p:cNvPr>
          <p:cNvSpPr>
            <a:spLocks noGrp="1"/>
          </p:cNvSpPr>
          <p:nvPr>
            <p:ph type="sldNum" sz="quarter" idx="12"/>
          </p:nvPr>
        </p:nvSpPr>
        <p:spPr/>
        <p:txBody>
          <a:bodyPr/>
          <a:lstStyle/>
          <a:p>
            <a:fld id="{DD5BF034-A0A6-4F43-BF31-E5A6A6CA894E}" type="slidenum">
              <a:rPr lang="en-GB" smtClean="0"/>
              <a:t>19</a:t>
            </a:fld>
            <a:endParaRPr lang="en-GB"/>
          </a:p>
        </p:txBody>
      </p:sp>
    </p:spTree>
    <p:extLst>
      <p:ext uri="{BB962C8B-B14F-4D97-AF65-F5344CB8AC3E}">
        <p14:creationId xmlns:p14="http://schemas.microsoft.com/office/powerpoint/2010/main" val="252306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kumimoji="0" lang="en-GB" sz="4400" b="0" i="0" u="none" strike="noStrike" kern="1200" cap="none" spc="0" normalizeH="0" baseline="0" noProof="0" dirty="0">
                <a:ln>
                  <a:noFill/>
                </a:ln>
                <a:solidFill>
                  <a:srgbClr val="515151"/>
                </a:solidFill>
                <a:effectLst/>
                <a:uLnTx/>
                <a:uFillTx/>
                <a:latin typeface="Open Sans" panose="020B0606030504020204" pitchFamily="34" charset="0"/>
                <a:ea typeface="Open Sans" panose="020B0606030504020204" pitchFamily="34" charset="0"/>
                <a:cs typeface="Open Sans" panose="020B0606030504020204" pitchFamily="34" charset="0"/>
              </a:rPr>
              <a:t>Aims of the session</a:t>
            </a:r>
            <a:endParaRPr lang="en-GB" altLang="en-US" sz="2100" b="0" dirty="0">
              <a:solidFill>
                <a:srgbClr val="0033C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p:txBody>
          <a:bodyPr>
            <a:normAutofit/>
          </a:bodyPr>
          <a:lstStyle/>
          <a:p>
            <a:pPr>
              <a:spcAft>
                <a:spcPts val="450"/>
              </a:spcAft>
              <a:defRPr/>
            </a:pPr>
            <a:r>
              <a:rPr lang="en-US" altLang="en-US" sz="1800" dirty="0">
                <a:latin typeface="Open Sans" panose="020B0606030504020204" pitchFamily="34" charset="0"/>
                <a:ea typeface="Open Sans" panose="020B0606030504020204" pitchFamily="34" charset="0"/>
                <a:cs typeface="Open Sans" panose="020B0606030504020204" pitchFamily="34" charset="0"/>
              </a:rPr>
              <a:t>Understand what is stochasticity  and why it is important</a:t>
            </a:r>
          </a:p>
          <a:p>
            <a:pPr>
              <a:spcAft>
                <a:spcPts val="450"/>
              </a:spcAft>
              <a:defRPr/>
            </a:pPr>
            <a:r>
              <a:rPr lang="en-US" altLang="en-US" sz="1800" dirty="0">
                <a:latin typeface="Open Sans" panose="020B0606030504020204" pitchFamily="34" charset="0"/>
                <a:ea typeface="Open Sans" panose="020B0606030504020204" pitchFamily="34" charset="0"/>
                <a:cs typeface="Open Sans" panose="020B0606030504020204" pitchFamily="34" charset="0"/>
              </a:rPr>
              <a:t>Learn concepts of epidemic persistence and some important consequences of stochasticity on disease dynamics, like:</a:t>
            </a:r>
          </a:p>
          <a:p>
            <a:pPr lvl="1">
              <a:spcAft>
                <a:spcPts val="450"/>
              </a:spcAft>
              <a:defRPr/>
            </a:pPr>
            <a:r>
              <a:rPr lang="en-GB" altLang="en-US" sz="1800" dirty="0">
                <a:latin typeface="Open Sans" panose="020B0606030504020204" pitchFamily="34" charset="0"/>
                <a:ea typeface="Open Sans" panose="020B0606030504020204" pitchFamily="34" charset="0"/>
                <a:cs typeface="Open Sans" panose="020B0606030504020204" pitchFamily="34" charset="0"/>
              </a:rPr>
              <a:t>Variability</a:t>
            </a:r>
          </a:p>
          <a:p>
            <a:pPr lvl="1">
              <a:spcAft>
                <a:spcPts val="450"/>
              </a:spcAft>
              <a:defRPr/>
            </a:pPr>
            <a:r>
              <a:rPr lang="en-GB" altLang="en-US" sz="1800" dirty="0">
                <a:latin typeface="Open Sans" panose="020B0606030504020204" pitchFamily="34" charset="0"/>
                <a:ea typeface="Open Sans" panose="020B0606030504020204" pitchFamily="34" charset="0"/>
                <a:cs typeface="Open Sans" panose="020B0606030504020204" pitchFamily="34" charset="0"/>
              </a:rPr>
              <a:t>Persistence and critical community size</a:t>
            </a:r>
          </a:p>
          <a:p>
            <a:pPr lvl="1">
              <a:spcAft>
                <a:spcPts val="450"/>
              </a:spcAft>
              <a:defRPr/>
            </a:pPr>
            <a:r>
              <a:rPr lang="en-GB" altLang="en-US" sz="1800" dirty="0">
                <a:latin typeface="Open Sans" panose="020B0606030504020204" pitchFamily="34" charset="0"/>
                <a:ea typeface="Open Sans" panose="020B0606030504020204" pitchFamily="34" charset="0"/>
                <a:cs typeface="Open Sans" panose="020B0606030504020204" pitchFamily="34" charset="0"/>
              </a:rPr>
              <a:t>Fade out probability</a:t>
            </a:r>
          </a:p>
        </p:txBody>
      </p:sp>
      <p:sp>
        <p:nvSpPr>
          <p:cNvPr id="2" name="Slide Number Placeholder 1">
            <a:extLst>
              <a:ext uri="{FF2B5EF4-FFF2-40B4-BE49-F238E27FC236}">
                <a16:creationId xmlns:a16="http://schemas.microsoft.com/office/drawing/2014/main" id="{B667396C-0A01-4584-BA35-A36E3095CD42}"/>
              </a:ext>
            </a:extLst>
          </p:cNvPr>
          <p:cNvSpPr>
            <a:spLocks noGrp="1"/>
          </p:cNvSpPr>
          <p:nvPr>
            <p:ph type="sldNum" sz="quarter" idx="12"/>
          </p:nvPr>
        </p:nvSpPr>
        <p:spPr/>
        <p:txBody>
          <a:bodyPr/>
          <a:lstStyle/>
          <a:p>
            <a:fld id="{DD5BF034-A0A6-4F43-BF31-E5A6A6CA894E}" type="slidenum">
              <a:rPr lang="en-GB" smtClean="0"/>
              <a:t>2</a:t>
            </a:fld>
            <a:endParaRPr lang="en-GB"/>
          </a:p>
        </p:txBody>
      </p:sp>
    </p:spTree>
    <p:extLst>
      <p:ext uri="{BB962C8B-B14F-4D97-AF65-F5344CB8AC3E}">
        <p14:creationId xmlns:p14="http://schemas.microsoft.com/office/powerpoint/2010/main" val="1920435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1947863" y="1627189"/>
            <a:ext cx="0" cy="18049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947863" y="3432175"/>
            <a:ext cx="194786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47864" y="3006725"/>
            <a:ext cx="4206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368550" y="2530475"/>
            <a:ext cx="0" cy="476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63789" y="2538413"/>
            <a:ext cx="4206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768600" y="2551113"/>
            <a:ext cx="0" cy="476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67014" y="3011488"/>
            <a:ext cx="4206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184526" y="3021013"/>
            <a:ext cx="3175" cy="4111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587" name="TextBox 17"/>
          <p:cNvSpPr txBox="1">
            <a:spLocks noChangeArrowheads="1"/>
          </p:cNvSpPr>
          <p:nvPr/>
        </p:nvSpPr>
        <p:spPr bwMode="auto">
          <a:xfrm>
            <a:off x="1947863" y="3509964"/>
            <a:ext cx="1947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time</a:t>
            </a:r>
          </a:p>
        </p:txBody>
      </p:sp>
      <p:sp>
        <p:nvSpPr>
          <p:cNvPr id="24588" name="TextBox 32"/>
          <p:cNvSpPr txBox="1">
            <a:spLocks noChangeArrowheads="1"/>
          </p:cNvSpPr>
          <p:nvPr/>
        </p:nvSpPr>
        <p:spPr bwMode="auto">
          <a:xfrm rot="16200000">
            <a:off x="751682" y="2416969"/>
            <a:ext cx="1947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infecteds</a:t>
            </a:r>
          </a:p>
        </p:txBody>
      </p:sp>
      <p:cxnSp>
        <p:nvCxnSpPr>
          <p:cNvPr id="34" name="Straight Arrow Connector 33"/>
          <p:cNvCxnSpPr/>
          <p:nvPr/>
        </p:nvCxnSpPr>
        <p:spPr>
          <a:xfrm flipV="1">
            <a:off x="4657725" y="1639889"/>
            <a:ext cx="0" cy="18065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657726" y="3446463"/>
            <a:ext cx="194786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57725" y="3019425"/>
            <a:ext cx="420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78413" y="3019426"/>
            <a:ext cx="0" cy="4095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593" name="TextBox 41"/>
          <p:cNvSpPr txBox="1">
            <a:spLocks noChangeArrowheads="1"/>
          </p:cNvSpPr>
          <p:nvPr/>
        </p:nvSpPr>
        <p:spPr bwMode="auto">
          <a:xfrm>
            <a:off x="4657726" y="3522664"/>
            <a:ext cx="1947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time</a:t>
            </a:r>
          </a:p>
        </p:txBody>
      </p:sp>
      <p:sp>
        <p:nvSpPr>
          <p:cNvPr id="24594" name="TextBox 42"/>
          <p:cNvSpPr txBox="1">
            <a:spLocks noChangeArrowheads="1"/>
          </p:cNvSpPr>
          <p:nvPr/>
        </p:nvSpPr>
        <p:spPr bwMode="auto">
          <a:xfrm rot="16200000">
            <a:off x="3461544" y="2429669"/>
            <a:ext cx="1947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infecteds</a:t>
            </a:r>
          </a:p>
        </p:txBody>
      </p:sp>
      <p:cxnSp>
        <p:nvCxnSpPr>
          <p:cNvPr id="45" name="Straight Arrow Connector 44"/>
          <p:cNvCxnSpPr/>
          <p:nvPr/>
        </p:nvCxnSpPr>
        <p:spPr>
          <a:xfrm flipV="1">
            <a:off x="7540625" y="1639889"/>
            <a:ext cx="0" cy="18065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540626" y="3446463"/>
            <a:ext cx="194627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40625" y="3019425"/>
            <a:ext cx="420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961313" y="2543175"/>
            <a:ext cx="0" cy="476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956550" y="2552700"/>
            <a:ext cx="420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359775" y="2054225"/>
            <a:ext cx="1588" cy="509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356600" y="2054225"/>
            <a:ext cx="420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8794751" y="1627188"/>
            <a:ext cx="3175" cy="412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603" name="TextBox 52"/>
          <p:cNvSpPr txBox="1">
            <a:spLocks noChangeArrowheads="1"/>
          </p:cNvSpPr>
          <p:nvPr/>
        </p:nvSpPr>
        <p:spPr bwMode="auto">
          <a:xfrm>
            <a:off x="7540626" y="3522664"/>
            <a:ext cx="1946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time</a:t>
            </a:r>
          </a:p>
        </p:txBody>
      </p:sp>
      <p:sp>
        <p:nvSpPr>
          <p:cNvPr id="24604" name="TextBox 53"/>
          <p:cNvSpPr txBox="1">
            <a:spLocks noChangeArrowheads="1"/>
          </p:cNvSpPr>
          <p:nvPr/>
        </p:nvSpPr>
        <p:spPr bwMode="auto">
          <a:xfrm rot="16200000">
            <a:off x="6343651" y="2428876"/>
            <a:ext cx="1947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fontAlgn="base" hangingPunct="1">
              <a:spcBef>
                <a:spcPct val="0"/>
              </a:spcBef>
              <a:spcAft>
                <a:spcPct val="0"/>
              </a:spcAft>
              <a:buNone/>
              <a:defRPr/>
            </a:pPr>
            <a:r>
              <a:rPr lang="en-GB" altLang="en-US" sz="1800">
                <a:solidFill>
                  <a:srgbClr val="000000"/>
                </a:solidFill>
              </a:rPr>
              <a:t>infecteds</a:t>
            </a:r>
          </a:p>
        </p:txBody>
      </p:sp>
      <p:cxnSp>
        <p:nvCxnSpPr>
          <p:cNvPr id="56" name="Straight Connector 55"/>
          <p:cNvCxnSpPr/>
          <p:nvPr/>
        </p:nvCxnSpPr>
        <p:spPr>
          <a:xfrm>
            <a:off x="8797925" y="1639888"/>
            <a:ext cx="4206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5-Point Star 20"/>
          <p:cNvSpPr/>
          <p:nvPr/>
        </p:nvSpPr>
        <p:spPr>
          <a:xfrm>
            <a:off x="3065464" y="3324225"/>
            <a:ext cx="249237" cy="185738"/>
          </a:xfrm>
          <a:prstGeom prst="star5">
            <a:avLst/>
          </a:prstGeom>
          <a:solidFill>
            <a:srgbClr val="33CC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2400">
              <a:solidFill>
                <a:srgbClr val="FFFFFF"/>
              </a:solidFill>
              <a:latin typeface="Arial"/>
            </a:endParaRPr>
          </a:p>
        </p:txBody>
      </p:sp>
      <p:sp>
        <p:nvSpPr>
          <p:cNvPr id="58" name="5-Point Star 57"/>
          <p:cNvSpPr/>
          <p:nvPr/>
        </p:nvSpPr>
        <p:spPr>
          <a:xfrm>
            <a:off x="4954588" y="3336925"/>
            <a:ext cx="247650" cy="185738"/>
          </a:xfrm>
          <a:prstGeom prst="star5">
            <a:avLst/>
          </a:prstGeom>
          <a:solidFill>
            <a:srgbClr val="33CC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2400">
              <a:solidFill>
                <a:srgbClr val="FFFFFF"/>
              </a:solidFill>
              <a:latin typeface="Arial"/>
            </a:endParaRPr>
          </a:p>
        </p:txBody>
      </p:sp>
      <p:sp>
        <p:nvSpPr>
          <p:cNvPr id="24608" name="Text Box 4"/>
          <p:cNvSpPr txBox="1">
            <a:spLocks noChangeArrowheads="1"/>
          </p:cNvSpPr>
          <p:nvPr/>
        </p:nvSpPr>
        <p:spPr bwMode="auto">
          <a:xfrm>
            <a:off x="799198" y="4060825"/>
            <a:ext cx="776774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eaLnBrk="1" fontAlgn="base" hangingPunct="1">
              <a:spcBef>
                <a:spcPct val="0"/>
              </a:spcBef>
              <a:spcAft>
                <a:spcPct val="0"/>
              </a:spcAft>
              <a:defRPr/>
            </a:pP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In a deterministic model, if </a:t>
            </a:r>
            <a:r>
              <a:rPr lang="en-GB" alt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R</a:t>
            </a:r>
            <a:r>
              <a:rPr lang="en-GB" altLang="en-US" sz="1800" baseline="-25000" dirty="0">
                <a:solidFill>
                  <a:srgbClr val="000000"/>
                </a:solidFill>
                <a:latin typeface="Open Sans" panose="020B0606030504020204" pitchFamily="34" charset="0"/>
                <a:ea typeface="Open Sans" panose="020B0606030504020204" pitchFamily="34" charset="0"/>
                <a:cs typeface="Open Sans" panose="020B0606030504020204" pitchFamily="34" charset="0"/>
              </a:rPr>
              <a:t>0</a:t>
            </a: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&gt; 1 a seeded epidemic will never fade out. In reality, an epidemic may never take off due to chance events, for example the first infected case may never contact other individuals.</a:t>
            </a:r>
          </a:p>
          <a:p>
            <a:pPr marL="285750" indent="-285750" eaLnBrk="1" fontAlgn="base" hangingPunct="1">
              <a:spcBef>
                <a:spcPct val="0"/>
              </a:spcBef>
              <a:spcAft>
                <a:spcPct val="0"/>
              </a:spcAft>
              <a:defRPr/>
            </a:pPr>
            <a:endPar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eaLnBrk="1" fontAlgn="base" hangingPunct="1">
              <a:spcBef>
                <a:spcPct val="0"/>
              </a:spcBef>
              <a:spcAft>
                <a:spcPct val="0"/>
              </a:spcAft>
              <a:defRPr/>
            </a:pP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Stochastic models allow epidemic fade out (i.e. I = 0).</a:t>
            </a:r>
          </a:p>
          <a:p>
            <a:pPr marL="285750" indent="-285750" eaLnBrk="1" fontAlgn="base" hangingPunct="1">
              <a:spcBef>
                <a:spcPct val="0"/>
              </a:spcBef>
              <a:spcAft>
                <a:spcPct val="0"/>
              </a:spcAft>
              <a:defRPr/>
            </a:pPr>
            <a:endPar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285750" indent="-285750" eaLnBrk="1" fontAlgn="base" hangingPunct="1">
              <a:spcBef>
                <a:spcPct val="0"/>
              </a:spcBef>
              <a:spcAft>
                <a:spcPct val="0"/>
              </a:spcAft>
              <a:defRPr/>
            </a:pP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For an epidemic (</a:t>
            </a:r>
            <a:r>
              <a:rPr lang="en-GB" alt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R</a:t>
            </a:r>
            <a:r>
              <a:rPr lang="en-GB" altLang="en-US" sz="1800" baseline="-25000" dirty="0">
                <a:solidFill>
                  <a:srgbClr val="000000"/>
                </a:solidFill>
                <a:latin typeface="Open Sans" panose="020B0606030504020204" pitchFamily="34" charset="0"/>
                <a:ea typeface="Open Sans" panose="020B0606030504020204" pitchFamily="34" charset="0"/>
                <a:cs typeface="Open Sans" panose="020B0606030504020204" pitchFamily="34" charset="0"/>
              </a:rPr>
              <a:t>0</a:t>
            </a: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&gt; 1) beginning with a single case in a large population, it can be shown that:</a:t>
            </a:r>
          </a:p>
        </p:txBody>
      </p:sp>
      <p:graphicFrame>
        <p:nvGraphicFramePr>
          <p:cNvPr id="24609" name="Object 21"/>
          <p:cNvGraphicFramePr>
            <a:graphicFrameLocks noChangeAspect="1"/>
          </p:cNvGraphicFramePr>
          <p:nvPr>
            <p:extLst>
              <p:ext uri="{D42A27DB-BD31-4B8C-83A1-F6EECF244321}">
                <p14:modId xmlns:p14="http://schemas.microsoft.com/office/powerpoint/2010/main" val="1920670040"/>
              </p:ext>
            </p:extLst>
          </p:nvPr>
        </p:nvGraphicFramePr>
        <p:xfrm>
          <a:off x="8566944" y="4805540"/>
          <a:ext cx="3014662" cy="758825"/>
        </p:xfrm>
        <a:graphic>
          <a:graphicData uri="http://schemas.openxmlformats.org/presentationml/2006/ole">
            <mc:AlternateContent xmlns:mc="http://schemas.openxmlformats.org/markup-compatibility/2006">
              <mc:Choice xmlns:v="urn:schemas-microsoft-com:vml" Requires="v">
                <p:oleObj name="Equation" r:id="rId2" imgW="1714500" imgH="431800" progId="Equation.DSMT4">
                  <p:embed/>
                </p:oleObj>
              </mc:Choice>
              <mc:Fallback>
                <p:oleObj name="Equation" r:id="rId2" imgW="1714500" imgH="431800" progId="Equation.DSMT4">
                  <p:embed/>
                  <p:pic>
                    <p:nvPicPr>
                      <p:cNvPr id="24609"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944" y="4805540"/>
                        <a:ext cx="3014662" cy="758825"/>
                      </a:xfrm>
                      <a:prstGeom prst="rect">
                        <a:avLst/>
                      </a:prstGeom>
                      <a:noFill/>
                      <a:ln>
                        <a:solidFill>
                          <a:srgbClr val="C00000"/>
                        </a:solidFill>
                      </a:ln>
                    </p:spPr>
                  </p:pic>
                </p:oleObj>
              </mc:Fallback>
            </mc:AlternateContent>
          </a:graphicData>
        </a:graphic>
      </p:graphicFrame>
      <p:sp>
        <p:nvSpPr>
          <p:cNvPr id="2" name="Title 1">
            <a:extLst>
              <a:ext uri="{FF2B5EF4-FFF2-40B4-BE49-F238E27FC236}">
                <a16:creationId xmlns:a16="http://schemas.microsoft.com/office/drawing/2014/main" id="{BDD8B7B3-2717-472C-AE0D-697319863870}"/>
              </a:ext>
            </a:extLst>
          </p:cNvPr>
          <p:cNvSpPr>
            <a:spLocks noGrp="1"/>
          </p:cNvSpPr>
          <p:nvPr>
            <p:ph type="title"/>
          </p:nvPr>
        </p:nvSpPr>
        <p:spPr/>
        <p:txBody>
          <a:bodyPr/>
          <a:lstStyle/>
          <a:p>
            <a:r>
              <a:rPr lang="en-GB" dirty="0"/>
              <a:t>Fade out probability</a:t>
            </a:r>
          </a:p>
        </p:txBody>
      </p:sp>
      <p:sp>
        <p:nvSpPr>
          <p:cNvPr id="3" name="Slide Number Placeholder 2">
            <a:extLst>
              <a:ext uri="{FF2B5EF4-FFF2-40B4-BE49-F238E27FC236}">
                <a16:creationId xmlns:a16="http://schemas.microsoft.com/office/drawing/2014/main" id="{AEEC7812-3075-4383-B749-C87ADE7A809B}"/>
              </a:ext>
            </a:extLst>
          </p:cNvPr>
          <p:cNvSpPr>
            <a:spLocks noGrp="1"/>
          </p:cNvSpPr>
          <p:nvPr>
            <p:ph type="sldNum" sz="quarter" idx="12"/>
          </p:nvPr>
        </p:nvSpPr>
        <p:spPr/>
        <p:txBody>
          <a:bodyPr/>
          <a:lstStyle/>
          <a:p>
            <a:fld id="{DD5BF034-A0A6-4F43-BF31-E5A6A6CA894E}" type="slidenum">
              <a:rPr lang="en-GB" smtClean="0"/>
              <a:t>20</a:t>
            </a:fld>
            <a:endParaRPr lang="en-GB"/>
          </a:p>
        </p:txBody>
      </p:sp>
    </p:spTree>
    <p:extLst>
      <p:ext uri="{BB962C8B-B14F-4D97-AF65-F5344CB8AC3E}">
        <p14:creationId xmlns:p14="http://schemas.microsoft.com/office/powerpoint/2010/main" val="140784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6665"/>
            <a:ext cx="4586288"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3"/>
          <p:cNvSpPr txBox="1">
            <a:spLocks noChangeArrowheads="1"/>
          </p:cNvSpPr>
          <p:nvPr/>
        </p:nvSpPr>
        <p:spPr bwMode="auto">
          <a:xfrm>
            <a:off x="1739668" y="1607151"/>
            <a:ext cx="8928331" cy="107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8016" tIns="119147" rIns="238016" bIns="119147">
            <a:spAutoFit/>
          </a:bodyPr>
          <a:lstStyle>
            <a:lvl1pPr defTabSz="2382838" eaLnBrk="0" hangingPunct="0">
              <a:spcBef>
                <a:spcPct val="20000"/>
              </a:spcBef>
              <a:buChar char="•"/>
              <a:defRPr sz="3200">
                <a:solidFill>
                  <a:schemeClr val="tx1"/>
                </a:solidFill>
                <a:latin typeface="Arial" panose="020B0604020202020204" pitchFamily="34" charset="0"/>
              </a:defRPr>
            </a:lvl1pPr>
            <a:lvl2pPr marL="742950" indent="-285750" defTabSz="2382838" eaLnBrk="0" hangingPunct="0">
              <a:spcBef>
                <a:spcPct val="20000"/>
              </a:spcBef>
              <a:buChar char="–"/>
              <a:defRPr sz="2800">
                <a:solidFill>
                  <a:schemeClr val="tx1"/>
                </a:solidFill>
                <a:latin typeface="Arial" panose="020B0604020202020204" pitchFamily="34" charset="0"/>
              </a:defRPr>
            </a:lvl2pPr>
            <a:lvl3pPr marL="1143000" indent="-228600" defTabSz="2382838" eaLnBrk="0" hangingPunct="0">
              <a:spcBef>
                <a:spcPct val="20000"/>
              </a:spcBef>
              <a:buChar char="•"/>
              <a:defRPr sz="2400">
                <a:solidFill>
                  <a:schemeClr val="tx1"/>
                </a:solidFill>
                <a:latin typeface="Arial" panose="020B0604020202020204" pitchFamily="34" charset="0"/>
              </a:defRPr>
            </a:lvl3pPr>
            <a:lvl4pPr marL="1600200" indent="-228600" defTabSz="2382838" eaLnBrk="0" hangingPunct="0">
              <a:spcBef>
                <a:spcPct val="20000"/>
              </a:spcBef>
              <a:buChar char="–"/>
              <a:defRPr sz="2000">
                <a:solidFill>
                  <a:schemeClr val="tx1"/>
                </a:solidFill>
                <a:latin typeface="Arial" panose="020B0604020202020204" pitchFamily="34" charset="0"/>
              </a:defRPr>
            </a:lvl4pPr>
            <a:lvl5pPr marL="2057400" indent="-228600" defTabSz="2382838" eaLnBrk="0" hangingPunct="0">
              <a:spcBef>
                <a:spcPct val="20000"/>
              </a:spcBef>
              <a:buChar char="»"/>
              <a:defRPr sz="2000">
                <a:solidFill>
                  <a:schemeClr val="tx1"/>
                </a:solidFill>
                <a:latin typeface="Arial" panose="020B0604020202020204" pitchFamily="34" charset="0"/>
              </a:defRPr>
            </a:lvl5pPr>
            <a:lvl6pPr marL="2514600" indent="-228600" defTabSz="23828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3828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3828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382838"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defRPr/>
            </a:pP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If the initial seeding of a new outbreak only infects very low numbers of people (1 or 2), then the probability of disease extinction by random chance in the establishment phase is significant, and the rate of early spread is quite variable.</a:t>
            </a:r>
          </a:p>
        </p:txBody>
      </p:sp>
      <p:sp>
        <p:nvSpPr>
          <p:cNvPr id="23557" name="Rectangle 5"/>
          <p:cNvSpPr>
            <a:spLocks noChangeArrowheads="1"/>
          </p:cNvSpPr>
          <p:nvPr/>
        </p:nvSpPr>
        <p:spPr bwMode="auto">
          <a:xfrm>
            <a:off x="1524001" y="24361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US" altLang="en-US" sz="2400">
              <a:solidFill>
                <a:srgbClr val="000000"/>
              </a:solidFill>
            </a:endParaRPr>
          </a:p>
        </p:txBody>
      </p:sp>
      <p:sp>
        <p:nvSpPr>
          <p:cNvPr id="23558" name="Rectangle 6"/>
          <p:cNvSpPr>
            <a:spLocks noChangeArrowheads="1"/>
          </p:cNvSpPr>
          <p:nvPr/>
        </p:nvSpPr>
        <p:spPr bwMode="auto">
          <a:xfrm>
            <a:off x="2875743" y="6124080"/>
            <a:ext cx="7036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Stochasticity</a:t>
            </a:r>
            <a:r>
              <a:rPr lang="en-GB" altLang="en-US" sz="2400" dirty="0">
                <a:solidFill>
                  <a:srgbClr val="990000"/>
                </a:solidFill>
                <a:latin typeface="Calibri" panose="020F0502020204030204" pitchFamily="34" charset="0"/>
              </a:rPr>
              <a:t> also important in the tail of an epidemic</a:t>
            </a:r>
          </a:p>
        </p:txBody>
      </p:sp>
      <p:pic>
        <p:nvPicPr>
          <p:cNvPr id="235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964" y="2662065"/>
            <a:ext cx="4505325"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78813B1-6FC7-4E8E-B613-501556A7C9EE}"/>
              </a:ext>
            </a:extLst>
          </p:cNvPr>
          <p:cNvSpPr>
            <a:spLocks noGrp="1"/>
          </p:cNvSpPr>
          <p:nvPr>
            <p:ph type="title"/>
          </p:nvPr>
        </p:nvSpPr>
        <p:spPr/>
        <p:txBody>
          <a:bodyPr>
            <a:normAutofit/>
          </a:bodyPr>
          <a:lstStyle/>
          <a:p>
            <a:r>
              <a:rPr lang="en-US" sz="4000" dirty="0"/>
              <a:t>The importance of stochasticity during outbreaks</a:t>
            </a:r>
            <a:endParaRPr lang="en-GB" sz="4000" dirty="0"/>
          </a:p>
        </p:txBody>
      </p:sp>
      <p:sp>
        <p:nvSpPr>
          <p:cNvPr id="3" name="Slide Number Placeholder 2">
            <a:extLst>
              <a:ext uri="{FF2B5EF4-FFF2-40B4-BE49-F238E27FC236}">
                <a16:creationId xmlns:a16="http://schemas.microsoft.com/office/drawing/2014/main" id="{3239DF98-E4EE-4A4A-941F-D24E598D3D4C}"/>
              </a:ext>
            </a:extLst>
          </p:cNvPr>
          <p:cNvSpPr>
            <a:spLocks noGrp="1"/>
          </p:cNvSpPr>
          <p:nvPr>
            <p:ph type="sldNum" sz="quarter" idx="12"/>
          </p:nvPr>
        </p:nvSpPr>
        <p:spPr/>
        <p:txBody>
          <a:bodyPr/>
          <a:lstStyle/>
          <a:p>
            <a:fld id="{DD5BF034-A0A6-4F43-BF31-E5A6A6CA894E}" type="slidenum">
              <a:rPr lang="en-GB" smtClean="0"/>
              <a:t>21</a:t>
            </a:fld>
            <a:endParaRPr lang="en-GB"/>
          </a:p>
        </p:txBody>
      </p:sp>
    </p:spTree>
    <p:extLst>
      <p:ext uri="{BB962C8B-B14F-4D97-AF65-F5344CB8AC3E}">
        <p14:creationId xmlns:p14="http://schemas.microsoft.com/office/powerpoint/2010/main" val="52521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nvSpPr>
        <p:spPr bwMode="auto">
          <a:xfrm>
            <a:off x="1704975" y="2308226"/>
            <a:ext cx="0" cy="461665"/>
          </a:xfrm>
          <a:prstGeom prst="rect">
            <a:avLst/>
          </a:prstGeom>
          <a:noFill/>
          <a:ln w="9525">
            <a:noFill/>
            <a:miter lim="800000"/>
            <a:headEnd/>
            <a:tailEnd/>
          </a:ln>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27651" name="Text Box 5"/>
          <p:cNvSpPr txBox="1">
            <a:spLocks noChangeArrowheads="1"/>
          </p:cNvSpPr>
          <p:nvPr/>
        </p:nvSpPr>
        <p:spPr bwMode="auto">
          <a:xfrm>
            <a:off x="1972514" y="1746102"/>
            <a:ext cx="8408987" cy="1585912"/>
          </a:xfrm>
          <a:prstGeom prst="rect">
            <a:avLst/>
          </a:prstGeom>
          <a:noFill/>
          <a:ln w="9525">
            <a:noFill/>
            <a:miter lim="800000"/>
            <a:headEnd/>
            <a:tailEnd/>
          </a:ln>
        </p:spPr>
        <p:txBody>
          <a:bodyPr>
            <a:spAutoFit/>
          </a:bodyPr>
          <a:lstStyle/>
          <a:p>
            <a:pPr fontAlgn="base">
              <a:spcBef>
                <a:spcPct val="0"/>
              </a:spcBef>
              <a:spcAft>
                <a:spcPct val="90000"/>
              </a:spcAft>
              <a:buFontTx/>
              <a:buChar char="•"/>
              <a:defRPr/>
            </a:pPr>
            <a:r>
              <a:rPr lang="en-GB"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The current concern about MMR uptake levels makes predicting the likelihood of a large measles outbreak a priority.</a:t>
            </a:r>
          </a:p>
          <a:p>
            <a:pPr fontAlgn="base">
              <a:spcBef>
                <a:spcPct val="0"/>
              </a:spcBef>
              <a:spcAft>
                <a:spcPct val="90000"/>
              </a:spcAft>
              <a:buFontTx/>
              <a:buChar char="•"/>
              <a:defRPr/>
            </a:pPr>
            <a:r>
              <a:rPr lang="en-GB"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Can data on the current small outbreaks seen in the last few years tell us anything?</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7653" name="Picture 7"/>
          <p:cNvPicPr>
            <a:picLocks noChangeAspect="1" noChangeArrowheads="1"/>
          </p:cNvPicPr>
          <p:nvPr/>
        </p:nvPicPr>
        <p:blipFill>
          <a:blip r:embed="rId2" cstate="print"/>
          <a:srcRect/>
          <a:stretch>
            <a:fillRect/>
          </a:stretch>
        </p:blipFill>
        <p:spPr bwMode="auto">
          <a:xfrm>
            <a:off x="2809876" y="3424239"/>
            <a:ext cx="6562725" cy="2401887"/>
          </a:xfrm>
          <a:prstGeom prst="rect">
            <a:avLst/>
          </a:prstGeom>
          <a:noFill/>
          <a:ln w="9525">
            <a:noFill/>
            <a:miter lim="800000"/>
            <a:headEnd/>
            <a:tailEnd/>
          </a:ln>
        </p:spPr>
      </p:pic>
      <p:sp>
        <p:nvSpPr>
          <p:cNvPr id="27654" name="Text Box 8"/>
          <p:cNvSpPr txBox="1">
            <a:spLocks noChangeArrowheads="1"/>
          </p:cNvSpPr>
          <p:nvPr/>
        </p:nvSpPr>
        <p:spPr bwMode="auto">
          <a:xfrm>
            <a:off x="3799552" y="5733685"/>
            <a:ext cx="4477059" cy="307777"/>
          </a:xfrm>
          <a:prstGeom prst="rect">
            <a:avLst/>
          </a:prstGeom>
          <a:noFill/>
          <a:ln w="9525">
            <a:noFill/>
            <a:miter lim="800000"/>
            <a:headEnd/>
            <a:tailEnd/>
          </a:ln>
        </p:spPr>
        <p:txBody>
          <a:bodyPr wrap="none">
            <a:spAutoFit/>
          </a:bodyPr>
          <a:lstStyle/>
          <a:p>
            <a:pPr fontAlgn="base">
              <a:spcBef>
                <a:spcPct val="0"/>
              </a:spcBef>
              <a:spcAft>
                <a:spcPct val="0"/>
              </a:spcAft>
              <a:defRPr/>
            </a:pPr>
            <a:r>
              <a:rPr lang="en-GB" sz="1400" dirty="0">
                <a:solidFill>
                  <a:srgbClr val="000000"/>
                </a:solidFill>
                <a:latin typeface="Arial" panose="020B0604020202020204" pitchFamily="34" charset="0"/>
              </a:rPr>
              <a:t>Source:[Jansen, V.A.A. et al, Science (2002), 301:804]</a:t>
            </a:r>
          </a:p>
        </p:txBody>
      </p:sp>
      <p:sp>
        <p:nvSpPr>
          <p:cNvPr id="2" name="Title 1">
            <a:extLst>
              <a:ext uri="{FF2B5EF4-FFF2-40B4-BE49-F238E27FC236}">
                <a16:creationId xmlns:a16="http://schemas.microsoft.com/office/drawing/2014/main" id="{C90CFFE3-7444-41FD-BD1E-2616E16CA346}"/>
              </a:ext>
            </a:extLst>
          </p:cNvPr>
          <p:cNvSpPr>
            <a:spLocks noGrp="1"/>
          </p:cNvSpPr>
          <p:nvPr>
            <p:ph type="title"/>
          </p:nvPr>
        </p:nvSpPr>
        <p:spPr/>
        <p:txBody>
          <a:bodyPr>
            <a:normAutofit/>
          </a:bodyPr>
          <a:lstStyle/>
          <a:p>
            <a:r>
              <a:rPr lang="en-US" sz="3600" dirty="0"/>
              <a:t>The impact of reduced MMR uptake:</a:t>
            </a:r>
            <a:br>
              <a:rPr lang="en-US" sz="3600" dirty="0"/>
            </a:br>
            <a:r>
              <a:rPr lang="en-US" sz="3600" dirty="0"/>
              <a:t>an example of the use of stochastic models</a:t>
            </a:r>
            <a:endParaRPr lang="en-GB" sz="3600" dirty="0"/>
          </a:p>
        </p:txBody>
      </p:sp>
      <p:sp>
        <p:nvSpPr>
          <p:cNvPr id="3" name="Slide Number Placeholder 2">
            <a:extLst>
              <a:ext uri="{FF2B5EF4-FFF2-40B4-BE49-F238E27FC236}">
                <a16:creationId xmlns:a16="http://schemas.microsoft.com/office/drawing/2014/main" id="{CA6211E8-B2F6-4FC6-818D-1569759EB7DD}"/>
              </a:ext>
            </a:extLst>
          </p:cNvPr>
          <p:cNvSpPr>
            <a:spLocks noGrp="1"/>
          </p:cNvSpPr>
          <p:nvPr>
            <p:ph type="sldNum" sz="quarter" idx="12"/>
          </p:nvPr>
        </p:nvSpPr>
        <p:spPr/>
        <p:txBody>
          <a:bodyPr/>
          <a:lstStyle/>
          <a:p>
            <a:fld id="{DD5BF034-A0A6-4F43-BF31-E5A6A6CA894E}" type="slidenum">
              <a:rPr lang="en-GB" smtClean="0"/>
              <a:t>22</a:t>
            </a:fld>
            <a:endParaRPr lang="en-GB"/>
          </a:p>
        </p:txBody>
      </p:sp>
    </p:spTree>
    <p:extLst>
      <p:ext uri="{BB962C8B-B14F-4D97-AF65-F5344CB8AC3E}">
        <p14:creationId xmlns:p14="http://schemas.microsoft.com/office/powerpoint/2010/main" val="188124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nvSpPr>
        <p:spPr bwMode="auto">
          <a:xfrm>
            <a:off x="1704975" y="2308226"/>
            <a:ext cx="0" cy="461665"/>
          </a:xfrm>
          <a:prstGeom prst="rect">
            <a:avLst/>
          </a:prstGeom>
          <a:noFill/>
          <a:ln w="9525">
            <a:noFill/>
            <a:miter lim="800000"/>
            <a:headEnd/>
            <a:tailEnd/>
          </a:ln>
        </p:spPr>
        <p:txBody>
          <a:bodyPr>
            <a:spAutoFit/>
          </a:bodyPr>
          <a:lstStyle/>
          <a:p>
            <a:pPr fontAlgn="base">
              <a:spcBef>
                <a:spcPct val="0"/>
              </a:spcBef>
              <a:spcAft>
                <a:spcPct val="0"/>
              </a:spcAft>
              <a:defRPr/>
            </a:pPr>
            <a:endParaRPr lang="en-GB" sz="2400">
              <a:solidFill>
                <a:srgbClr val="000000"/>
              </a:solidFill>
              <a:latin typeface="Arial" panose="020B0604020202020204" pitchFamily="34" charset="0"/>
            </a:endParaRPr>
          </a:p>
        </p:txBody>
      </p:sp>
      <p:sp>
        <p:nvSpPr>
          <p:cNvPr id="28675" name="Text Box 4"/>
          <p:cNvSpPr txBox="1">
            <a:spLocks noChangeArrowheads="1"/>
          </p:cNvSpPr>
          <p:nvPr/>
        </p:nvSpPr>
        <p:spPr bwMode="auto">
          <a:xfrm>
            <a:off x="739716" y="1796763"/>
            <a:ext cx="5611871" cy="4308872"/>
          </a:xfrm>
          <a:prstGeom prst="rect">
            <a:avLst/>
          </a:prstGeom>
          <a:noFill/>
          <a:ln w="9525">
            <a:noFill/>
            <a:miter lim="800000"/>
            <a:headEnd/>
            <a:tailEnd/>
          </a:ln>
        </p:spPr>
        <p:txBody>
          <a:bodyPr wrap="square">
            <a:spAutoFit/>
          </a:bodyPr>
          <a:lstStyle/>
          <a:p>
            <a:pPr fontAlgn="base">
              <a:spcBef>
                <a:spcPct val="0"/>
              </a:spcBef>
              <a:spcAft>
                <a:spcPct val="90000"/>
              </a:spcAft>
              <a:buFontTx/>
              <a:buChar char="•"/>
              <a:defRPr/>
            </a:pPr>
            <a:r>
              <a:rPr lang="en-GB" sz="2000" dirty="0">
                <a:solidFill>
                  <a:srgbClr val="000000"/>
                </a:solidFill>
                <a:latin typeface="Arial" panose="020B0604020202020204" pitchFamily="34" charset="0"/>
              </a:rPr>
              <a:t> For sub-critical transmission, possible to estimate </a:t>
            </a:r>
            <a:r>
              <a:rPr lang="en-GB" sz="2000" i="1" dirty="0">
                <a:solidFill>
                  <a:srgbClr val="000000"/>
                </a:solidFill>
                <a:latin typeface="Arial" panose="020B0604020202020204" pitchFamily="34" charset="0"/>
              </a:rPr>
              <a:t>R</a:t>
            </a:r>
            <a:r>
              <a:rPr lang="en-GB" sz="2000" dirty="0">
                <a:solidFill>
                  <a:srgbClr val="000000"/>
                </a:solidFill>
                <a:latin typeface="Arial" panose="020B0604020202020204" pitchFamily="34" charset="0"/>
              </a:rPr>
              <a:t> from the distribution of outbreak sizes (</a:t>
            </a:r>
            <a:r>
              <a:rPr lang="en-GB" sz="2000" i="1" dirty="0">
                <a:solidFill>
                  <a:srgbClr val="000000"/>
                </a:solidFill>
                <a:latin typeface="Arial" panose="020B0604020202020204" pitchFamily="34" charset="0"/>
              </a:rPr>
              <a:t>m</a:t>
            </a:r>
            <a:r>
              <a:rPr lang="en-GB" sz="2000" dirty="0">
                <a:solidFill>
                  <a:srgbClr val="000000"/>
                </a:solidFill>
                <a:latin typeface="Arial" panose="020B0604020202020204" pitchFamily="34" charset="0"/>
              </a:rPr>
              <a:t>=2/(1-R), where </a:t>
            </a:r>
            <a:r>
              <a:rPr lang="en-GB" sz="2000" i="1" dirty="0">
                <a:solidFill>
                  <a:srgbClr val="000000"/>
                </a:solidFill>
                <a:latin typeface="Arial" panose="020B0604020202020204" pitchFamily="34" charset="0"/>
              </a:rPr>
              <a:t>m</a:t>
            </a:r>
            <a:r>
              <a:rPr lang="en-GB" sz="2000" dirty="0">
                <a:solidFill>
                  <a:srgbClr val="000000"/>
                </a:solidFill>
                <a:latin typeface="Arial" panose="020B0604020202020204" pitchFamily="34" charset="0"/>
              </a:rPr>
              <a:t> is mean outbreak size).</a:t>
            </a:r>
          </a:p>
          <a:p>
            <a:pPr fontAlgn="base">
              <a:spcBef>
                <a:spcPct val="0"/>
              </a:spcBef>
              <a:spcAft>
                <a:spcPct val="90000"/>
              </a:spcAft>
              <a:buFontTx/>
              <a:buChar char="•"/>
              <a:defRPr/>
            </a:pPr>
            <a:r>
              <a:rPr lang="en-GB" sz="2000" dirty="0">
                <a:solidFill>
                  <a:srgbClr val="000000"/>
                </a:solidFill>
                <a:latin typeface="Arial" panose="020B0604020202020204" pitchFamily="34" charset="0"/>
              </a:rPr>
              <a:t> This analysis shows a significantly increased level of transmission in the period 1999-2002 compared with 1995-98.</a:t>
            </a:r>
          </a:p>
          <a:p>
            <a:pPr fontAlgn="base">
              <a:spcBef>
                <a:spcPct val="0"/>
              </a:spcBef>
              <a:spcAft>
                <a:spcPct val="90000"/>
              </a:spcAft>
              <a:buFontTx/>
              <a:buChar char="•"/>
              <a:defRPr/>
            </a:pPr>
            <a:r>
              <a:rPr lang="en-GB" sz="2000" dirty="0">
                <a:solidFill>
                  <a:srgbClr val="000000"/>
                </a:solidFill>
                <a:latin typeface="Arial" panose="020B0604020202020204" pitchFamily="34" charset="0"/>
              </a:rPr>
              <a:t> </a:t>
            </a:r>
            <a:r>
              <a:rPr lang="en-GB" sz="2000" i="1" dirty="0">
                <a:solidFill>
                  <a:srgbClr val="000000"/>
                </a:solidFill>
                <a:latin typeface="Arial" panose="020B0604020202020204" pitchFamily="34" charset="0"/>
              </a:rPr>
              <a:t>R</a:t>
            </a:r>
            <a:r>
              <a:rPr lang="en-GB" sz="2000" dirty="0">
                <a:solidFill>
                  <a:srgbClr val="000000"/>
                </a:solidFill>
                <a:latin typeface="Arial" panose="020B0604020202020204" pitchFamily="34" charset="0"/>
              </a:rPr>
              <a:t> is now dangerously close to 1 – meaning a major measles outbreak is due any time.</a:t>
            </a:r>
          </a:p>
          <a:p>
            <a:pPr fontAlgn="base">
              <a:spcBef>
                <a:spcPct val="0"/>
              </a:spcBef>
              <a:spcAft>
                <a:spcPct val="90000"/>
              </a:spcAft>
              <a:buFontTx/>
              <a:buChar char="•"/>
              <a:defRPr/>
            </a:pPr>
            <a:r>
              <a:rPr lang="en-GB" sz="2000" dirty="0">
                <a:solidFill>
                  <a:srgbClr val="000000"/>
                </a:solidFill>
                <a:latin typeface="Arial" panose="020B0604020202020204" pitchFamily="34" charset="0"/>
              </a:rPr>
              <a:t> This is an intrinsically stochastic analysis – since outbreak size is a random variable.</a:t>
            </a:r>
            <a:endParaRPr lang="en-US" sz="2000" dirty="0">
              <a:solidFill>
                <a:srgbClr val="000000"/>
              </a:solidFill>
              <a:latin typeface="Arial" panose="020B0604020202020204" pitchFamily="34" charset="0"/>
            </a:endParaRPr>
          </a:p>
        </p:txBody>
      </p:sp>
      <p:grpSp>
        <p:nvGrpSpPr>
          <p:cNvPr id="28677" name="Group 12"/>
          <p:cNvGrpSpPr>
            <a:grpSpLocks/>
          </p:cNvGrpSpPr>
          <p:nvPr/>
        </p:nvGrpSpPr>
        <p:grpSpPr bwMode="auto">
          <a:xfrm>
            <a:off x="6630987" y="4435188"/>
            <a:ext cx="3109912" cy="2182813"/>
            <a:chOff x="611" y="2160"/>
            <a:chExt cx="1959" cy="1375"/>
          </a:xfrm>
        </p:grpSpPr>
        <p:pic>
          <p:nvPicPr>
            <p:cNvPr id="28681" name="Picture 8"/>
            <p:cNvPicPr>
              <a:picLocks noChangeAspect="1" noChangeArrowheads="1"/>
            </p:cNvPicPr>
            <p:nvPr/>
          </p:nvPicPr>
          <p:blipFill>
            <a:blip r:embed="rId2" cstate="print"/>
            <a:srcRect/>
            <a:stretch>
              <a:fillRect/>
            </a:stretch>
          </p:blipFill>
          <p:spPr bwMode="auto">
            <a:xfrm>
              <a:off x="611" y="2186"/>
              <a:ext cx="1959" cy="1349"/>
            </a:xfrm>
            <a:prstGeom prst="rect">
              <a:avLst/>
            </a:prstGeom>
            <a:noFill/>
            <a:ln w="9525">
              <a:noFill/>
              <a:miter lim="800000"/>
              <a:headEnd/>
              <a:tailEnd/>
            </a:ln>
          </p:spPr>
        </p:pic>
        <p:sp>
          <p:nvSpPr>
            <p:cNvPr id="28682" name="Rectangle 10"/>
            <p:cNvSpPr>
              <a:spLocks noChangeArrowheads="1"/>
            </p:cNvSpPr>
            <p:nvPr/>
          </p:nvSpPr>
          <p:spPr bwMode="auto">
            <a:xfrm>
              <a:off x="963" y="2160"/>
              <a:ext cx="189" cy="164"/>
            </a:xfrm>
            <a:prstGeom prst="rect">
              <a:avLst/>
            </a:prstGeom>
            <a:solidFill>
              <a:schemeClr val="bg1"/>
            </a:solidFill>
            <a:ln w="9525">
              <a:solidFill>
                <a:schemeClr val="bg1"/>
              </a:solidFill>
              <a:miter lim="800000"/>
              <a:headEnd/>
              <a:tailEnd/>
            </a:ln>
          </p:spPr>
          <p:txBody>
            <a:bodyPr wrap="none" anchor="ctr"/>
            <a:lstStyle/>
            <a:p>
              <a:pPr fontAlgn="base">
                <a:spcBef>
                  <a:spcPct val="0"/>
                </a:spcBef>
                <a:spcAft>
                  <a:spcPct val="0"/>
                </a:spcAft>
                <a:defRPr/>
              </a:pPr>
              <a:endParaRPr lang="en-GB" sz="2400">
                <a:solidFill>
                  <a:srgbClr val="000000"/>
                </a:solidFill>
                <a:latin typeface="Arial" panose="020B0604020202020204" pitchFamily="34" charset="0"/>
              </a:endParaRPr>
            </a:p>
          </p:txBody>
        </p:sp>
      </p:grpSp>
      <p:grpSp>
        <p:nvGrpSpPr>
          <p:cNvPr id="28678" name="Group 13"/>
          <p:cNvGrpSpPr>
            <a:grpSpLocks/>
          </p:cNvGrpSpPr>
          <p:nvPr/>
        </p:nvGrpSpPr>
        <p:grpSpPr bwMode="auto">
          <a:xfrm>
            <a:off x="6519862" y="1666588"/>
            <a:ext cx="3257550" cy="2259013"/>
            <a:chOff x="3004" y="2068"/>
            <a:chExt cx="2052" cy="1423"/>
          </a:xfrm>
        </p:grpSpPr>
        <p:pic>
          <p:nvPicPr>
            <p:cNvPr id="28679" name="Picture 9"/>
            <p:cNvPicPr>
              <a:picLocks noChangeAspect="1" noChangeArrowheads="1"/>
            </p:cNvPicPr>
            <p:nvPr/>
          </p:nvPicPr>
          <p:blipFill>
            <a:blip r:embed="rId3" cstate="print"/>
            <a:srcRect/>
            <a:stretch>
              <a:fillRect/>
            </a:stretch>
          </p:blipFill>
          <p:spPr bwMode="auto">
            <a:xfrm>
              <a:off x="3004" y="2078"/>
              <a:ext cx="2052" cy="1413"/>
            </a:xfrm>
            <a:prstGeom prst="rect">
              <a:avLst/>
            </a:prstGeom>
            <a:noFill/>
            <a:ln w="9525">
              <a:noFill/>
              <a:miter lim="800000"/>
              <a:headEnd/>
              <a:tailEnd/>
            </a:ln>
          </p:spPr>
        </p:pic>
        <p:sp>
          <p:nvSpPr>
            <p:cNvPr id="28680" name="Rectangle 11"/>
            <p:cNvSpPr>
              <a:spLocks noChangeArrowheads="1"/>
            </p:cNvSpPr>
            <p:nvPr/>
          </p:nvSpPr>
          <p:spPr bwMode="auto">
            <a:xfrm>
              <a:off x="3403" y="2068"/>
              <a:ext cx="189" cy="164"/>
            </a:xfrm>
            <a:prstGeom prst="rect">
              <a:avLst/>
            </a:prstGeom>
            <a:solidFill>
              <a:schemeClr val="bg1"/>
            </a:solidFill>
            <a:ln w="9525">
              <a:solidFill>
                <a:schemeClr val="bg1"/>
              </a:solidFill>
              <a:miter lim="800000"/>
              <a:headEnd/>
              <a:tailEnd/>
            </a:ln>
          </p:spPr>
          <p:txBody>
            <a:bodyPr wrap="none" anchor="ctr"/>
            <a:lstStyle/>
            <a:p>
              <a:pPr fontAlgn="base">
                <a:spcBef>
                  <a:spcPct val="0"/>
                </a:spcBef>
                <a:spcAft>
                  <a:spcPct val="0"/>
                </a:spcAft>
                <a:defRPr/>
              </a:pPr>
              <a:endParaRPr lang="en-GB" sz="2400">
                <a:solidFill>
                  <a:srgbClr val="000000"/>
                </a:solidFill>
                <a:latin typeface="Arial" panose="020B0604020202020204" pitchFamily="34" charset="0"/>
              </a:endParaRPr>
            </a:p>
          </p:txBody>
        </p:sp>
      </p:grpSp>
      <p:sp>
        <p:nvSpPr>
          <p:cNvPr id="2" name="Title 1">
            <a:extLst>
              <a:ext uri="{FF2B5EF4-FFF2-40B4-BE49-F238E27FC236}">
                <a16:creationId xmlns:a16="http://schemas.microsoft.com/office/drawing/2014/main" id="{3DC4F861-8EAD-4D6A-A308-DA4A90FD7553}"/>
              </a:ext>
            </a:extLst>
          </p:cNvPr>
          <p:cNvSpPr>
            <a:spLocks noGrp="1"/>
          </p:cNvSpPr>
          <p:nvPr>
            <p:ph type="title"/>
          </p:nvPr>
        </p:nvSpPr>
        <p:spPr/>
        <p:txBody>
          <a:bodyPr>
            <a:normAutofit fontScale="90000"/>
          </a:bodyPr>
          <a:lstStyle/>
          <a:p>
            <a:r>
              <a:rPr lang="en-US" dirty="0"/>
              <a:t>Inferring R from outbreak size distributions</a:t>
            </a:r>
            <a:br>
              <a:rPr lang="en-US" dirty="0"/>
            </a:br>
            <a:endParaRPr lang="en-GB" dirty="0"/>
          </a:p>
        </p:txBody>
      </p:sp>
      <p:sp>
        <p:nvSpPr>
          <p:cNvPr id="3" name="Slide Number Placeholder 2">
            <a:extLst>
              <a:ext uri="{FF2B5EF4-FFF2-40B4-BE49-F238E27FC236}">
                <a16:creationId xmlns:a16="http://schemas.microsoft.com/office/drawing/2014/main" id="{C2C17740-7A37-48EA-B95C-5FC2A320CD84}"/>
              </a:ext>
            </a:extLst>
          </p:cNvPr>
          <p:cNvSpPr>
            <a:spLocks noGrp="1"/>
          </p:cNvSpPr>
          <p:nvPr>
            <p:ph type="sldNum" sz="quarter" idx="12"/>
          </p:nvPr>
        </p:nvSpPr>
        <p:spPr/>
        <p:txBody>
          <a:bodyPr/>
          <a:lstStyle/>
          <a:p>
            <a:fld id="{DD5BF034-A0A6-4F43-BF31-E5A6A6CA894E}" type="slidenum">
              <a:rPr lang="en-GB" smtClean="0"/>
              <a:t>23</a:t>
            </a:fld>
            <a:endParaRPr lang="en-GB"/>
          </a:p>
        </p:txBody>
      </p:sp>
    </p:spTree>
    <p:extLst>
      <p:ext uri="{BB962C8B-B14F-4D97-AF65-F5344CB8AC3E}">
        <p14:creationId xmlns:p14="http://schemas.microsoft.com/office/powerpoint/2010/main" val="346041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05038F-DE87-4710-BB7C-42E2AFD90342}"/>
              </a:ext>
            </a:extLst>
          </p:cNvPr>
          <p:cNvSpPr>
            <a:spLocks noGrp="1"/>
          </p:cNvSpPr>
          <p:nvPr>
            <p:ph type="title"/>
          </p:nvPr>
        </p:nvSpPr>
        <p:spPr/>
        <p:txBody>
          <a:bodyPr/>
          <a:lstStyle/>
          <a:p>
            <a:r>
              <a:rPr lang="en-US" b="0" dirty="0"/>
              <a:t>Extra material</a:t>
            </a:r>
            <a:endParaRPr lang="en-GB" b="0" dirty="0"/>
          </a:p>
        </p:txBody>
      </p:sp>
      <p:sp>
        <p:nvSpPr>
          <p:cNvPr id="5" name="Text Placeholder 4">
            <a:extLst>
              <a:ext uri="{FF2B5EF4-FFF2-40B4-BE49-F238E27FC236}">
                <a16:creationId xmlns:a16="http://schemas.microsoft.com/office/drawing/2014/main" id="{39764BB2-C855-4509-B14B-F743F2F1B640}"/>
              </a:ext>
            </a:extLst>
          </p:cNvPr>
          <p:cNvSpPr>
            <a:spLocks noGrp="1"/>
          </p:cNvSpPr>
          <p:nvPr>
            <p:ph type="body" idx="1"/>
          </p:nvPr>
        </p:nvSpPr>
        <p:spPr/>
        <p:txBody>
          <a:bodyPr/>
          <a:lstStyle/>
          <a:p>
            <a:r>
              <a:rPr lang="en-US" b="0" dirty="0"/>
              <a:t>some </a:t>
            </a:r>
            <a:r>
              <a:rPr lang="en-US" b="0" dirty="0" err="1"/>
              <a:t>maths</a:t>
            </a:r>
            <a:r>
              <a:rPr lang="en-US" b="0" dirty="0"/>
              <a:t> for persistence and SIR/SIS</a:t>
            </a:r>
            <a:endParaRPr lang="en-GB" dirty="0"/>
          </a:p>
        </p:txBody>
      </p:sp>
      <p:sp>
        <p:nvSpPr>
          <p:cNvPr id="6" name="Slide Number Placeholder 5">
            <a:extLst>
              <a:ext uri="{FF2B5EF4-FFF2-40B4-BE49-F238E27FC236}">
                <a16:creationId xmlns:a16="http://schemas.microsoft.com/office/drawing/2014/main" id="{57BFA6AC-A07D-48DE-9CDD-607B4494CD2C}"/>
              </a:ext>
            </a:extLst>
          </p:cNvPr>
          <p:cNvSpPr>
            <a:spLocks noGrp="1"/>
          </p:cNvSpPr>
          <p:nvPr>
            <p:ph type="sldNum" sz="quarter" idx="12"/>
          </p:nvPr>
        </p:nvSpPr>
        <p:spPr/>
        <p:txBody>
          <a:bodyPr/>
          <a:lstStyle/>
          <a:p>
            <a:fld id="{DD5BF034-A0A6-4F43-BF31-E5A6A6CA894E}" type="slidenum">
              <a:rPr lang="en-GB" smtClean="0"/>
              <a:t>24</a:t>
            </a:fld>
            <a:endParaRPr lang="en-GB"/>
          </a:p>
        </p:txBody>
      </p:sp>
    </p:spTree>
    <p:extLst>
      <p:ext uri="{BB962C8B-B14F-4D97-AF65-F5344CB8AC3E}">
        <p14:creationId xmlns:p14="http://schemas.microsoft.com/office/powerpoint/2010/main" val="405707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
          <p:cNvGraphicFramePr>
            <a:graphicFrameLocks noChangeAspect="1"/>
          </p:cNvGraphicFramePr>
          <p:nvPr/>
        </p:nvGraphicFramePr>
        <p:xfrm>
          <a:off x="6710363" y="2886076"/>
          <a:ext cx="2089150" cy="1516063"/>
        </p:xfrm>
        <a:graphic>
          <a:graphicData uri="http://schemas.openxmlformats.org/presentationml/2006/ole">
            <mc:AlternateContent xmlns:mc="http://schemas.openxmlformats.org/markup-compatibility/2006">
              <mc:Choice xmlns:v="urn:schemas-microsoft-com:vml" Requires="v">
                <p:oleObj name="Equation" r:id="rId3" imgW="1955800" imgH="1447800" progId="Equation.DSMT4">
                  <p:embed/>
                </p:oleObj>
              </mc:Choice>
              <mc:Fallback>
                <p:oleObj name="Equation" r:id="rId3" imgW="1955800" imgH="1447800" progId="Equation.DSMT4">
                  <p:embed/>
                  <p:pic>
                    <p:nvPicPr>
                      <p:cNvPr id="194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363" y="2886076"/>
                        <a:ext cx="2089150" cy="15160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4"/>
          <p:cNvGraphicFramePr>
            <a:graphicFrameLocks noChangeAspect="1"/>
          </p:cNvGraphicFramePr>
          <p:nvPr/>
        </p:nvGraphicFramePr>
        <p:xfrm>
          <a:off x="2600325" y="2794000"/>
          <a:ext cx="2578100" cy="1092200"/>
        </p:xfrm>
        <a:graphic>
          <a:graphicData uri="http://schemas.openxmlformats.org/presentationml/2006/ole">
            <mc:AlternateContent xmlns:mc="http://schemas.openxmlformats.org/markup-compatibility/2006">
              <mc:Choice xmlns:v="urn:schemas-microsoft-com:vml" Requires="v">
                <p:oleObj name="Equation" r:id="rId5" imgW="2413000" imgH="1041400" progId="Equation.DSMT4">
                  <p:embed/>
                </p:oleObj>
              </mc:Choice>
              <mc:Fallback>
                <p:oleObj name="Equation" r:id="rId5" imgW="2413000" imgH="1041400" progId="Equation.DSMT4">
                  <p:embed/>
                  <p:pic>
                    <p:nvPicPr>
                      <p:cNvPr id="1945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0325" y="2794000"/>
                        <a:ext cx="2578100" cy="1092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5"/>
          <p:cNvGraphicFramePr>
            <a:graphicFrameLocks noChangeAspect="1"/>
          </p:cNvGraphicFramePr>
          <p:nvPr/>
        </p:nvGraphicFramePr>
        <p:xfrm>
          <a:off x="8570914" y="4783139"/>
          <a:ext cx="974725" cy="1177925"/>
        </p:xfrm>
        <a:graphic>
          <a:graphicData uri="http://schemas.openxmlformats.org/presentationml/2006/ole">
            <mc:AlternateContent xmlns:mc="http://schemas.openxmlformats.org/markup-compatibility/2006">
              <mc:Choice xmlns:v="urn:schemas-microsoft-com:vml" Requires="v">
                <p:oleObj name="Equation" r:id="rId7" imgW="698197" imgH="863225" progId="Equation.3">
                  <p:embed/>
                </p:oleObj>
              </mc:Choice>
              <mc:Fallback>
                <p:oleObj name="Equation" r:id="rId7" imgW="698197" imgH="863225" progId="Equation.3">
                  <p:embed/>
                  <p:pic>
                    <p:nvPicPr>
                      <p:cNvPr id="1946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0914" y="4783139"/>
                        <a:ext cx="974725" cy="1177925"/>
                      </a:xfrm>
                      <a:prstGeom prst="rect">
                        <a:avLst/>
                      </a:prstGeom>
                      <a:noFill/>
                      <a:ln w="3810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2" name="Text Box 7"/>
          <p:cNvSpPr txBox="1">
            <a:spLocks noChangeArrowheads="1"/>
          </p:cNvSpPr>
          <p:nvPr/>
        </p:nvSpPr>
        <p:spPr bwMode="auto">
          <a:xfrm>
            <a:off x="6767513" y="2427288"/>
            <a:ext cx="207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b="1" dirty="0">
                <a:solidFill>
                  <a:srgbClr val="FF0000"/>
                </a:solidFill>
              </a:rPr>
              <a:t>SIR (measles etc)</a:t>
            </a:r>
            <a:endParaRPr lang="en-US" altLang="en-US" sz="1800" b="1" dirty="0">
              <a:solidFill>
                <a:srgbClr val="FF0000"/>
              </a:solidFill>
            </a:endParaRPr>
          </a:p>
        </p:txBody>
      </p:sp>
      <p:sp>
        <p:nvSpPr>
          <p:cNvPr id="19463" name="Text Box 8"/>
          <p:cNvSpPr txBox="1">
            <a:spLocks noChangeArrowheads="1"/>
          </p:cNvSpPr>
          <p:nvPr/>
        </p:nvSpPr>
        <p:spPr bwMode="auto">
          <a:xfrm>
            <a:off x="2936875" y="2311401"/>
            <a:ext cx="174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b="1" dirty="0">
                <a:solidFill>
                  <a:srgbClr val="FF0000"/>
                </a:solidFill>
              </a:rPr>
              <a:t>SIS (STDs etc)</a:t>
            </a:r>
            <a:endParaRPr lang="en-US" altLang="en-US" sz="1800" b="1" dirty="0">
              <a:solidFill>
                <a:srgbClr val="FF0000"/>
              </a:solidFill>
            </a:endParaRPr>
          </a:p>
        </p:txBody>
      </p:sp>
      <p:graphicFrame>
        <p:nvGraphicFramePr>
          <p:cNvPr id="19464" name="Object 9"/>
          <p:cNvGraphicFramePr>
            <a:graphicFrameLocks noChangeAspect="1"/>
          </p:cNvGraphicFramePr>
          <p:nvPr/>
        </p:nvGraphicFramePr>
        <p:xfrm>
          <a:off x="3302000" y="4700588"/>
          <a:ext cx="1379538" cy="658812"/>
        </p:xfrm>
        <a:graphic>
          <a:graphicData uri="http://schemas.openxmlformats.org/presentationml/2006/ole">
            <mc:AlternateContent xmlns:mc="http://schemas.openxmlformats.org/markup-compatibility/2006">
              <mc:Choice xmlns:v="urn:schemas-microsoft-com:vml" Requires="v">
                <p:oleObj name="Equation" r:id="rId9" imgW="990170" imgH="482391" progId="Equation.3">
                  <p:embed/>
                </p:oleObj>
              </mc:Choice>
              <mc:Fallback>
                <p:oleObj name="Equation" r:id="rId9" imgW="990170" imgH="482391" progId="Equation.3">
                  <p:embed/>
                  <p:pic>
                    <p:nvPicPr>
                      <p:cNvPr id="19464"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2000" y="4700588"/>
                        <a:ext cx="1379538" cy="658812"/>
                      </a:xfrm>
                      <a:prstGeom prst="rect">
                        <a:avLst/>
                      </a:prstGeom>
                      <a:noFill/>
                      <a:ln w="3810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5" name="Object 10"/>
          <p:cNvGraphicFramePr>
            <a:graphicFrameLocks noChangeAspect="1"/>
          </p:cNvGraphicFramePr>
          <p:nvPr/>
        </p:nvGraphicFramePr>
        <p:xfrm>
          <a:off x="6234113" y="4799013"/>
          <a:ext cx="2051050" cy="658812"/>
        </p:xfrm>
        <a:graphic>
          <a:graphicData uri="http://schemas.openxmlformats.org/presentationml/2006/ole">
            <mc:AlternateContent xmlns:mc="http://schemas.openxmlformats.org/markup-compatibility/2006">
              <mc:Choice xmlns:v="urn:schemas-microsoft-com:vml" Requires="v">
                <p:oleObj name="Equation" r:id="rId11" imgW="1473200" imgH="482600" progId="Equation.3">
                  <p:embed/>
                </p:oleObj>
              </mc:Choice>
              <mc:Fallback>
                <p:oleObj name="Equation" r:id="rId11" imgW="1473200" imgH="482600" progId="Equation.3">
                  <p:embed/>
                  <p:pic>
                    <p:nvPicPr>
                      <p:cNvPr id="19465"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4113" y="4799013"/>
                        <a:ext cx="2051050" cy="658812"/>
                      </a:xfrm>
                      <a:prstGeom prst="rect">
                        <a:avLst/>
                      </a:prstGeom>
                      <a:noFill/>
                      <a:ln w="3810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6" name="Text Box 11"/>
          <p:cNvSpPr txBox="1">
            <a:spLocks noChangeArrowheads="1"/>
          </p:cNvSpPr>
          <p:nvPr/>
        </p:nvSpPr>
        <p:spPr bwMode="auto">
          <a:xfrm>
            <a:off x="1655445" y="1528902"/>
            <a:ext cx="84089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 lot can be inferred from just examining the relationship between prevalence and epidemiological parameters. </a:t>
            </a:r>
            <a:endParaRPr lang="en-GB" altLang="en-US" sz="2000" i="1" baseline="-25000"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endParaRPr>
          </a:p>
        </p:txBody>
      </p:sp>
      <p:sp>
        <p:nvSpPr>
          <p:cNvPr id="2" name="TextBox 1"/>
          <p:cNvSpPr txBox="1"/>
          <p:nvPr/>
        </p:nvSpPr>
        <p:spPr>
          <a:xfrm>
            <a:off x="5432886" y="6357938"/>
            <a:ext cx="3246402" cy="338554"/>
          </a:xfrm>
          <a:prstGeom prst="rect">
            <a:avLst/>
          </a:prstGeom>
          <a:noFill/>
        </p:spPr>
        <p:txBody>
          <a:bodyPr wrap="none" rtlCol="0">
            <a:spAutoFit/>
          </a:bodyPr>
          <a:lstStyle/>
          <a:p>
            <a:pPr fontAlgn="base">
              <a:spcBef>
                <a:spcPct val="0"/>
              </a:spcBef>
              <a:spcAft>
                <a:spcPct val="0"/>
              </a:spcAft>
              <a:defRPr/>
            </a:pPr>
            <a:r>
              <a:rPr lang="en-US" sz="1600" dirty="0">
                <a:solidFill>
                  <a:srgbClr val="000000"/>
                </a:solidFill>
                <a:latin typeface="Arial" panose="020B0604020202020204" pitchFamily="34" charset="0"/>
              </a:rPr>
              <a:t>Herd immunity threshold S&lt; N/R0</a:t>
            </a:r>
          </a:p>
        </p:txBody>
      </p:sp>
      <p:cxnSp>
        <p:nvCxnSpPr>
          <p:cNvPr id="4" name="Straight Arrow Connector 3"/>
          <p:cNvCxnSpPr>
            <a:stCxn id="2" idx="0"/>
          </p:cNvCxnSpPr>
          <p:nvPr/>
        </p:nvCxnSpPr>
        <p:spPr>
          <a:xfrm flipV="1">
            <a:off x="7056087" y="5854700"/>
            <a:ext cx="1787876" cy="5032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F18CF4E-449D-444B-9C82-8E26FC0C8851}"/>
              </a:ext>
            </a:extLst>
          </p:cNvPr>
          <p:cNvSpPr>
            <a:spLocks noGrp="1"/>
          </p:cNvSpPr>
          <p:nvPr>
            <p:ph type="title"/>
          </p:nvPr>
        </p:nvSpPr>
        <p:spPr/>
        <p:txBody>
          <a:bodyPr/>
          <a:lstStyle/>
          <a:p>
            <a:r>
              <a:rPr lang="en-GB" dirty="0"/>
              <a:t>SIR/SIS persistence criteria</a:t>
            </a:r>
          </a:p>
        </p:txBody>
      </p:sp>
      <p:sp>
        <p:nvSpPr>
          <p:cNvPr id="5" name="Slide Number Placeholder 4">
            <a:extLst>
              <a:ext uri="{FF2B5EF4-FFF2-40B4-BE49-F238E27FC236}">
                <a16:creationId xmlns:a16="http://schemas.microsoft.com/office/drawing/2014/main" id="{BF85FB4B-D1CE-4117-A5E1-EBFB2A4927D0}"/>
              </a:ext>
            </a:extLst>
          </p:cNvPr>
          <p:cNvSpPr>
            <a:spLocks noGrp="1"/>
          </p:cNvSpPr>
          <p:nvPr>
            <p:ph type="sldNum" sz="quarter" idx="12"/>
          </p:nvPr>
        </p:nvSpPr>
        <p:spPr/>
        <p:txBody>
          <a:bodyPr/>
          <a:lstStyle/>
          <a:p>
            <a:fld id="{DD5BF034-A0A6-4F43-BF31-E5A6A6CA894E}" type="slidenum">
              <a:rPr lang="en-GB" smtClean="0"/>
              <a:t>25</a:t>
            </a:fld>
            <a:endParaRPr lang="en-GB"/>
          </a:p>
        </p:txBody>
      </p:sp>
    </p:spTree>
    <p:extLst>
      <p:ext uri="{BB962C8B-B14F-4D97-AF65-F5344CB8AC3E}">
        <p14:creationId xmlns:p14="http://schemas.microsoft.com/office/powerpoint/2010/main" val="402801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891506" y="2231238"/>
            <a:ext cx="8408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What is value of </a:t>
            </a:r>
            <a:r>
              <a:rPr lang="en-GB" altLang="en-US" sz="2400" i="1" dirty="0">
                <a:solidFill>
                  <a:srgbClr val="FF0000"/>
                </a:solidFill>
                <a:latin typeface="Open Sans" panose="020B0606030504020204" pitchFamily="34" charset="0"/>
                <a:ea typeface="Open Sans" panose="020B0606030504020204" pitchFamily="34" charset="0"/>
                <a:cs typeface="Open Sans" panose="020B0606030504020204" pitchFamily="34" charset="0"/>
              </a:rPr>
              <a:t>N</a:t>
            </a: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above which </a:t>
            </a:r>
            <a:r>
              <a:rPr lang="en-GB"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rPr>
              <a:t>Y</a:t>
            </a:r>
            <a:r>
              <a:rPr lang="en-GB" altLang="en-US" sz="2400" baseline="30000"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r>
              <a:rPr lang="en-GB"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rPr>
              <a:t>&gt;</a:t>
            </a: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GB"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a:t>
            </a:r>
            <a:r>
              <a:rPr lang="en-GB" altLang="en-US" sz="2400" i="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N </a:t>
            </a: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   </a:t>
            </a: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 </a:t>
            </a:r>
            <a:r>
              <a:rPr lang="en-GB" altLang="en-US" sz="2400" i="1" dirty="0" err="1">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N</a:t>
            </a:r>
            <a:r>
              <a:rPr lang="en-GB" altLang="en-US" sz="2400" i="1" baseline="-25000" dirty="0" err="1">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crit</a:t>
            </a:r>
            <a:endParaRPr lang="en-GB" altLang="en-US" sz="2400" i="1" baseline="-25000"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endParaRPr>
          </a:p>
        </p:txBody>
      </p:sp>
      <p:graphicFrame>
        <p:nvGraphicFramePr>
          <p:cNvPr id="20484" name="Object 6"/>
          <p:cNvGraphicFramePr>
            <a:graphicFrameLocks noChangeAspect="1"/>
          </p:cNvGraphicFramePr>
          <p:nvPr>
            <p:extLst>
              <p:ext uri="{D42A27DB-BD31-4B8C-83A1-F6EECF244321}">
                <p14:modId xmlns:p14="http://schemas.microsoft.com/office/powerpoint/2010/main" val="3714172050"/>
              </p:ext>
            </p:extLst>
          </p:nvPr>
        </p:nvGraphicFramePr>
        <p:xfrm>
          <a:off x="5990431" y="3459167"/>
          <a:ext cx="4310062" cy="1676400"/>
        </p:xfrm>
        <a:graphic>
          <a:graphicData uri="http://schemas.openxmlformats.org/presentationml/2006/ole">
            <mc:AlternateContent xmlns:mc="http://schemas.openxmlformats.org/markup-compatibility/2006">
              <mc:Choice xmlns:v="urn:schemas-microsoft-com:vml" Requires="v">
                <p:oleObj name="Equation" r:id="rId2" imgW="2463800" imgH="977900" progId="Equation.3">
                  <p:embed/>
                </p:oleObj>
              </mc:Choice>
              <mc:Fallback>
                <p:oleObj name="Equation" r:id="rId2" imgW="2463800" imgH="977900" progId="Equation.3">
                  <p:embed/>
                  <p:pic>
                    <p:nvPicPr>
                      <p:cNvPr id="2048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431" y="3459167"/>
                        <a:ext cx="4310062" cy="1676400"/>
                      </a:xfrm>
                      <a:prstGeom prst="rect">
                        <a:avLst/>
                      </a:prstGeom>
                      <a:noFill/>
                      <a:ln w="3810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7"/>
          <p:cNvGraphicFramePr>
            <a:graphicFrameLocks noChangeAspect="1"/>
          </p:cNvGraphicFramePr>
          <p:nvPr>
            <p:extLst>
              <p:ext uri="{D42A27DB-BD31-4B8C-83A1-F6EECF244321}">
                <p14:modId xmlns:p14="http://schemas.microsoft.com/office/powerpoint/2010/main" val="2938193983"/>
              </p:ext>
            </p:extLst>
          </p:nvPr>
        </p:nvGraphicFramePr>
        <p:xfrm>
          <a:off x="1981994" y="3492505"/>
          <a:ext cx="3101975" cy="1663700"/>
        </p:xfrm>
        <a:graphic>
          <a:graphicData uri="http://schemas.openxmlformats.org/presentationml/2006/ole">
            <mc:AlternateContent xmlns:mc="http://schemas.openxmlformats.org/markup-compatibility/2006">
              <mc:Choice xmlns:v="urn:schemas-microsoft-com:vml" Requires="v">
                <p:oleObj name="Equation" r:id="rId4" imgW="1714500" imgH="939800" progId="Equation.3">
                  <p:embed/>
                </p:oleObj>
              </mc:Choice>
              <mc:Fallback>
                <p:oleObj name="Equation" r:id="rId4" imgW="1714500" imgH="939800" progId="Equation.3">
                  <p:embed/>
                  <p:pic>
                    <p:nvPicPr>
                      <p:cNvPr id="2048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994" y="3492505"/>
                        <a:ext cx="3101975" cy="1663700"/>
                      </a:xfrm>
                      <a:prstGeom prst="rect">
                        <a:avLst/>
                      </a:prstGeom>
                      <a:noFill/>
                      <a:ln w="38100">
                        <a:solidFill>
                          <a:srgbClr val="D6009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6" name="Text Box 8"/>
          <p:cNvSpPr txBox="1">
            <a:spLocks noChangeArrowheads="1"/>
          </p:cNvSpPr>
          <p:nvPr/>
        </p:nvSpPr>
        <p:spPr bwMode="auto">
          <a:xfrm>
            <a:off x="7093744" y="2927356"/>
            <a:ext cx="2284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000" b="1">
                <a:solidFill>
                  <a:srgbClr val="FF0000"/>
                </a:solidFill>
              </a:rPr>
              <a:t>SIR (measles etc)</a:t>
            </a:r>
            <a:endParaRPr lang="en-US" altLang="en-US" sz="2000" b="1">
              <a:solidFill>
                <a:srgbClr val="FF0000"/>
              </a:solidFill>
            </a:endParaRPr>
          </a:p>
        </p:txBody>
      </p:sp>
      <p:sp>
        <p:nvSpPr>
          <p:cNvPr id="20487" name="Text Box 9"/>
          <p:cNvSpPr txBox="1">
            <a:spLocks noChangeArrowheads="1"/>
          </p:cNvSpPr>
          <p:nvPr/>
        </p:nvSpPr>
        <p:spPr bwMode="auto">
          <a:xfrm>
            <a:off x="2180432" y="2984506"/>
            <a:ext cx="191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000" b="1" dirty="0">
                <a:solidFill>
                  <a:srgbClr val="FF0000"/>
                </a:solidFill>
              </a:rPr>
              <a:t>SIS (STDs etc)</a:t>
            </a:r>
            <a:endParaRPr lang="en-US" altLang="en-US" sz="2000" b="1" dirty="0">
              <a:solidFill>
                <a:srgbClr val="FF0000"/>
              </a:solidFill>
            </a:endParaRPr>
          </a:p>
        </p:txBody>
      </p:sp>
      <p:sp>
        <p:nvSpPr>
          <p:cNvPr id="2" name="Title 1">
            <a:extLst>
              <a:ext uri="{FF2B5EF4-FFF2-40B4-BE49-F238E27FC236}">
                <a16:creationId xmlns:a16="http://schemas.microsoft.com/office/drawing/2014/main" id="{2F6ADB38-5F99-4620-99B2-C9AF3E9D4DDC}"/>
              </a:ext>
            </a:extLst>
          </p:cNvPr>
          <p:cNvSpPr>
            <a:spLocks noGrp="1"/>
          </p:cNvSpPr>
          <p:nvPr>
            <p:ph type="title"/>
          </p:nvPr>
        </p:nvSpPr>
        <p:spPr/>
        <p:txBody>
          <a:bodyPr/>
          <a:lstStyle/>
          <a:p>
            <a:r>
              <a:rPr lang="en-GB" dirty="0"/>
              <a:t>SIR/SIS persistence criteria</a:t>
            </a:r>
          </a:p>
        </p:txBody>
      </p:sp>
      <p:sp>
        <p:nvSpPr>
          <p:cNvPr id="3" name="Slide Number Placeholder 2">
            <a:extLst>
              <a:ext uri="{FF2B5EF4-FFF2-40B4-BE49-F238E27FC236}">
                <a16:creationId xmlns:a16="http://schemas.microsoft.com/office/drawing/2014/main" id="{FA09811B-579E-4419-962D-B7A8B04FACB1}"/>
              </a:ext>
            </a:extLst>
          </p:cNvPr>
          <p:cNvSpPr>
            <a:spLocks noGrp="1"/>
          </p:cNvSpPr>
          <p:nvPr>
            <p:ph type="sldNum" sz="quarter" idx="12"/>
          </p:nvPr>
        </p:nvSpPr>
        <p:spPr/>
        <p:txBody>
          <a:bodyPr/>
          <a:lstStyle/>
          <a:p>
            <a:fld id="{DD5BF034-A0A6-4F43-BF31-E5A6A6CA894E}" type="slidenum">
              <a:rPr lang="en-GB" smtClean="0"/>
              <a:t>26</a:t>
            </a:fld>
            <a:endParaRPr lang="en-GB"/>
          </a:p>
        </p:txBody>
      </p:sp>
    </p:spTree>
    <p:extLst>
      <p:ext uri="{BB962C8B-B14F-4D97-AF65-F5344CB8AC3E}">
        <p14:creationId xmlns:p14="http://schemas.microsoft.com/office/powerpoint/2010/main" val="340313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8B11-5FD2-4FFB-A66B-8236D0E998D1}"/>
              </a:ext>
            </a:extLst>
          </p:cNvPr>
          <p:cNvSpPr>
            <a:spLocks noGrp="1"/>
          </p:cNvSpPr>
          <p:nvPr>
            <p:ph type="title"/>
          </p:nvPr>
        </p:nvSpPr>
        <p:spPr/>
        <p:txBody>
          <a:bodyPr/>
          <a:lstStyle/>
          <a:p>
            <a:r>
              <a:rPr lang="en-US" dirty="0">
                <a:solidFill>
                  <a:srgbClr val="515151"/>
                </a:solidFill>
                <a:latin typeface="Open Sans" panose="020B0606030504020204" pitchFamily="34" charset="0"/>
                <a:ea typeface="Open Sans" panose="020B0606030504020204" pitchFamily="34" charset="0"/>
                <a:cs typeface="Open Sans" panose="020B0606030504020204" pitchFamily="34" charset="0"/>
              </a:rPr>
              <a:t>What is stochasticity?</a:t>
            </a:r>
            <a:endParaRPr lang="en-GB" dirty="0">
              <a:solidFill>
                <a:srgbClr val="51515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87BC742-A205-484C-93B8-6C08CAAD941A}"/>
              </a:ext>
            </a:extLst>
          </p:cNvPr>
          <p:cNvSpPr>
            <a:spLocks noGrp="1"/>
          </p:cNvSpPr>
          <p:nvPr>
            <p:ph idx="1"/>
          </p:nvPr>
        </p:nvSpPr>
        <p:spPr/>
        <p:txBody>
          <a:bodyPr>
            <a:normAutofit lnSpcReduction="10000"/>
          </a:bodyPr>
          <a:lstStyle/>
          <a:p>
            <a:pPr eaLnBrk="1" fontAlgn="base" hangingPunct="1">
              <a:spcBef>
                <a:spcPct val="0"/>
              </a:spcBef>
              <a:spcAft>
                <a:spcPts val="600"/>
              </a:spcAft>
              <a:buNone/>
              <a:defRPr/>
            </a:pPr>
            <a:r>
              <a:rPr lang="en-US" altLang="en-US" sz="24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Deterministic models</a:t>
            </a:r>
          </a:p>
          <a:p>
            <a:pPr lvl="1" eaLnBrk="1" fontAlgn="base" hangingPunct="1">
              <a:spcBef>
                <a:spcPct val="0"/>
              </a:spcBef>
              <a:spcAft>
                <a:spcPts val="6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try to capture ‘average’ </a:t>
            </a:r>
            <a:r>
              <a:rPr lang="en-US" altLang="en-US" sz="2000"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behaviour</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a:t>
            </a:r>
          </a:p>
          <a:p>
            <a:pPr lvl="1" eaLnBrk="1" fontAlgn="base" hangingPunct="1">
              <a:spcBef>
                <a:spcPct val="0"/>
              </a:spcBef>
              <a:spcAft>
                <a:spcPts val="6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…but in reality transmission/demographic processes are random.</a:t>
            </a:r>
          </a:p>
          <a:p>
            <a:pPr lvl="1" eaLnBrk="1" fontAlgn="base" hangingPunct="1">
              <a:spcBef>
                <a:spcPct val="0"/>
              </a:spcBef>
              <a:spcAft>
                <a:spcPts val="600"/>
              </a:spcAft>
              <a:buNone/>
              <a:defRPr/>
            </a:pPr>
            <a:endParaRPr lang="en-US" altLang="en-US" sz="2400" i="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eaLnBrk="1" fontAlgn="base" hangingPunct="1">
              <a:spcBef>
                <a:spcPct val="0"/>
              </a:spcBef>
              <a:spcAft>
                <a:spcPts val="600"/>
              </a:spcAft>
              <a:buNone/>
              <a:defRPr/>
            </a:pPr>
            <a:r>
              <a:rPr lang="en-US" altLang="en-US" sz="24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Stochasticity</a:t>
            </a:r>
          </a:p>
          <a:p>
            <a:pPr lvl="1" eaLnBrk="1" fontAlgn="base" hangingPunct="1">
              <a:spcBef>
                <a:spcPct val="0"/>
              </a:spcBef>
              <a:spcAft>
                <a:spcPts val="6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Randomness. </a:t>
            </a:r>
          </a:p>
          <a:p>
            <a:pPr lvl="1" eaLnBrk="1" fontAlgn="base" hangingPunct="1">
              <a:spcBef>
                <a:spcPct val="0"/>
              </a:spcBef>
              <a:spcAft>
                <a:spcPts val="6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Disease transmission really a process of discrete, random infection/recovery and other events.</a:t>
            </a:r>
          </a:p>
          <a:p>
            <a:pPr lvl="1" eaLnBrk="1" fontAlgn="base" hangingPunct="1">
              <a:spcBef>
                <a:spcPct val="0"/>
              </a:spcBef>
              <a:spcAft>
                <a:spcPts val="12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Stochastic models generate ‘random’ output, so many independent runs are needed to calculate average </a:t>
            </a:r>
            <a:r>
              <a:rPr lang="en-US" altLang="en-US" sz="2000"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behaviour</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variances, correlations, etc</a:t>
            </a:r>
            <a:r>
              <a:rPr lang="en-US"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a:t>
            </a:r>
            <a:endPar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endParaRPr>
          </a:p>
          <a:p>
            <a:pPr eaLnBrk="1" fontAlgn="base" hangingPunct="1">
              <a:spcBef>
                <a:spcPts val="600"/>
              </a:spcBef>
              <a:spcAft>
                <a:spcPts val="600"/>
              </a:spcAft>
              <a:buNone/>
              <a:defRPr/>
            </a:pPr>
            <a:r>
              <a:rPr lang="en-US" altLang="en-US" sz="24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Complicating factors</a:t>
            </a:r>
          </a:p>
          <a:p>
            <a:pPr lvl="1" eaLnBrk="1" fontAlgn="base" hangingPunct="1">
              <a:spcBef>
                <a:spcPct val="0"/>
              </a:spcBef>
              <a:spcAft>
                <a:spcPts val="200"/>
              </a:spcAft>
              <a:buFont typeface="Wingdings" panose="05000000000000000000" pitchFamily="2" charset="2"/>
              <a:buChar char="q"/>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Heterogeneity (</a:t>
            </a:r>
            <a:r>
              <a:rPr lang="en-US" altLang="en-US" sz="2000"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behavioural</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spatial, temporal).</a:t>
            </a:r>
          </a:p>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C2E5801-A1E5-4B2B-A1C3-606F2BB991C3}"/>
              </a:ext>
            </a:extLst>
          </p:cNvPr>
          <p:cNvSpPr>
            <a:spLocks noGrp="1"/>
          </p:cNvSpPr>
          <p:nvPr>
            <p:ph type="sldNum" sz="quarter" idx="12"/>
          </p:nvPr>
        </p:nvSpPr>
        <p:spPr/>
        <p:txBody>
          <a:bodyPr/>
          <a:lstStyle/>
          <a:p>
            <a:fld id="{D9EAC8E3-2989-4E0F-9285-549793BE7C8D}" type="slidenum">
              <a:rPr lang="en-GB" smtClean="0"/>
              <a:t>3</a:t>
            </a:fld>
            <a:endParaRPr lang="en-GB"/>
          </a:p>
        </p:txBody>
      </p:sp>
    </p:spTree>
    <p:extLst>
      <p:ext uri="{BB962C8B-B14F-4D97-AF65-F5344CB8AC3E}">
        <p14:creationId xmlns:p14="http://schemas.microsoft.com/office/powerpoint/2010/main" val="321266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8B11-5FD2-4FFB-A66B-8236D0E998D1}"/>
              </a:ext>
            </a:extLst>
          </p:cNvPr>
          <p:cNvSpPr>
            <a:spLocks noGrp="1"/>
          </p:cNvSpPr>
          <p:nvPr>
            <p:ph type="title"/>
          </p:nvPr>
        </p:nvSpPr>
        <p:spPr/>
        <p:txBody>
          <a:bodyPr/>
          <a:lstStyle/>
          <a:p>
            <a:r>
              <a:rPr lang="en-US" dirty="0">
                <a:solidFill>
                  <a:srgbClr val="515151"/>
                </a:solidFill>
                <a:latin typeface="Open Sans" panose="020B0606030504020204" pitchFamily="34" charset="0"/>
                <a:ea typeface="Open Sans" panose="020B0606030504020204" pitchFamily="34" charset="0"/>
                <a:cs typeface="Open Sans" panose="020B0606030504020204" pitchFamily="34" charset="0"/>
              </a:rPr>
              <a:t>Stochastic or deterministic?</a:t>
            </a:r>
            <a:endParaRPr lang="en-GB" dirty="0"/>
          </a:p>
        </p:txBody>
      </p:sp>
      <p:sp>
        <p:nvSpPr>
          <p:cNvPr id="3" name="Content Placeholder 2">
            <a:extLst>
              <a:ext uri="{FF2B5EF4-FFF2-40B4-BE49-F238E27FC236}">
                <a16:creationId xmlns:a16="http://schemas.microsoft.com/office/drawing/2014/main" id="{987BC742-A205-484C-93B8-6C08CAAD941A}"/>
              </a:ext>
            </a:extLst>
          </p:cNvPr>
          <p:cNvSpPr>
            <a:spLocks noGrp="1"/>
          </p:cNvSpPr>
          <p:nvPr>
            <p:ph idx="1"/>
          </p:nvPr>
        </p:nvSpPr>
        <p:spPr/>
        <p:txBody>
          <a:bodyPr>
            <a:normAutofit lnSpcReduction="10000"/>
          </a:bodyPr>
          <a:lstStyle/>
          <a:p>
            <a:pPr eaLnBrk="1" fontAlgn="base" hangingPunct="1">
              <a:spcBef>
                <a:spcPct val="50000"/>
              </a:spcBef>
              <a:spcAft>
                <a:spcPts val="600"/>
              </a:spcAft>
              <a:defRPr/>
            </a:pP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 </a:t>
            </a:r>
            <a:r>
              <a:rPr lang="en-US"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stochastic model</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consists of a </a:t>
            </a:r>
            <a:r>
              <a:rPr lang="en-US"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population</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and a number of </a:t>
            </a:r>
            <a:r>
              <a:rPr lang="en-US"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event types</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pPr eaLnBrk="1" fontAlgn="base" hangingPunct="1">
              <a:spcBef>
                <a:spcPct val="50000"/>
              </a:spcBef>
              <a:spcAft>
                <a:spcPts val="600"/>
              </a:spcAft>
              <a:defRPr/>
            </a:pP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population may consist of individuals or of sub-populations in given states. E.g. susceptible, infected, ‘recovered’, etc. </a:t>
            </a:r>
          </a:p>
          <a:p>
            <a:pPr eaLnBrk="1" fontAlgn="base" hangingPunct="1">
              <a:spcBef>
                <a:spcPct val="50000"/>
              </a:spcBef>
              <a:spcAft>
                <a:spcPts val="600"/>
              </a:spcAft>
              <a:defRPr/>
            </a:pP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Event types could be infection, recovery, death, etc. </a:t>
            </a:r>
          </a:p>
          <a:p>
            <a:pPr eaLnBrk="1" fontAlgn="base" hangingPunct="1">
              <a:spcBef>
                <a:spcPct val="50000"/>
              </a:spcBef>
              <a:spcAft>
                <a:spcPts val="600"/>
              </a:spcAft>
              <a:defRPr/>
            </a:pP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Simple basic idea – in any time interval there is a certain probability of each type of event occurring (e.g. birth/death).</a:t>
            </a:r>
          </a:p>
          <a:p>
            <a:pPr eaLnBrk="1" fontAlgn="base" hangingPunct="1">
              <a:spcBef>
                <a:spcPct val="50000"/>
              </a:spcBef>
              <a:spcAft>
                <a:spcPts val="600"/>
              </a:spcAft>
              <a:defRPr/>
            </a:pPr>
            <a:r>
              <a:rPr lang="en-US"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 Deterministic</a:t>
            </a:r>
            <a:r>
              <a:rPr lang="en-US"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990000"/>
                </a:solidFill>
                <a:latin typeface="Open Sans" panose="020B0606030504020204" pitchFamily="34" charset="0"/>
                <a:ea typeface="Open Sans" panose="020B0606030504020204" pitchFamily="34" charset="0"/>
                <a:cs typeface="Open Sans" panose="020B0606030504020204" pitchFamily="34" charset="0"/>
              </a:rPr>
              <a:t>models</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approximate by saying that in any time interval, the </a:t>
            </a:r>
            <a:r>
              <a:rPr lang="en-US" altLang="en-US" sz="24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mean</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number of events of any particular type occur. They also assume population sizes to be real, not integer numbers.</a:t>
            </a:r>
          </a:p>
          <a:p>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7C2E5801-A1E5-4B2B-A1C3-606F2BB991C3}"/>
              </a:ext>
            </a:extLst>
          </p:cNvPr>
          <p:cNvSpPr>
            <a:spLocks noGrp="1"/>
          </p:cNvSpPr>
          <p:nvPr>
            <p:ph type="sldNum" sz="quarter" idx="12"/>
          </p:nvPr>
        </p:nvSpPr>
        <p:spPr/>
        <p:txBody>
          <a:bodyPr/>
          <a:lstStyle/>
          <a:p>
            <a:fld id="{D9EAC8E3-2989-4E0F-9285-549793BE7C8D}" type="slidenum">
              <a:rPr lang="en-GB" smtClean="0"/>
              <a:t>4</a:t>
            </a:fld>
            <a:endParaRPr lang="en-GB"/>
          </a:p>
        </p:txBody>
      </p:sp>
    </p:spTree>
    <p:extLst>
      <p:ext uri="{BB962C8B-B14F-4D97-AF65-F5344CB8AC3E}">
        <p14:creationId xmlns:p14="http://schemas.microsoft.com/office/powerpoint/2010/main" val="315628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7" name="Object 3"/>
          <p:cNvGraphicFramePr>
            <a:graphicFrameLocks/>
          </p:cNvGraphicFramePr>
          <p:nvPr>
            <p:extLst>
              <p:ext uri="{D42A27DB-BD31-4B8C-83A1-F6EECF244321}">
                <p14:modId xmlns:p14="http://schemas.microsoft.com/office/powerpoint/2010/main" val="647617067"/>
              </p:ext>
            </p:extLst>
          </p:nvPr>
        </p:nvGraphicFramePr>
        <p:xfrm>
          <a:off x="6249989" y="2168930"/>
          <a:ext cx="3113087" cy="447675"/>
        </p:xfrm>
        <a:graphic>
          <a:graphicData uri="http://schemas.openxmlformats.org/presentationml/2006/ole">
            <mc:AlternateContent xmlns:mc="http://schemas.openxmlformats.org/markup-compatibility/2006">
              <mc:Choice xmlns:v="urn:schemas-microsoft-com:vml" Requires="v">
                <p:oleObj name="Equation" r:id="rId2" imgW="1574800" imgH="279400" progId="Equation.DSMT4">
                  <p:embed/>
                </p:oleObj>
              </mc:Choice>
              <mc:Fallback>
                <p:oleObj name="Equation" r:id="rId2" imgW="1574800" imgH="279400" progId="Equation.DSMT4">
                  <p:embed/>
                  <p:pic>
                    <p:nvPicPr>
                      <p:cNvPr id="6147"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989" y="2168930"/>
                        <a:ext cx="3113087" cy="447675"/>
                      </a:xfrm>
                      <a:prstGeom prst="rect">
                        <a:avLst/>
                      </a:prstGeom>
                      <a:noFill/>
                      <a:ln w="25400">
                        <a:solidFill>
                          <a:srgbClr val="8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8" name="Rectangle 4"/>
          <p:cNvSpPr>
            <a:spLocks noChangeArrowheads="1"/>
          </p:cNvSpPr>
          <p:nvPr/>
        </p:nvSpPr>
        <p:spPr bwMode="auto">
          <a:xfrm>
            <a:off x="4089400" y="2193506"/>
            <a:ext cx="2077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 with solution </a:t>
            </a:r>
          </a:p>
        </p:txBody>
      </p:sp>
      <p:sp>
        <p:nvSpPr>
          <p:cNvPr id="6149" name="Rectangle 5"/>
          <p:cNvSpPr>
            <a:spLocks noChangeArrowheads="1"/>
          </p:cNvSpPr>
          <p:nvPr/>
        </p:nvSpPr>
        <p:spPr bwMode="auto">
          <a:xfrm>
            <a:off x="1524001" y="2688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US" altLang="en-US" sz="2400">
              <a:solidFill>
                <a:srgbClr val="000000"/>
              </a:solidFill>
            </a:endParaRPr>
          </a:p>
        </p:txBody>
      </p:sp>
      <p:graphicFrame>
        <p:nvGraphicFramePr>
          <p:cNvPr id="6150" name="Object 6"/>
          <p:cNvGraphicFramePr>
            <a:graphicFrameLocks noChangeAspect="1"/>
          </p:cNvGraphicFramePr>
          <p:nvPr>
            <p:extLst>
              <p:ext uri="{D42A27DB-BD31-4B8C-83A1-F6EECF244321}">
                <p14:modId xmlns:p14="http://schemas.microsoft.com/office/powerpoint/2010/main" val="3031157084"/>
              </p:ext>
            </p:extLst>
          </p:nvPr>
        </p:nvGraphicFramePr>
        <p:xfrm>
          <a:off x="2051050" y="1994304"/>
          <a:ext cx="1797050" cy="704850"/>
        </p:xfrm>
        <a:graphic>
          <a:graphicData uri="http://schemas.openxmlformats.org/presentationml/2006/ole">
            <mc:AlternateContent xmlns:mc="http://schemas.openxmlformats.org/markup-compatibility/2006">
              <mc:Choice xmlns:v="urn:schemas-microsoft-com:vml" Requires="v">
                <p:oleObj name="Equation" r:id="rId4" imgW="1002865" imgH="393529" progId="Equation.DSMT4">
                  <p:embed/>
                </p:oleObj>
              </mc:Choice>
              <mc:Fallback>
                <p:oleObj name="Equation" r:id="rId4" imgW="1002865" imgH="393529" progId="Equation.DSMT4">
                  <p:embed/>
                  <p:pic>
                    <p:nvPicPr>
                      <p:cNvPr id="61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994304"/>
                        <a:ext cx="1797050" cy="704850"/>
                      </a:xfrm>
                      <a:prstGeom prst="rect">
                        <a:avLst/>
                      </a:prstGeom>
                      <a:noFill/>
                      <a:ln w="25400">
                        <a:solidFill>
                          <a:srgbClr val="8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7"/>
          <p:cNvSpPr>
            <a:spLocks noChangeArrowheads="1"/>
          </p:cNvSpPr>
          <p:nvPr/>
        </p:nvSpPr>
        <p:spPr bwMode="auto">
          <a:xfrm>
            <a:off x="1884364" y="1415262"/>
            <a:ext cx="28296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Deterministically</a:t>
            </a:r>
            <a:endParaRPr lang="en-GB" alt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52" name="Rectangle 8"/>
          <p:cNvSpPr>
            <a:spLocks noChangeArrowheads="1"/>
          </p:cNvSpPr>
          <p:nvPr/>
        </p:nvSpPr>
        <p:spPr bwMode="auto">
          <a:xfrm>
            <a:off x="1981200" y="2944091"/>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ts val="600"/>
              </a:spcAft>
              <a:buNone/>
              <a:defRPr/>
            </a:pP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For </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&gt;</a:t>
            </a:r>
            <a:r>
              <a:rPr lang="el-GR"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μ</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grows exponentially. For </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&lt;</a:t>
            </a:r>
            <a:r>
              <a:rPr lang="el-GR"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μ</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decreases asymptotically to zero. For </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a:t>
            </a:r>
            <a:r>
              <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r>
              <a:rPr lang="el-GR"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μ</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remains constant.</a:t>
            </a:r>
          </a:p>
        </p:txBody>
      </p:sp>
      <p:graphicFrame>
        <p:nvGraphicFramePr>
          <p:cNvPr id="6153" name="Object 9"/>
          <p:cNvGraphicFramePr>
            <a:graphicFrameLocks noChangeAspect="1"/>
          </p:cNvGraphicFramePr>
          <p:nvPr/>
        </p:nvGraphicFramePr>
        <p:xfrm>
          <a:off x="5880100" y="3860800"/>
          <a:ext cx="4102100" cy="2757488"/>
        </p:xfrm>
        <a:graphic>
          <a:graphicData uri="http://schemas.openxmlformats.org/presentationml/2006/ole">
            <mc:AlternateContent xmlns:mc="http://schemas.openxmlformats.org/markup-compatibility/2006">
              <mc:Choice xmlns:v="urn:schemas-microsoft-com:vml" Requires="v">
                <p:oleObj name="Worksheet" r:id="rId6" imgW="4057802" imgH="2695651" progId="Excel.Sheet.8">
                  <p:embed/>
                </p:oleObj>
              </mc:Choice>
              <mc:Fallback>
                <p:oleObj name="Worksheet" r:id="rId6" imgW="4057802" imgH="2695651" progId="Excel.Sheet.8">
                  <p:embed/>
                  <p:pic>
                    <p:nvPicPr>
                      <p:cNvPr id="615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0100" y="3860800"/>
                        <a:ext cx="41021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4" name="Rectangle 10"/>
          <p:cNvSpPr>
            <a:spLocks noChangeArrowheads="1"/>
          </p:cNvSpPr>
          <p:nvPr/>
        </p:nvSpPr>
        <p:spPr bwMode="auto">
          <a:xfrm>
            <a:off x="1981201" y="3856039"/>
            <a:ext cx="38449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US" altLang="en-US" sz="1800" dirty="0">
                <a:solidFill>
                  <a:srgbClr val="990000"/>
                </a:solidFill>
                <a:latin typeface="Open Sans" panose="020B0606030504020204" pitchFamily="34" charset="0"/>
                <a:ea typeface="Open Sans" panose="020B0606030504020204" pitchFamily="34" charset="0"/>
                <a:cs typeface="Open Sans" panose="020B0606030504020204" pitchFamily="34" charset="0"/>
              </a:rPr>
              <a:t>Here </a:t>
            </a:r>
            <a:r>
              <a:rPr lang="en-US" altLang="en-US" sz="18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N</a:t>
            </a:r>
            <a:r>
              <a:rPr lang="en-US" altLang="en-US" sz="1800" dirty="0">
                <a:solidFill>
                  <a:srgbClr val="990000"/>
                </a:solidFill>
                <a:latin typeface="Open Sans" panose="020B0606030504020204" pitchFamily="34" charset="0"/>
                <a:ea typeface="Open Sans" panose="020B0606030504020204" pitchFamily="34" charset="0"/>
                <a:cs typeface="Open Sans" panose="020B0606030504020204" pitchFamily="34" charset="0"/>
              </a:rPr>
              <a:t>(</a:t>
            </a:r>
            <a:r>
              <a:rPr lang="en-US" altLang="en-US" sz="18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t</a:t>
            </a:r>
            <a:r>
              <a:rPr lang="en-US" altLang="en-US" sz="1800" dirty="0">
                <a:solidFill>
                  <a:srgbClr val="990000"/>
                </a:solidFill>
                <a:latin typeface="Open Sans" panose="020B0606030504020204" pitchFamily="34" charset="0"/>
                <a:ea typeface="Open Sans" panose="020B0606030504020204" pitchFamily="34" charset="0"/>
                <a:cs typeface="Open Sans" panose="020B0606030504020204" pitchFamily="34" charset="0"/>
              </a:rPr>
              <a:t>) represents the average number of individuals alive at time </a:t>
            </a:r>
            <a:r>
              <a:rPr lang="en-US" altLang="en-US" sz="18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t</a:t>
            </a:r>
            <a:r>
              <a:rPr lang="en-US" altLang="en-US" sz="1800" dirty="0">
                <a:solidFill>
                  <a:srgbClr val="990000"/>
                </a:solidFill>
                <a:latin typeface="Open Sans" panose="020B0606030504020204" pitchFamily="34" charset="0"/>
                <a:ea typeface="Open Sans" panose="020B0606030504020204" pitchFamily="34" charset="0"/>
                <a:cs typeface="Open Sans" panose="020B0606030504020204" pitchFamily="34" charset="0"/>
              </a:rPr>
              <a:t>. Should be careful in interpreting it as the </a:t>
            </a:r>
            <a:r>
              <a:rPr lang="en-US" altLang="en-US" sz="18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real</a:t>
            </a:r>
            <a:r>
              <a:rPr lang="en-US" altLang="en-US" sz="1800" dirty="0">
                <a:solidFill>
                  <a:srgbClr val="990000"/>
                </a:solidFill>
                <a:latin typeface="Open Sans" panose="020B0606030504020204" pitchFamily="34" charset="0"/>
                <a:ea typeface="Open Sans" panose="020B0606030504020204" pitchFamily="34" charset="0"/>
                <a:cs typeface="Open Sans" panose="020B0606030504020204" pitchFamily="34" charset="0"/>
              </a:rPr>
              <a:t> number of people alive – since the model in that case tells you that a fraction of an individual can be alive, and a fraction dead.</a:t>
            </a:r>
          </a:p>
        </p:txBody>
      </p:sp>
      <p:sp>
        <p:nvSpPr>
          <p:cNvPr id="6155" name="Text Box 11"/>
          <p:cNvSpPr txBox="1">
            <a:spLocks noChangeArrowheads="1"/>
          </p:cNvSpPr>
          <p:nvPr/>
        </p:nvSpPr>
        <p:spPr bwMode="auto">
          <a:xfrm>
            <a:off x="6180138" y="3852863"/>
            <a:ext cx="438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a:solidFill>
                  <a:srgbClr val="000000"/>
                </a:solidFill>
              </a:rPr>
              <a:t>50</a:t>
            </a:r>
          </a:p>
        </p:txBody>
      </p:sp>
      <p:sp>
        <p:nvSpPr>
          <p:cNvPr id="6156" name="Rectangle 12"/>
          <p:cNvSpPr>
            <a:spLocks noChangeArrowheads="1"/>
          </p:cNvSpPr>
          <p:nvPr/>
        </p:nvSpPr>
        <p:spPr bwMode="auto">
          <a:xfrm>
            <a:off x="6261101" y="4329114"/>
            <a:ext cx="296863" cy="1277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US" altLang="en-US" sz="2400">
              <a:solidFill>
                <a:srgbClr val="000000"/>
              </a:solidFill>
            </a:endParaRPr>
          </a:p>
        </p:txBody>
      </p:sp>
      <p:sp>
        <p:nvSpPr>
          <p:cNvPr id="2" name="TextBox 1"/>
          <p:cNvSpPr txBox="1"/>
          <p:nvPr/>
        </p:nvSpPr>
        <p:spPr>
          <a:xfrm>
            <a:off x="5638801" y="2974931"/>
            <a:ext cx="65" cy="369332"/>
          </a:xfrm>
          <a:prstGeom prst="rect">
            <a:avLst/>
          </a:prstGeom>
          <a:noFill/>
        </p:spPr>
        <p:txBody>
          <a:bodyPr wrap="none" lIns="0" tIns="0" rIns="0" bIns="0" rtlCol="0">
            <a:spAutoFit/>
          </a:bodyPr>
          <a:lstStyle/>
          <a:p>
            <a:pPr fontAlgn="base">
              <a:spcBef>
                <a:spcPct val="0"/>
              </a:spcBef>
              <a:spcAft>
                <a:spcPct val="0"/>
              </a:spcAft>
              <a:defRPr/>
            </a:pPr>
            <a:endParaRPr lang="en-US" sz="2400" dirty="0">
              <a:solidFill>
                <a:srgbClr val="000000"/>
              </a:solidFill>
              <a:latin typeface="Arial" panose="020B0604020202020204" pitchFamily="34" charset="0"/>
            </a:endParaRPr>
          </a:p>
        </p:txBody>
      </p:sp>
      <p:sp>
        <p:nvSpPr>
          <p:cNvPr id="4" name="Title 3">
            <a:extLst>
              <a:ext uri="{FF2B5EF4-FFF2-40B4-BE49-F238E27FC236}">
                <a16:creationId xmlns:a16="http://schemas.microsoft.com/office/drawing/2014/main" id="{D3BFF9CC-0F46-4BBB-99A4-643573232603}"/>
              </a:ext>
            </a:extLst>
          </p:cNvPr>
          <p:cNvSpPr>
            <a:spLocks noGrp="1"/>
          </p:cNvSpPr>
          <p:nvPr>
            <p:ph type="title"/>
          </p:nvPr>
        </p:nvSpPr>
        <p:spPr/>
        <p:txBody>
          <a:bodyPr/>
          <a:lstStyle/>
          <a:p>
            <a:r>
              <a:rPr lang="en-US" dirty="0"/>
              <a:t>A simple birth-death process (1)</a:t>
            </a:r>
            <a:endParaRPr lang="en-GB" dirty="0"/>
          </a:p>
        </p:txBody>
      </p:sp>
      <p:sp>
        <p:nvSpPr>
          <p:cNvPr id="5" name="Slide Number Placeholder 4">
            <a:extLst>
              <a:ext uri="{FF2B5EF4-FFF2-40B4-BE49-F238E27FC236}">
                <a16:creationId xmlns:a16="http://schemas.microsoft.com/office/drawing/2014/main" id="{849516E2-E143-4F88-8B4A-885407EE5388}"/>
              </a:ext>
            </a:extLst>
          </p:cNvPr>
          <p:cNvSpPr>
            <a:spLocks noGrp="1"/>
          </p:cNvSpPr>
          <p:nvPr>
            <p:ph type="sldNum" sz="quarter" idx="12"/>
          </p:nvPr>
        </p:nvSpPr>
        <p:spPr/>
        <p:txBody>
          <a:bodyPr/>
          <a:lstStyle/>
          <a:p>
            <a:fld id="{DD5BF034-A0A6-4F43-BF31-E5A6A6CA894E}" type="slidenum">
              <a:rPr lang="en-GB" smtClean="0"/>
              <a:t>5</a:t>
            </a:fld>
            <a:endParaRPr lang="en-GB"/>
          </a:p>
        </p:txBody>
      </p:sp>
    </p:spTree>
    <p:extLst>
      <p:ext uri="{BB962C8B-B14F-4D97-AF65-F5344CB8AC3E}">
        <p14:creationId xmlns:p14="http://schemas.microsoft.com/office/powerpoint/2010/main" val="14447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1878014" y="1880292"/>
            <a:ext cx="921784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eaLnBrk="1" fontAlgn="base" hangingPunct="1">
              <a:spcBef>
                <a:spcPct val="0"/>
              </a:spcBef>
              <a:spcAft>
                <a:spcPct val="0"/>
              </a:spcAft>
              <a:buNone/>
              <a:defRPr/>
            </a:pP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We need a complete description of the stochastic model so we </a:t>
            </a:r>
          </a:p>
          <a:p>
            <a:pPr eaLnBrk="1" fontAlgn="base" hangingPunct="1">
              <a:spcBef>
                <a:spcPct val="0"/>
              </a:spcBef>
              <a:spcAft>
                <a:spcPct val="0"/>
              </a:spcAft>
              <a:buNone/>
              <a:defRPr/>
            </a:pP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can simulate it. For the present case:</a:t>
            </a:r>
          </a:p>
          <a:p>
            <a:pPr eaLnBrk="1" fontAlgn="base" hangingPunct="1">
              <a:spcBef>
                <a:spcPct val="0"/>
              </a:spcBef>
              <a:spcAft>
                <a:spcPct val="0"/>
              </a:spcAft>
              <a:buNone/>
              <a:defRPr/>
            </a:pPr>
            <a:endPar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eaLnBrk="1" fontAlgn="base" hangingPunct="1">
              <a:spcBef>
                <a:spcPct val="0"/>
              </a:spcBef>
              <a:spcAft>
                <a:spcPct val="0"/>
              </a:spcAft>
              <a:buNone/>
              <a:defRPr/>
            </a:pPr>
            <a:r>
              <a:rPr lang="en-GB"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Population: N identical individuals.</a:t>
            </a:r>
          </a:p>
          <a:p>
            <a:pPr eaLnBrk="1" fontAlgn="base" hangingPunct="1">
              <a:spcBef>
                <a:spcPct val="0"/>
              </a:spcBef>
              <a:spcAft>
                <a:spcPct val="0"/>
              </a:spcAft>
              <a:buNone/>
              <a:defRPr/>
            </a:pPr>
            <a:endPar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eaLnBrk="1" fontAlgn="base" hangingPunct="1">
              <a:spcBef>
                <a:spcPct val="0"/>
              </a:spcBef>
              <a:spcAft>
                <a:spcPct val="0"/>
              </a:spcAft>
              <a:buNone/>
              <a:defRPr/>
            </a:pPr>
            <a:endParaRPr lang="en-US" altLang="en-US"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95289" name="Group 25"/>
          <p:cNvGraphicFramePr>
            <a:graphicFrameLocks noGrp="1"/>
          </p:cNvGraphicFramePr>
          <p:nvPr>
            <p:extLst>
              <p:ext uri="{D42A27DB-BD31-4B8C-83A1-F6EECF244321}">
                <p14:modId xmlns:p14="http://schemas.microsoft.com/office/powerpoint/2010/main" val="2040801468"/>
              </p:ext>
            </p:extLst>
          </p:nvPr>
        </p:nvGraphicFramePr>
        <p:xfrm>
          <a:off x="2528138" y="4181186"/>
          <a:ext cx="6700837" cy="1769655"/>
        </p:xfrm>
        <a:graphic>
          <a:graphicData uri="http://schemas.openxmlformats.org/drawingml/2006/table">
            <a:tbl>
              <a:tblPr/>
              <a:tblGrid>
                <a:gridCol w="1414463">
                  <a:extLst>
                    <a:ext uri="{9D8B030D-6E8A-4147-A177-3AD203B41FA5}">
                      <a16:colId xmlns:a16="http://schemas.microsoft.com/office/drawing/2014/main" val="20000"/>
                    </a:ext>
                  </a:extLst>
                </a:gridCol>
                <a:gridCol w="3368674">
                  <a:extLst>
                    <a:ext uri="{9D8B030D-6E8A-4147-A177-3AD203B41FA5}">
                      <a16:colId xmlns:a16="http://schemas.microsoft.com/office/drawing/2014/main" val="20001"/>
                    </a:ext>
                  </a:extLst>
                </a:gridCol>
                <a:gridCol w="1917700">
                  <a:extLst>
                    <a:ext uri="{9D8B030D-6E8A-4147-A177-3AD203B41FA5}">
                      <a16:colId xmlns:a16="http://schemas.microsoft.com/office/drawing/2014/main" val="20002"/>
                    </a:ext>
                  </a:extLst>
                </a:gridCol>
              </a:tblGrid>
              <a:tr h="493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Name</a:t>
                      </a:r>
                      <a:endParaRPr kumimoji="0" 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What happens to population</a:t>
                      </a:r>
                      <a:endParaRPr kumimoji="0" lang="en-US"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Rate/individual</a:t>
                      </a:r>
                      <a:endParaRPr kumimoji="0" lang="en-US"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Birth</a:t>
                      </a:r>
                      <a:endParaRPr kumimoji="0" lang="en-US"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 </a:t>
                      </a: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Wingdings" pitchFamily="2" charset="2"/>
                        </a:rPr>
                        <a:t>N + 1</a:t>
                      </a:r>
                      <a:r>
                        <a:rPr kumimoji="0" lang="en-GB"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endParaRPr kumimoji="0" lang="en-US" sz="20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Symbol" pitchFamily="18" charset="2"/>
                        </a:rPr>
                        <a:t></a:t>
                      </a: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5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Death</a:t>
                      </a:r>
                      <a:endParaRPr kumimoji="0" 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N </a:t>
                      </a:r>
                      <a:r>
                        <a:rPr kumimoji="0" lang="en-GB"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Wingdings" pitchFamily="2" charset="2"/>
                        </a:rPr>
                        <a:t>N - 1</a:t>
                      </a:r>
                      <a:endParaRPr kumimoji="0" 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Wingdings" pitchFamily="2" charset="2"/>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t>
                      </a:r>
                      <a:endParaRPr kumimoji="0" 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4">
            <a:extLst>
              <a:ext uri="{FF2B5EF4-FFF2-40B4-BE49-F238E27FC236}">
                <a16:creationId xmlns:a16="http://schemas.microsoft.com/office/drawing/2014/main" id="{6FAA266F-0C93-EB4B-8A66-9EB51BBA850B}"/>
              </a:ext>
            </a:extLst>
          </p:cNvPr>
          <p:cNvSpPr>
            <a:spLocks noChangeArrowheads="1"/>
          </p:cNvSpPr>
          <p:nvPr/>
        </p:nvSpPr>
        <p:spPr bwMode="auto">
          <a:xfrm>
            <a:off x="1876426" y="1855835"/>
            <a:ext cx="23134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Stochastically</a:t>
            </a:r>
            <a:endParaRPr lang="en-GB" alt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B244A379-CB54-44EF-9206-C4D1DD9573EE}"/>
              </a:ext>
            </a:extLst>
          </p:cNvPr>
          <p:cNvSpPr>
            <a:spLocks noGrp="1"/>
          </p:cNvSpPr>
          <p:nvPr>
            <p:ph type="title"/>
          </p:nvPr>
        </p:nvSpPr>
        <p:spPr/>
        <p:txBody>
          <a:bodyPr/>
          <a:lstStyle/>
          <a:p>
            <a:r>
              <a:rPr lang="en-US" dirty="0"/>
              <a:t>A simple birth-death process (2)</a:t>
            </a:r>
            <a:endParaRPr lang="en-GB" dirty="0"/>
          </a:p>
        </p:txBody>
      </p:sp>
      <p:sp>
        <p:nvSpPr>
          <p:cNvPr id="3" name="Slide Number Placeholder 2">
            <a:extLst>
              <a:ext uri="{FF2B5EF4-FFF2-40B4-BE49-F238E27FC236}">
                <a16:creationId xmlns:a16="http://schemas.microsoft.com/office/drawing/2014/main" id="{0514C02B-9D93-4C68-AE9F-64517E6363BE}"/>
              </a:ext>
            </a:extLst>
          </p:cNvPr>
          <p:cNvSpPr>
            <a:spLocks noGrp="1"/>
          </p:cNvSpPr>
          <p:nvPr>
            <p:ph type="sldNum" sz="quarter" idx="12"/>
          </p:nvPr>
        </p:nvSpPr>
        <p:spPr/>
        <p:txBody>
          <a:bodyPr/>
          <a:lstStyle/>
          <a:p>
            <a:fld id="{DD5BF034-A0A6-4F43-BF31-E5A6A6CA894E}" type="slidenum">
              <a:rPr lang="en-GB" smtClean="0"/>
              <a:t>6</a:t>
            </a:fld>
            <a:endParaRPr lang="en-GB"/>
          </a:p>
        </p:txBody>
      </p:sp>
    </p:spTree>
    <p:extLst>
      <p:ext uri="{BB962C8B-B14F-4D97-AF65-F5344CB8AC3E}">
        <p14:creationId xmlns:p14="http://schemas.microsoft.com/office/powerpoint/2010/main" val="372973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5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1524001" y="2688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US" altLang="en-US" sz="2400">
              <a:solidFill>
                <a:srgbClr val="000000"/>
              </a:solidFill>
            </a:endParaRPr>
          </a:p>
        </p:txBody>
      </p:sp>
      <p:sp>
        <p:nvSpPr>
          <p:cNvPr id="8196" name="Rectangle 4"/>
          <p:cNvSpPr>
            <a:spLocks noChangeArrowheads="1"/>
          </p:cNvSpPr>
          <p:nvPr/>
        </p:nvSpPr>
        <p:spPr bwMode="auto">
          <a:xfrm>
            <a:off x="1876426" y="1473452"/>
            <a:ext cx="23134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24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Stochastically</a:t>
            </a:r>
            <a:endParaRPr lang="en-GB" alt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97" name="Rectangle 5"/>
          <p:cNvSpPr>
            <a:spLocks noChangeArrowheads="1"/>
          </p:cNvSpPr>
          <p:nvPr/>
        </p:nvSpPr>
        <p:spPr bwMode="auto">
          <a:xfrm>
            <a:off x="1876426" y="1852989"/>
            <a:ext cx="83343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ts val="600"/>
              </a:spcAft>
              <a:buNone/>
              <a:defRPr/>
            </a:pP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Between time </a:t>
            </a:r>
            <a:r>
              <a:rPr lang="en-US"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t</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time </a:t>
            </a:r>
            <a:r>
              <a:rPr lang="en-US" altLang="en-US" sz="2000" i="1"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t+dt</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 short time later, one of two events might happen:</a:t>
            </a:r>
          </a:p>
          <a:p>
            <a:pPr lvl="1" eaLnBrk="1" fontAlgn="base" hangingPunct="1">
              <a:spcBef>
                <a:spcPct val="0"/>
              </a:spcBef>
              <a:spcAft>
                <a:spcPts val="600"/>
              </a:spcAft>
              <a:buFontTx/>
              <a:buChar char="•"/>
              <a:defRPr/>
            </a:pPr>
            <a:r>
              <a:rPr lang="en-US"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 A birth</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 with probability </a:t>
            </a:r>
            <a:r>
              <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 </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sym typeface="Symbol" panose="05050102010706020507" pitchFamily="18" charset="2"/>
              </a:rPr>
              <a:t></a:t>
            </a:r>
            <a:r>
              <a:rPr lang="en-US" altLang="en-US" sz="2000"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dt</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per individual</a:t>
            </a:r>
          </a:p>
          <a:p>
            <a:pPr lvl="1" eaLnBrk="1" fontAlgn="base" hangingPunct="1">
              <a:spcBef>
                <a:spcPct val="0"/>
              </a:spcBef>
              <a:spcAft>
                <a:spcPts val="600"/>
              </a:spcAft>
              <a:buFontTx/>
              <a:buChar char="•"/>
              <a:defRPr/>
            </a:pP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i="1" dirty="0">
                <a:solidFill>
                  <a:srgbClr val="990000"/>
                </a:solidFill>
                <a:latin typeface="Open Sans" panose="020B0606030504020204" pitchFamily="34" charset="0"/>
                <a:ea typeface="Open Sans" panose="020B0606030504020204" pitchFamily="34" charset="0"/>
                <a:cs typeface="Open Sans" panose="020B0606030504020204" pitchFamily="34" charset="0"/>
              </a:rPr>
              <a:t>A death</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 with probability </a:t>
            </a:r>
            <a:r>
              <a:rPr lang="el-GR"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μ</a:t>
            </a:r>
            <a:r>
              <a:rPr lang="en-US" altLang="en-US" sz="2000" dirty="0" err="1">
                <a:solidFill>
                  <a:srgbClr val="990000"/>
                </a:solidFill>
                <a:latin typeface="Open Sans" panose="020B0606030504020204" pitchFamily="34" charset="0"/>
                <a:ea typeface="Open Sans" panose="020B0606030504020204" pitchFamily="34" charset="0"/>
                <a:cs typeface="Open Sans" panose="020B0606030504020204" pitchFamily="34" charset="0"/>
              </a:rPr>
              <a:t>dt</a:t>
            </a:r>
            <a:r>
              <a:rPr lang="en-US" altLang="en-US" sz="2000" dirty="0">
                <a:solidFill>
                  <a:srgbClr val="990000"/>
                </a:solidFill>
                <a:latin typeface="Open Sans" panose="020B0606030504020204" pitchFamily="34" charset="0"/>
                <a:ea typeface="Open Sans" panose="020B0606030504020204" pitchFamily="34" charset="0"/>
                <a:cs typeface="Open Sans" panose="020B0606030504020204" pitchFamily="34" charset="0"/>
              </a:rPr>
              <a:t> per individual</a:t>
            </a:r>
          </a:p>
          <a:p>
            <a:pPr eaLnBrk="1" fontAlgn="base" hangingPunct="1">
              <a:spcBef>
                <a:spcPct val="0"/>
              </a:spcBef>
              <a:spcAft>
                <a:spcPts val="600"/>
              </a:spcAft>
              <a:buNone/>
              <a:defRPr/>
            </a:pPr>
            <a:r>
              <a:rPr lang="en-GB"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Stochastic simulation involves picking these events randomly to generate a single realisation:</a:t>
            </a:r>
            <a:endParaRPr lang="en-US" alt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98" name="Rectangle 6"/>
          <p:cNvSpPr>
            <a:spLocks noChangeArrowheads="1"/>
          </p:cNvSpPr>
          <p:nvPr/>
        </p:nvSpPr>
        <p:spPr bwMode="auto">
          <a:xfrm>
            <a:off x="1524001" y="1459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endParaRPr lang="en-US" altLang="en-US" sz="2400">
              <a:solidFill>
                <a:srgbClr val="000000"/>
              </a:solidFill>
            </a:endParaRPr>
          </a:p>
        </p:txBody>
      </p:sp>
      <p:graphicFrame>
        <p:nvGraphicFramePr>
          <p:cNvPr id="8199" name="Object 7"/>
          <p:cNvGraphicFramePr>
            <a:graphicFrameLocks noChangeAspect="1"/>
          </p:cNvGraphicFramePr>
          <p:nvPr/>
        </p:nvGraphicFramePr>
        <p:xfrm>
          <a:off x="3362326" y="3868738"/>
          <a:ext cx="4373563" cy="2989262"/>
        </p:xfrm>
        <a:graphic>
          <a:graphicData uri="http://schemas.openxmlformats.org/presentationml/2006/ole">
            <mc:AlternateContent xmlns:mc="http://schemas.openxmlformats.org/markup-compatibility/2006">
              <mc:Choice xmlns:v="urn:schemas-microsoft-com:vml" Requires="v">
                <p:oleObj name="Chart" r:id="rId2" imgW="4362450" imgH="2981325" progId="Excel.Chart.8">
                  <p:embed/>
                </p:oleObj>
              </mc:Choice>
              <mc:Fallback>
                <p:oleObj name="Chart" r:id="rId2" imgW="4362450" imgH="2981325" progId="Excel.Chart.8">
                  <p:embed/>
                  <p:pic>
                    <p:nvPicPr>
                      <p:cNvPr id="8199"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26" y="3868738"/>
                        <a:ext cx="4373563"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a:extLst>
              <a:ext uri="{FF2B5EF4-FFF2-40B4-BE49-F238E27FC236}">
                <a16:creationId xmlns:a16="http://schemas.microsoft.com/office/drawing/2014/main" id="{41EAE5E3-EDB4-4128-AC10-18234D201574}"/>
              </a:ext>
            </a:extLst>
          </p:cNvPr>
          <p:cNvSpPr>
            <a:spLocks noGrp="1"/>
          </p:cNvSpPr>
          <p:nvPr>
            <p:ph type="title"/>
          </p:nvPr>
        </p:nvSpPr>
        <p:spPr/>
        <p:txBody>
          <a:bodyPr/>
          <a:lstStyle/>
          <a:p>
            <a:r>
              <a:rPr lang="en-US" dirty="0"/>
              <a:t>A simple birth-death process (3)</a:t>
            </a:r>
            <a:endParaRPr lang="en-GB" dirty="0"/>
          </a:p>
        </p:txBody>
      </p:sp>
      <p:sp>
        <p:nvSpPr>
          <p:cNvPr id="3" name="Slide Number Placeholder 2">
            <a:extLst>
              <a:ext uri="{FF2B5EF4-FFF2-40B4-BE49-F238E27FC236}">
                <a16:creationId xmlns:a16="http://schemas.microsoft.com/office/drawing/2014/main" id="{238B5B3D-B7F6-48FF-AB14-1C2388DEA9D4}"/>
              </a:ext>
            </a:extLst>
          </p:cNvPr>
          <p:cNvSpPr>
            <a:spLocks noGrp="1"/>
          </p:cNvSpPr>
          <p:nvPr>
            <p:ph type="sldNum" sz="quarter" idx="12"/>
          </p:nvPr>
        </p:nvSpPr>
        <p:spPr/>
        <p:txBody>
          <a:bodyPr/>
          <a:lstStyle/>
          <a:p>
            <a:fld id="{DD5BF034-A0A6-4F43-BF31-E5A6A6CA894E}" type="slidenum">
              <a:rPr lang="en-GB" smtClean="0"/>
              <a:t>7</a:t>
            </a:fld>
            <a:endParaRPr lang="en-GB"/>
          </a:p>
        </p:txBody>
      </p:sp>
    </p:spTree>
    <p:extLst>
      <p:ext uri="{BB962C8B-B14F-4D97-AF65-F5344CB8AC3E}">
        <p14:creationId xmlns:p14="http://schemas.microsoft.com/office/powerpoint/2010/main" val="20636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4"/>
          <p:cNvGrpSpPr>
            <a:grpSpLocks/>
          </p:cNvGrpSpPr>
          <p:nvPr/>
        </p:nvGrpSpPr>
        <p:grpSpPr bwMode="auto">
          <a:xfrm>
            <a:off x="1709738" y="1430338"/>
            <a:ext cx="3789362" cy="2506662"/>
            <a:chOff x="343" y="1621"/>
            <a:chExt cx="2047" cy="1345"/>
          </a:xfrm>
        </p:grpSpPr>
        <p:pic>
          <p:nvPicPr>
            <p:cNvPr id="92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 y="1621"/>
              <a:ext cx="2047" cy="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6"/>
            <p:cNvSpPr txBox="1">
              <a:spLocks noChangeArrowheads="1"/>
            </p:cNvSpPr>
            <p:nvPr/>
          </p:nvSpPr>
          <p:spPr bwMode="auto">
            <a:xfrm>
              <a:off x="1028" y="1823"/>
              <a:ext cx="58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GB" altLang="en-US" sz="1800" baseline="-25000" dirty="0">
                  <a:solidFill>
                    <a:srgbClr val="000000"/>
                  </a:solidFill>
                  <a:latin typeface="Open Sans" panose="020B0606030504020204" pitchFamily="34" charset="0"/>
                  <a:ea typeface="Open Sans" panose="020B0606030504020204" pitchFamily="34" charset="0"/>
                  <a:cs typeface="Open Sans" panose="020B0606030504020204" pitchFamily="34" charset="0"/>
                </a:rPr>
                <a:t>0</a:t>
              </a:r>
              <a:r>
                <a:rPr lang="en-GB" alt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=1000</a:t>
              </a:r>
            </a:p>
          </p:txBody>
        </p:sp>
      </p:grpSp>
      <p:grpSp>
        <p:nvGrpSpPr>
          <p:cNvPr id="9219" name="Group 7"/>
          <p:cNvGrpSpPr>
            <a:grpSpLocks/>
          </p:cNvGrpSpPr>
          <p:nvPr/>
        </p:nvGrpSpPr>
        <p:grpSpPr bwMode="auto">
          <a:xfrm>
            <a:off x="6100763" y="1430338"/>
            <a:ext cx="3962400" cy="2506662"/>
            <a:chOff x="2861" y="1620"/>
            <a:chExt cx="2049" cy="1347"/>
          </a:xfrm>
        </p:grpSpPr>
        <p:pic>
          <p:nvPicPr>
            <p:cNvPr id="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 y="1620"/>
              <a:ext cx="2049" cy="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9"/>
            <p:cNvSpPr txBox="1">
              <a:spLocks noChangeArrowheads="1"/>
            </p:cNvSpPr>
            <p:nvPr/>
          </p:nvSpPr>
          <p:spPr bwMode="auto">
            <a:xfrm>
              <a:off x="3587" y="1823"/>
              <a:ext cx="49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i="1">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GB" altLang="en-US" sz="1800" baseline="-25000">
                  <a:solidFill>
                    <a:srgbClr val="000000"/>
                  </a:solidFill>
                  <a:latin typeface="Open Sans" panose="020B0606030504020204" pitchFamily="34" charset="0"/>
                  <a:ea typeface="Open Sans" panose="020B0606030504020204" pitchFamily="34" charset="0"/>
                  <a:cs typeface="Open Sans" panose="020B0606030504020204" pitchFamily="34" charset="0"/>
                </a:rPr>
                <a:t>0</a:t>
              </a:r>
              <a:r>
                <a:rPr lang="en-GB" altLang="en-US" sz="1800">
                  <a:solidFill>
                    <a:srgbClr val="000000"/>
                  </a:solidFill>
                  <a:latin typeface="Open Sans" panose="020B0606030504020204" pitchFamily="34" charset="0"/>
                  <a:ea typeface="Open Sans" panose="020B0606030504020204" pitchFamily="34" charset="0"/>
                  <a:cs typeface="Open Sans" panose="020B0606030504020204" pitchFamily="34" charset="0"/>
                </a:rPr>
                <a:t>=100</a:t>
              </a:r>
            </a:p>
          </p:txBody>
        </p:sp>
      </p:grpSp>
      <p:grpSp>
        <p:nvGrpSpPr>
          <p:cNvPr id="9220" name="Group 10"/>
          <p:cNvGrpSpPr>
            <a:grpSpLocks/>
          </p:cNvGrpSpPr>
          <p:nvPr/>
        </p:nvGrpSpPr>
        <p:grpSpPr bwMode="auto">
          <a:xfrm>
            <a:off x="3605213" y="4159251"/>
            <a:ext cx="3898900" cy="2327275"/>
            <a:chOff x="4721" y="1617"/>
            <a:chExt cx="2054" cy="1352"/>
          </a:xfrm>
        </p:grpSpPr>
        <p:pic>
          <p:nvPicPr>
            <p:cNvPr id="922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 y="1617"/>
              <a:ext cx="2054" cy="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12"/>
            <p:cNvSpPr txBox="1">
              <a:spLocks noChangeArrowheads="1"/>
            </p:cNvSpPr>
            <p:nvPr/>
          </p:nvSpPr>
          <p:spPr bwMode="auto">
            <a:xfrm>
              <a:off x="5490" y="1824"/>
              <a:ext cx="4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ase" hangingPunct="1">
                <a:spcBef>
                  <a:spcPct val="0"/>
                </a:spcBef>
                <a:spcAft>
                  <a:spcPct val="0"/>
                </a:spcAft>
                <a:buNone/>
                <a:defRPr/>
              </a:pPr>
              <a:r>
                <a:rPr lang="en-GB" altLang="en-US" sz="1800" i="1">
                  <a:solidFill>
                    <a:srgbClr val="000000"/>
                  </a:solidFill>
                  <a:latin typeface="Open Sans" panose="020B0606030504020204" pitchFamily="34" charset="0"/>
                  <a:ea typeface="Open Sans" panose="020B0606030504020204" pitchFamily="34" charset="0"/>
                  <a:cs typeface="Open Sans" panose="020B0606030504020204" pitchFamily="34" charset="0"/>
                </a:rPr>
                <a:t>N</a:t>
              </a:r>
              <a:r>
                <a:rPr lang="en-GB" altLang="en-US" sz="1800" baseline="-25000">
                  <a:solidFill>
                    <a:srgbClr val="000000"/>
                  </a:solidFill>
                  <a:latin typeface="Open Sans" panose="020B0606030504020204" pitchFamily="34" charset="0"/>
                  <a:ea typeface="Open Sans" panose="020B0606030504020204" pitchFamily="34" charset="0"/>
                  <a:cs typeface="Open Sans" panose="020B0606030504020204" pitchFamily="34" charset="0"/>
                </a:rPr>
                <a:t>0</a:t>
              </a:r>
              <a:r>
                <a:rPr lang="en-GB" altLang="en-US" sz="1800">
                  <a:solidFill>
                    <a:srgbClr val="000000"/>
                  </a:solidFill>
                  <a:latin typeface="Open Sans" panose="020B0606030504020204" pitchFamily="34" charset="0"/>
                  <a:ea typeface="Open Sans" panose="020B0606030504020204" pitchFamily="34" charset="0"/>
                  <a:cs typeface="Open Sans" panose="020B0606030504020204" pitchFamily="34" charset="0"/>
                </a:rPr>
                <a:t>=10</a:t>
              </a:r>
            </a:p>
          </p:txBody>
        </p:sp>
      </p:grpSp>
      <p:sp>
        <p:nvSpPr>
          <p:cNvPr id="3" name="Title 2">
            <a:extLst>
              <a:ext uri="{FF2B5EF4-FFF2-40B4-BE49-F238E27FC236}">
                <a16:creationId xmlns:a16="http://schemas.microsoft.com/office/drawing/2014/main" id="{4EF3DA86-678F-44E8-A377-AF47923748D7}"/>
              </a:ext>
            </a:extLst>
          </p:cNvPr>
          <p:cNvSpPr>
            <a:spLocks noGrp="1"/>
          </p:cNvSpPr>
          <p:nvPr>
            <p:ph type="title"/>
          </p:nvPr>
        </p:nvSpPr>
        <p:spPr/>
        <p:txBody>
          <a:bodyPr/>
          <a:lstStyle/>
          <a:p>
            <a:r>
              <a:rPr lang="en-US" b="0" dirty="0"/>
              <a:t>Population size and stochasticity</a:t>
            </a:r>
            <a:endParaRPr lang="en-GB" b="0" dirty="0"/>
          </a:p>
        </p:txBody>
      </p:sp>
      <p:sp>
        <p:nvSpPr>
          <p:cNvPr id="4" name="Slide Number Placeholder 3">
            <a:extLst>
              <a:ext uri="{FF2B5EF4-FFF2-40B4-BE49-F238E27FC236}">
                <a16:creationId xmlns:a16="http://schemas.microsoft.com/office/drawing/2014/main" id="{E1BBDD3F-0167-4265-AA98-FD1A711DB476}"/>
              </a:ext>
            </a:extLst>
          </p:cNvPr>
          <p:cNvSpPr>
            <a:spLocks noGrp="1"/>
          </p:cNvSpPr>
          <p:nvPr>
            <p:ph type="sldNum" sz="quarter" idx="12"/>
          </p:nvPr>
        </p:nvSpPr>
        <p:spPr/>
        <p:txBody>
          <a:bodyPr/>
          <a:lstStyle/>
          <a:p>
            <a:fld id="{DD5BF034-A0A6-4F43-BF31-E5A6A6CA894E}" type="slidenum">
              <a:rPr lang="en-GB" smtClean="0"/>
              <a:t>8</a:t>
            </a:fld>
            <a:endParaRPr lang="en-GB"/>
          </a:p>
        </p:txBody>
      </p:sp>
    </p:spTree>
    <p:extLst>
      <p:ext uri="{BB962C8B-B14F-4D97-AF65-F5344CB8AC3E}">
        <p14:creationId xmlns:p14="http://schemas.microsoft.com/office/powerpoint/2010/main" val="254673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D698-AB68-48FA-A317-0908484A6BA5}"/>
              </a:ext>
            </a:extLst>
          </p:cNvPr>
          <p:cNvSpPr>
            <a:spLocks noGrp="1"/>
          </p:cNvSpPr>
          <p:nvPr>
            <p:ph type="title"/>
          </p:nvPr>
        </p:nvSpPr>
        <p:spPr/>
        <p:txBody>
          <a:bodyPr>
            <a:normAutofit/>
          </a:bodyPr>
          <a:lstStyle/>
          <a:p>
            <a:r>
              <a:rPr lang="en-GB" sz="4800" dirty="0"/>
              <a:t>Stochasticity and persistence</a:t>
            </a:r>
          </a:p>
        </p:txBody>
      </p:sp>
      <p:sp>
        <p:nvSpPr>
          <p:cNvPr id="3" name="Text Placeholder 2">
            <a:extLst>
              <a:ext uri="{FF2B5EF4-FFF2-40B4-BE49-F238E27FC236}">
                <a16:creationId xmlns:a16="http://schemas.microsoft.com/office/drawing/2014/main" id="{CBA2F544-8CFD-4B48-96A6-CC49C377FEF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19DE8DA-DAB2-4D8F-9D93-3BA7D59FEF2E}"/>
              </a:ext>
            </a:extLst>
          </p:cNvPr>
          <p:cNvSpPr>
            <a:spLocks noGrp="1"/>
          </p:cNvSpPr>
          <p:nvPr>
            <p:ph type="sldNum" sz="quarter" idx="12"/>
          </p:nvPr>
        </p:nvSpPr>
        <p:spPr/>
        <p:txBody>
          <a:bodyPr/>
          <a:lstStyle/>
          <a:p>
            <a:fld id="{DD5BF034-A0A6-4F43-BF31-E5A6A6CA894E}" type="slidenum">
              <a:rPr lang="en-GB" smtClean="0"/>
              <a:t>9</a:t>
            </a:fld>
            <a:endParaRPr lang="en-GB"/>
          </a:p>
        </p:txBody>
      </p:sp>
    </p:spTree>
    <p:extLst>
      <p:ext uri="{BB962C8B-B14F-4D97-AF65-F5344CB8AC3E}">
        <p14:creationId xmlns:p14="http://schemas.microsoft.com/office/powerpoint/2010/main" val="1387832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 id="{3B6A89AC-438B-4360-8CC4-3350E7EB4BC0}" vid="{587CBA4E-A729-48FD-838F-967F1FD4D2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 id="{3B6A89AC-438B-4360-8CC4-3350E7EB4BC0}" vid="{CA918E19-263B-411D-AE0A-63044FCB7D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Template>
  <TotalTime>0</TotalTime>
  <Words>1437</Words>
  <Application>Microsoft Office PowerPoint</Application>
  <PresentationFormat>Widescreen</PresentationFormat>
  <Paragraphs>186</Paragraphs>
  <Slides>26</Slides>
  <Notes>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4</vt:i4>
      </vt:variant>
      <vt:variant>
        <vt:lpstr>Slide Titles</vt:lpstr>
      </vt:variant>
      <vt:variant>
        <vt:i4>26</vt:i4>
      </vt:variant>
    </vt:vector>
  </HeadingPairs>
  <TitlesOfParts>
    <vt:vector size="38" baseType="lpstr">
      <vt:lpstr>Arial</vt:lpstr>
      <vt:lpstr>Calibri</vt:lpstr>
      <vt:lpstr>Calibri Light</vt:lpstr>
      <vt:lpstr>Open Sans</vt:lpstr>
      <vt:lpstr>Times New Roman</vt:lpstr>
      <vt:lpstr>Wingdings</vt:lpstr>
      <vt:lpstr>Office Theme</vt:lpstr>
      <vt:lpstr>1_Office Theme</vt:lpstr>
      <vt:lpstr>Equation</vt:lpstr>
      <vt:lpstr>Worksheet</vt:lpstr>
      <vt:lpstr>Chart</vt:lpstr>
      <vt:lpstr>Image</vt:lpstr>
      <vt:lpstr>Day 4 Lecture 1:   Introduction to Stochasticity</vt:lpstr>
      <vt:lpstr>Aims of the session</vt:lpstr>
      <vt:lpstr>What is stochasticity?</vt:lpstr>
      <vt:lpstr>Stochastic or deterministic?</vt:lpstr>
      <vt:lpstr>A simple birth-death process (1)</vt:lpstr>
      <vt:lpstr>A simple birth-death process (2)</vt:lpstr>
      <vt:lpstr>A simple birth-death process (3)</vt:lpstr>
      <vt:lpstr>Population size and stochasticity</vt:lpstr>
      <vt:lpstr>Stochasticity and persistence</vt:lpstr>
      <vt:lpstr>What is persistence?</vt:lpstr>
      <vt:lpstr>Example: Measles dynamics</vt:lpstr>
      <vt:lpstr>Deterministic model of Measles</vt:lpstr>
      <vt:lpstr>Effect of stochasticity</vt:lpstr>
      <vt:lpstr>Effect of stochasticity on SEIR dynamics</vt:lpstr>
      <vt:lpstr>Critical Community Size </vt:lpstr>
      <vt:lpstr>Back to Persistence</vt:lpstr>
      <vt:lpstr>A simple criterion for disease persistence</vt:lpstr>
      <vt:lpstr>Critical community size</vt:lpstr>
      <vt:lpstr>Mechanisms for enhancing persistence</vt:lpstr>
      <vt:lpstr>Fade out probability</vt:lpstr>
      <vt:lpstr>The importance of stochasticity during outbreaks</vt:lpstr>
      <vt:lpstr>The impact of reduced MMR uptake: an example of the use of stochastic models</vt:lpstr>
      <vt:lpstr>Inferring R from outbreak size distributions </vt:lpstr>
      <vt:lpstr>Extra material</vt:lpstr>
      <vt:lpstr>SIR/SIS persistence criteria</vt:lpstr>
      <vt:lpstr>SIR/SIS persistence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 Lecture 1:   Introduction to Stochasticity</dc:title>
  <dc:creator>Juan  Vesga</dc:creator>
  <cp:lastModifiedBy>Juan  Vesga</cp:lastModifiedBy>
  <cp:revision>4</cp:revision>
  <dcterms:created xsi:type="dcterms:W3CDTF">2021-10-28T12:34:52Z</dcterms:created>
  <dcterms:modified xsi:type="dcterms:W3CDTF">2023-05-31T14:12:39Z</dcterms:modified>
</cp:coreProperties>
</file>