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81" r:id="rId3"/>
    <p:sldId id="530" r:id="rId4"/>
    <p:sldId id="531" r:id="rId5"/>
    <p:sldId id="501" r:id="rId6"/>
    <p:sldId id="521" r:id="rId7"/>
    <p:sldId id="522" r:id="rId8"/>
    <p:sldId id="532" r:id="rId9"/>
    <p:sldId id="533" r:id="rId10"/>
    <p:sldId id="489" r:id="rId11"/>
    <p:sldId id="515" r:id="rId12"/>
    <p:sldId id="516" r:id="rId13"/>
    <p:sldId id="517" r:id="rId14"/>
    <p:sldId id="520" r:id="rId15"/>
    <p:sldId id="523" r:id="rId16"/>
    <p:sldId id="524" r:id="rId17"/>
    <p:sldId id="534" r:id="rId18"/>
    <p:sldId id="535" r:id="rId19"/>
    <p:sldId id="483" r:id="rId20"/>
    <p:sldId id="502" r:id="rId21"/>
    <p:sldId id="490" r:id="rId22"/>
    <p:sldId id="5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517" autoAdjust="0"/>
  </p:normalViewPr>
  <p:slideViewPr>
    <p:cSldViewPr snapToGrid="0">
      <p:cViewPr varScale="1">
        <p:scale>
          <a:sx n="48" d="100"/>
          <a:sy n="48" d="100"/>
        </p:scale>
        <p:origin x="60" y="9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666AF-8D9C-48B6-8F6A-7E8432D2AB2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44792-3484-45EE-BD21-6124FBABD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0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4792-3484-45EE-BD21-6124FBABD2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5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33411-299C-2644-9E66-4458521D7E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58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9F9D26-0CC7-4F90-9DA0-E17FA49F9E91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89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8616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83D17B-DD58-44D0-A328-8DA970AB5030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89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7724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C18C-1EFA-47EF-8E8C-1E93CDF1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103D-1F0C-4F65-B83A-8DF14D83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8CAF-8088-416A-A90F-C63E43DD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79EE-C658-4CB5-9E14-2DFF996F8ABC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6A36-A846-4A63-9335-384B080A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A38E-F46B-4C9E-8282-1ABEEB32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5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E9B9-DF81-4E48-8034-7F72299A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7DCF0-2082-4D74-8AF6-87C43B44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5463-4B4A-417C-B058-E7C60AC2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6427-AF9D-4BC3-B165-35DFE97E0E11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63DC-35C0-476B-B67D-1534C8C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6AFC-E8CB-4294-AC74-CB951DF1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B5D4B-EB63-45C2-BABD-D3B56BFF9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AFE5B-1D73-4583-842A-8EDE28D6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FCC9-07A3-4FA0-B7A0-D0CCCC9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1FF9-11D7-49DC-99D9-9B2F323E7FAA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9B01-16FB-4B90-9C61-4977034B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FFDD-5A10-4033-8EED-532B722B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1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D1A3-A010-4A50-9279-5A2A1B0EE885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5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408B-E21A-4010-8F92-AE9647AF700B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F53-B5B0-44F3-94D3-B385438830CF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7223-8FBA-4599-9996-873D789C749B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0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3EE5-4EA6-44EA-980A-7D9CF458E550}" type="datetime1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93F-6D63-407D-B737-D2F557658E18}" type="datetime1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6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A471-53B0-4F98-9170-693956E2E6AC}" type="datetime1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82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B0D-F164-490E-A7B5-E60AE38F04F5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2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2896-1A9C-4AC4-A253-93F49884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69C0-231F-4740-A7F4-4631A428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E5A2-C10A-4FBB-B167-3D8BCAE7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950F-8B3F-4C42-A0FE-621033FBC8FE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3FC4-C6B6-4DD6-B713-21D716E3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BDFD-2313-4351-9223-CC7E5E41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19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731D-C067-44C4-ABBF-B0576F1CC246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6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9B9-513E-48F4-A922-74B3AB9771A2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8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109B-D872-45C4-AB13-910D1F63DCF6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F713-194A-439F-A530-8FE461DD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7F3D-A18B-4EA1-9F91-FE6C4A72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A46F-D376-457A-9C54-D4887335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7D0-DF13-4A5E-A2BD-9D98408124A6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BE32-BA90-41E6-9F7F-1385EDD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6242-2408-4D11-BC8A-5A280CD3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76DD-4A70-4649-BF43-AD34F7E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AFAC-D2EA-4B9D-8B8A-E3326DF8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EF41D-C5B2-41B9-8440-9141CAA08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AA4C-5AA0-4EA4-B3A4-5A624F9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2E95-3DAB-4A70-B6CB-5459B18F1B01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B4CF-65AD-4ECF-ABC3-76506364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847D6-8C1A-4C3F-A084-46B40ADD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8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7C7-9F4E-4ED6-8259-5384221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9E13-B1D8-4E95-9387-F9B833C8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87899-919A-4B7B-B25F-2E7412AB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AC589-4586-48C5-B6A0-670C2D9B1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61F48-BEE6-48D8-AC65-C4DF40CE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DF2C3-E747-4285-B829-93E9F793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BD8B-F36F-440A-BEFC-E68E6C782057}" type="datetime1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E3298-3E6E-4792-80BF-E658BE5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44C98-3CCA-48F7-934E-FE697DC2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6E4A-8E91-41B7-9EA0-F273B9C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1D6A5-FC7E-4A43-81BB-CA391B52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32B8-AB02-4D87-90E7-B465AE1B9443}" type="datetime1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A4227-0A80-4A07-B242-F8665928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0FD09-EDE3-4C0A-883A-620BE594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AA388-3B96-46AD-8091-CCEB71D0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4D43-2177-4323-B94D-A1135A39A4DF}" type="datetime1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ED54B-7D4C-46D2-9123-B3BCFB9E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7755-A442-4E92-8F49-98A4C0F9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EB3A-52FC-46CC-B8B6-E7B5849D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458C-0738-44F8-8341-2EC7263A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36FAC-A29B-4F6B-BB1D-233716E2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6932-8021-4748-851C-F10A932C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C9A3-8309-4177-8740-761055E963D8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B855A-9D6E-42BD-84F6-F5F1DC16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ED86-EA80-47A1-909F-B3A58B56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BAD8-99C8-4F94-9A36-728F1128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ECA7B-55D4-4007-BA0A-508D04F5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35D7-2089-42CC-9A8D-DFC26A898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188A-7657-429F-A0E0-EC92EEF6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5F17-CC13-4B06-927D-D9C46A9D514B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D6622-F8DB-4687-A9DD-5C7A79AA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2330-0BDF-47D3-AA8D-9FDB85D0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4AA78-2137-4FF9-998F-D9E8CBC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E837-84A2-4122-8685-C686F441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7A48-ADF6-4ADF-9950-DC1D37BFB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E015B-D0F4-4658-AE14-8DDDB16EA339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D520-5C17-4167-BBE3-14918855C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021C-DE1C-4088-83D0-F29118396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BDB45-6783-4F45-9280-62D98D3A89F6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4</a:t>
            </a:r>
            <a:b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2:  </a:t>
            </a:r>
            <a:b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Formulating Stochastic models</a:t>
            </a:r>
            <a:endParaRPr lang="en-GB" sz="61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 course on modelling infectious disease dynamics in 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June 2023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7D6D-3026-41DA-94BC-416136F8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ChangeArrowheads="1"/>
          </p:cNvSpPr>
          <p:nvPr/>
        </p:nvSpPr>
        <p:spPr bwMode="auto">
          <a:xfrm>
            <a:off x="1995805" y="2272020"/>
            <a:ext cx="62642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GB" altLang="en-US" sz="1800" noProof="1">
                <a:solidFill>
                  <a:srgbClr val="000000"/>
                </a:solidFill>
              </a:rPr>
              <a:t> 0    </a:t>
            </a:r>
            <a:r>
              <a:rPr lang="en-US" altLang="en-US" sz="1800" i="1" dirty="0" err="1">
                <a:solidFill>
                  <a:srgbClr val="7030A0"/>
                </a:solidFill>
                <a:sym typeface="Symbol" panose="05050102010706020507" pitchFamily="18" charset="2"/>
              </a:rPr>
              <a:t>λ</a:t>
            </a:r>
            <a:r>
              <a:rPr lang="en-US" altLang="en-US" sz="1800" dirty="0" err="1">
                <a:solidFill>
                  <a:srgbClr val="7030A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1800" dirty="0" err="1">
                <a:solidFill>
                  <a:srgbClr val="7030A0"/>
                </a:solidFill>
              </a:rPr>
              <a:t>t</a:t>
            </a:r>
            <a:r>
              <a:rPr lang="en-US" altLang="en-US" sz="1800" noProof="1">
                <a:solidFill>
                  <a:srgbClr val="000000"/>
                </a:solidFill>
              </a:rPr>
              <a:t>                             </a:t>
            </a:r>
            <a:r>
              <a:rPr lang="en-US" altLang="en-US" sz="1800" noProof="1">
                <a:solidFill>
                  <a:srgbClr val="33CC33"/>
                </a:solidFill>
              </a:rPr>
              <a:t>1-</a:t>
            </a:r>
            <a:r>
              <a:rPr lang="en-US" altLang="en-US" sz="1800" i="1" dirty="0" err="1">
                <a:solidFill>
                  <a:srgbClr val="33CC33"/>
                </a:solidFill>
                <a:sym typeface="Symbol" panose="05050102010706020507" pitchFamily="18" charset="2"/>
              </a:rPr>
              <a:t>λ</a:t>
            </a:r>
            <a:r>
              <a:rPr lang="en-US" altLang="en-US" sz="1800" dirty="0" err="1">
                <a:solidFill>
                  <a:srgbClr val="33CC33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1800" dirty="0" err="1">
                <a:solidFill>
                  <a:srgbClr val="33CC33"/>
                </a:solidFill>
              </a:rPr>
              <a:t>t</a:t>
            </a:r>
            <a:r>
              <a:rPr lang="en-US" altLang="en-US" sz="1800" dirty="0">
                <a:solidFill>
                  <a:srgbClr val="33CC33"/>
                </a:solidFill>
              </a:rPr>
              <a:t>                      </a:t>
            </a:r>
            <a:r>
              <a:rPr lang="en-US" altLang="en-US" sz="1800" noProof="1">
                <a:solidFill>
                  <a:srgbClr val="33CC33"/>
                </a:solidFill>
              </a:rPr>
              <a:t>           </a:t>
            </a:r>
            <a:r>
              <a:rPr lang="en-GB" altLang="en-US" sz="1800" dirty="0">
                <a:solidFill>
                  <a:srgbClr val="33CC33"/>
                </a:solidFill>
              </a:rPr>
              <a:t>   </a:t>
            </a:r>
            <a:r>
              <a:rPr lang="en-GB" altLang="en-US" sz="1800" noProof="1">
                <a:solidFill>
                  <a:srgbClr val="000000"/>
                </a:solidFill>
              </a:rPr>
              <a:t>1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GB" altLang="en-US" sz="18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GB" altLang="en-US" sz="900" noProof="1">
              <a:solidFill>
                <a:srgbClr val="000000"/>
              </a:solidFill>
            </a:endParaRPr>
          </a:p>
        </p:txBody>
      </p:sp>
      <p:sp>
        <p:nvSpPr>
          <p:cNvPr id="33795" name="Line 8"/>
          <p:cNvSpPr>
            <a:spLocks noChangeShapeType="1"/>
          </p:cNvSpPr>
          <p:nvPr/>
        </p:nvSpPr>
        <p:spPr bwMode="auto">
          <a:xfrm>
            <a:off x="2225125" y="2618096"/>
            <a:ext cx="5329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Line 9"/>
          <p:cNvSpPr>
            <a:spLocks noChangeShapeType="1"/>
          </p:cNvSpPr>
          <p:nvPr/>
        </p:nvSpPr>
        <p:spPr bwMode="auto">
          <a:xfrm>
            <a:off x="2225125" y="2526021"/>
            <a:ext cx="0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Line 10"/>
          <p:cNvSpPr>
            <a:spLocks noChangeShapeType="1"/>
          </p:cNvSpPr>
          <p:nvPr/>
        </p:nvSpPr>
        <p:spPr bwMode="auto">
          <a:xfrm>
            <a:off x="3053800" y="2526021"/>
            <a:ext cx="0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8" name="Line 12"/>
          <p:cNvSpPr>
            <a:spLocks noChangeShapeType="1"/>
          </p:cNvSpPr>
          <p:nvPr/>
        </p:nvSpPr>
        <p:spPr bwMode="auto">
          <a:xfrm>
            <a:off x="7554363" y="2526021"/>
            <a:ext cx="0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9" name="Line 14"/>
          <p:cNvSpPr>
            <a:spLocks noChangeShapeType="1"/>
          </p:cNvSpPr>
          <p:nvPr/>
        </p:nvSpPr>
        <p:spPr bwMode="auto">
          <a:xfrm flipV="1">
            <a:off x="2225126" y="2254559"/>
            <a:ext cx="447675" cy="346075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0" name="Line 15"/>
          <p:cNvSpPr>
            <a:spLocks noChangeShapeType="1"/>
          </p:cNvSpPr>
          <p:nvPr/>
        </p:nvSpPr>
        <p:spPr bwMode="auto">
          <a:xfrm flipH="1" flipV="1">
            <a:off x="2664863" y="2224397"/>
            <a:ext cx="385762" cy="363537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1" name="Line 18"/>
          <p:cNvSpPr>
            <a:spLocks noChangeShapeType="1"/>
          </p:cNvSpPr>
          <p:nvPr/>
        </p:nvSpPr>
        <p:spPr bwMode="auto">
          <a:xfrm flipV="1">
            <a:off x="3042688" y="2148197"/>
            <a:ext cx="2690812" cy="4460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2" name="Line 19"/>
          <p:cNvSpPr>
            <a:spLocks noChangeShapeType="1"/>
          </p:cNvSpPr>
          <p:nvPr/>
        </p:nvSpPr>
        <p:spPr bwMode="auto">
          <a:xfrm>
            <a:off x="5725563" y="2148196"/>
            <a:ext cx="1828800" cy="4619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3" name="Rectangle 16"/>
          <p:cNvSpPr>
            <a:spLocks noChangeArrowheads="1"/>
          </p:cNvSpPr>
          <p:nvPr/>
        </p:nvSpPr>
        <p:spPr bwMode="auto">
          <a:xfrm>
            <a:off x="2200303" y="1868796"/>
            <a:ext cx="1055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800" dirty="0">
                <a:solidFill>
                  <a:srgbClr val="7030A0"/>
                </a:solidFill>
              </a:rPr>
              <a:t>Infection</a:t>
            </a:r>
            <a:endParaRPr lang="en-GB" altLang="en-US" sz="1800" dirty="0">
              <a:solidFill>
                <a:srgbClr val="000000"/>
              </a:solidFill>
            </a:endParaRPr>
          </a:p>
        </p:txBody>
      </p:sp>
      <p:sp>
        <p:nvSpPr>
          <p:cNvPr id="33804" name="Rectangle 18"/>
          <p:cNvSpPr>
            <a:spLocks noChangeArrowheads="1"/>
          </p:cNvSpPr>
          <p:nvPr/>
        </p:nvSpPr>
        <p:spPr bwMode="auto">
          <a:xfrm>
            <a:off x="4675445" y="1702499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800" noProof="1">
                <a:solidFill>
                  <a:srgbClr val="33CC33"/>
                </a:solidFill>
              </a:rPr>
              <a:t>No </a:t>
            </a:r>
            <a:r>
              <a:rPr lang="en-GB" altLang="en-US" sz="1800" dirty="0">
                <a:solidFill>
                  <a:srgbClr val="33CC33"/>
                </a:solidFill>
              </a:rPr>
              <a:t>infection</a:t>
            </a:r>
            <a:r>
              <a:rPr lang="en-GB" altLang="en-US" sz="1800" noProof="1">
                <a:solidFill>
                  <a:srgbClr val="33CC33"/>
                </a:solidFill>
              </a:rPr>
              <a:t> or death</a:t>
            </a:r>
            <a:endParaRPr lang="en-GB" altLang="en-US" sz="1800" dirty="0">
              <a:solidFill>
                <a:srgbClr val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2639463" y="221963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527669" y="2160102"/>
            <a:ext cx="0" cy="94773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777951" y="85755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2647401" y="321658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3535607" y="315705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5785888" y="185450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647401" y="237203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535607" y="231250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5785888" y="100995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2647401" y="2540309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3535607" y="2480778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5785888" y="1178234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2647401" y="2878446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3535607" y="2818915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5785888" y="1516371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647401" y="3386446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3535607" y="3326915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5785888" y="2024371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2647401" y="3892859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3535607" y="3833328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5785888" y="2530784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2647401" y="4230996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3535607" y="4171465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5785888" y="2868921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647401" y="456913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3535607" y="450960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5785888" y="320705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2647401" y="4907271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3535607" y="4847740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5785888" y="3545196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2647401" y="5245409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3535607" y="5185878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5785888" y="3883334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2647401" y="5751821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3535607" y="5692290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785888" y="4389746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2647401" y="372458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3535607" y="366505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5785888" y="236250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2647401" y="2710171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3535607" y="2650640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5785888" y="1348096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647401" y="3048309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3535607" y="2988778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5785888" y="1686234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2647401" y="3554721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3535607" y="3495190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5785888" y="2192646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2647401" y="406113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3535607" y="400160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 flipH="1" flipV="1">
            <a:off x="5785888" y="269905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2647401" y="4399271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3535607" y="4339740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5785888" y="3037196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H="1" flipV="1">
            <a:off x="2647401" y="4737409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3535607" y="4677878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 flipH="1" flipV="1">
            <a:off x="5785888" y="3375334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 flipH="1" flipV="1">
            <a:off x="2647401" y="5075546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3535607" y="5016015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785888" y="3713471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2647401" y="541368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3535607" y="535415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785888" y="405160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 flipH="1" flipV="1">
            <a:off x="2647401" y="5583546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 flipH="1" flipV="1">
            <a:off x="3535607" y="5524015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 flipH="1" flipV="1">
            <a:off x="5785888" y="4221471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72" name="TextBox 117"/>
          <p:cNvSpPr txBox="1">
            <a:spLocks noChangeArrowheads="1"/>
          </p:cNvSpPr>
          <p:nvPr/>
        </p:nvSpPr>
        <p:spPr bwMode="auto">
          <a:xfrm>
            <a:off x="8189424" y="2908609"/>
            <a:ext cx="288315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Each susceptible individual is ‘identical’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Could generate a random number for each (22 random numbers) and discover if infection or death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800" dirty="0">
                <a:solidFill>
                  <a:srgbClr val="7030A0"/>
                </a:solidFill>
                <a:latin typeface="Calibri" panose="020F0502020204030204" pitchFamily="34" charset="0"/>
              </a:rPr>
              <a:t>e.g. 5 new infections, </a:t>
            </a:r>
            <a:r>
              <a:rPr lang="en-GB" altLang="en-US" sz="1800" dirty="0">
                <a:solidFill>
                  <a:srgbClr val="33CC33"/>
                </a:solidFill>
                <a:latin typeface="Calibri" panose="020F0502020204030204" pitchFamily="34" charset="0"/>
              </a:rPr>
              <a:t>17 no change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2226714" y="2600634"/>
            <a:ext cx="5178425" cy="3579813"/>
            <a:chOff x="1421547" y="1856975"/>
            <a:chExt cx="5177758" cy="3580760"/>
          </a:xfrm>
        </p:grpSpPr>
        <p:sp>
          <p:nvSpPr>
            <p:cNvPr id="119" name="Oval 118"/>
            <p:cNvSpPr/>
            <p:nvPr/>
          </p:nvSpPr>
          <p:spPr>
            <a:xfrm>
              <a:off x="2351702" y="1990360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061211" y="2165031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3386619" y="2325412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540594" y="2515962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943759" y="2654111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321543" y="2866892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705672" y="2997102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5085025" y="3195592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002497" y="1856975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723126" y="3362323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3875506" y="3514763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2943763" y="3667204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421547" y="3849815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6399306" y="4040365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272337" y="4176927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3331063" y="4345246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3975505" y="4535796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2805669" y="4704116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2597732" y="4872435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2788208" y="5055046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1818371" y="5345636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4715185" y="5204310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BBA3361-D68D-4F2D-BC92-73C3C9CC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individuals-IBM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A23AD-8D42-4112-A49D-05B92E06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928553" y="2225877"/>
            <a:ext cx="62642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GB" altLang="en-US" sz="1800" noProof="1">
                <a:solidFill>
                  <a:srgbClr val="000000"/>
                </a:solidFill>
              </a:rPr>
              <a:t> 0    </a:t>
            </a:r>
            <a:r>
              <a:rPr lang="en-US" altLang="en-US" sz="1800" i="1" dirty="0" err="1">
                <a:solidFill>
                  <a:srgbClr val="7030A0"/>
                </a:solidFill>
                <a:sym typeface="Symbol" panose="05050102010706020507" pitchFamily="18" charset="2"/>
              </a:rPr>
              <a:t>λ</a:t>
            </a:r>
            <a:r>
              <a:rPr lang="en-US" altLang="en-US" sz="1800" dirty="0" err="1">
                <a:solidFill>
                  <a:srgbClr val="7030A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1800" dirty="0" err="1">
                <a:solidFill>
                  <a:srgbClr val="7030A0"/>
                </a:solidFill>
              </a:rPr>
              <a:t>t</a:t>
            </a:r>
            <a:r>
              <a:rPr lang="en-US" altLang="en-US" sz="1800" noProof="1">
                <a:solidFill>
                  <a:srgbClr val="000000"/>
                </a:solidFill>
              </a:rPr>
              <a:t>                             </a:t>
            </a:r>
            <a:r>
              <a:rPr lang="en-US" altLang="en-US" sz="1800" noProof="1">
                <a:solidFill>
                  <a:srgbClr val="33CC33"/>
                </a:solidFill>
              </a:rPr>
              <a:t>1-</a:t>
            </a:r>
            <a:r>
              <a:rPr lang="en-US" altLang="en-US" sz="1800" i="1" dirty="0" err="1">
                <a:solidFill>
                  <a:srgbClr val="33CC33"/>
                </a:solidFill>
                <a:sym typeface="Symbol" panose="05050102010706020507" pitchFamily="18" charset="2"/>
              </a:rPr>
              <a:t>λ</a:t>
            </a:r>
            <a:r>
              <a:rPr lang="en-US" altLang="en-US" sz="1800" dirty="0" err="1">
                <a:solidFill>
                  <a:srgbClr val="33CC33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1800" dirty="0" err="1">
                <a:solidFill>
                  <a:srgbClr val="33CC33"/>
                </a:solidFill>
              </a:rPr>
              <a:t>t</a:t>
            </a:r>
            <a:r>
              <a:rPr lang="en-US" altLang="en-US" sz="1800" dirty="0">
                <a:solidFill>
                  <a:srgbClr val="33CC33"/>
                </a:solidFill>
              </a:rPr>
              <a:t>                      </a:t>
            </a:r>
            <a:r>
              <a:rPr lang="en-US" altLang="en-US" sz="1800" noProof="1">
                <a:solidFill>
                  <a:srgbClr val="33CC33"/>
                </a:solidFill>
              </a:rPr>
              <a:t>           </a:t>
            </a:r>
            <a:r>
              <a:rPr lang="en-GB" altLang="en-US" sz="1800" dirty="0">
                <a:solidFill>
                  <a:srgbClr val="33CC33"/>
                </a:solidFill>
              </a:rPr>
              <a:t>   </a:t>
            </a:r>
            <a:r>
              <a:rPr lang="en-GB" altLang="en-US" sz="1800" noProof="1">
                <a:solidFill>
                  <a:srgbClr val="000000"/>
                </a:solidFill>
              </a:rPr>
              <a:t>1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GB" altLang="en-US" sz="18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GB" altLang="en-US" sz="900" noProof="1">
              <a:solidFill>
                <a:srgbClr val="000000"/>
              </a:solidFill>
            </a:endParaRPr>
          </a:p>
        </p:txBody>
      </p:sp>
      <p:sp>
        <p:nvSpPr>
          <p:cNvPr id="34895" name="TextBox 104"/>
          <p:cNvSpPr txBox="1">
            <a:spLocks noChangeArrowheads="1"/>
          </p:cNvSpPr>
          <p:nvPr/>
        </p:nvSpPr>
        <p:spPr bwMode="auto">
          <a:xfrm>
            <a:off x="8085513" y="2715751"/>
            <a:ext cx="38103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22 individuals, probability of infection per individual </a:t>
            </a:r>
            <a:r>
              <a:rPr lang="en-US" altLang="en-US" sz="2000" i="1" dirty="0" err="1">
                <a:solidFill>
                  <a:srgbClr val="7030A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λ</a:t>
            </a:r>
            <a:r>
              <a:rPr lang="en-US" altLang="en-US" sz="2000" dirty="0" err="1">
                <a:solidFill>
                  <a:srgbClr val="7030A0"/>
                </a:solidFill>
                <a:latin typeface="Calibri" panose="020F0502020204030204" pitchFamily="34" charset="0"/>
              </a:rPr>
              <a:t>Dt</a:t>
            </a:r>
            <a:endParaRPr lang="en-US" altLang="en-US" sz="2000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Use Binomial to generate number of ‘successes’,</a:t>
            </a: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Infections = Binomial(</a:t>
            </a:r>
            <a:r>
              <a:rPr lang="en-US" altLang="en-US" sz="2000" i="1" dirty="0" err="1">
                <a:solidFill>
                  <a:srgbClr val="7030A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λ</a:t>
            </a:r>
            <a:r>
              <a:rPr lang="en-US" altLang="en-US" sz="2000" dirty="0" err="1">
                <a:solidFill>
                  <a:srgbClr val="7030A0"/>
                </a:solidFill>
                <a:latin typeface="Calibri" panose="020F0502020204030204" pitchFamily="34" charset="0"/>
              </a:rPr>
              <a:t>Dt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,S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) = 7 infections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(for example)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323D0B-6CBB-48B8-A84A-53640D44E9B4}"/>
              </a:ext>
            </a:extLst>
          </p:cNvPr>
          <p:cNvGrpSpPr/>
          <p:nvPr/>
        </p:nvGrpSpPr>
        <p:grpSpPr>
          <a:xfrm>
            <a:off x="1981200" y="1817890"/>
            <a:ext cx="5773738" cy="4389438"/>
            <a:chOff x="2270299" y="1709824"/>
            <a:chExt cx="5773738" cy="4389438"/>
          </a:xfrm>
        </p:grpSpPr>
        <p:sp>
          <p:nvSpPr>
            <p:cNvPr id="34819" name="Line 8"/>
            <p:cNvSpPr>
              <a:spLocks noChangeShapeType="1"/>
            </p:cNvSpPr>
            <p:nvPr/>
          </p:nvSpPr>
          <p:spPr bwMode="auto">
            <a:xfrm>
              <a:off x="2419524" y="2471824"/>
              <a:ext cx="5329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0" name="Line 9"/>
            <p:cNvSpPr>
              <a:spLocks noChangeShapeType="1"/>
            </p:cNvSpPr>
            <p:nvPr/>
          </p:nvSpPr>
          <p:spPr bwMode="auto">
            <a:xfrm>
              <a:off x="2419524" y="2379749"/>
              <a:ext cx="0" cy="182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1" name="Line 10"/>
            <p:cNvSpPr>
              <a:spLocks noChangeShapeType="1"/>
            </p:cNvSpPr>
            <p:nvPr/>
          </p:nvSpPr>
          <p:spPr bwMode="auto">
            <a:xfrm>
              <a:off x="3248199" y="2379749"/>
              <a:ext cx="0" cy="182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2" name="Line 12"/>
            <p:cNvSpPr>
              <a:spLocks noChangeShapeType="1"/>
            </p:cNvSpPr>
            <p:nvPr/>
          </p:nvSpPr>
          <p:spPr bwMode="auto">
            <a:xfrm>
              <a:off x="7748762" y="2379749"/>
              <a:ext cx="0" cy="182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3" name="Line 14"/>
            <p:cNvSpPr>
              <a:spLocks noChangeShapeType="1"/>
            </p:cNvSpPr>
            <p:nvPr/>
          </p:nvSpPr>
          <p:spPr bwMode="auto">
            <a:xfrm flipV="1">
              <a:off x="2419525" y="2108287"/>
              <a:ext cx="447675" cy="346075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4" name="Line 15"/>
            <p:cNvSpPr>
              <a:spLocks noChangeShapeType="1"/>
            </p:cNvSpPr>
            <p:nvPr/>
          </p:nvSpPr>
          <p:spPr bwMode="auto">
            <a:xfrm flipH="1" flipV="1">
              <a:off x="2859262" y="2078125"/>
              <a:ext cx="385762" cy="363537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5" name="Line 18"/>
            <p:cNvSpPr>
              <a:spLocks noChangeShapeType="1"/>
            </p:cNvSpPr>
            <p:nvPr/>
          </p:nvSpPr>
          <p:spPr bwMode="auto">
            <a:xfrm flipV="1">
              <a:off x="3237087" y="2001925"/>
              <a:ext cx="2690812" cy="446087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6" name="Line 19"/>
            <p:cNvSpPr>
              <a:spLocks noChangeShapeType="1"/>
            </p:cNvSpPr>
            <p:nvPr/>
          </p:nvSpPr>
          <p:spPr bwMode="auto">
            <a:xfrm>
              <a:off x="5919962" y="2001924"/>
              <a:ext cx="1828800" cy="461962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7" name="Rectangle 16"/>
            <p:cNvSpPr>
              <a:spLocks noChangeArrowheads="1"/>
            </p:cNvSpPr>
            <p:nvPr/>
          </p:nvSpPr>
          <p:spPr bwMode="auto">
            <a:xfrm>
              <a:off x="2457624" y="1717761"/>
              <a:ext cx="10556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GB" altLang="en-US" sz="1800">
                  <a:solidFill>
                    <a:srgbClr val="7030A0"/>
                  </a:solidFill>
                </a:rPr>
                <a:t>Infection</a:t>
              </a:r>
              <a:endParaRPr lang="en-GB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4828" name="Rectangle 18"/>
            <p:cNvSpPr>
              <a:spLocks noChangeArrowheads="1"/>
            </p:cNvSpPr>
            <p:nvPr/>
          </p:nvSpPr>
          <p:spPr bwMode="auto">
            <a:xfrm>
              <a:off x="4670600" y="1709824"/>
              <a:ext cx="2314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GB" altLang="en-US" sz="1800" noProof="1">
                  <a:solidFill>
                    <a:srgbClr val="33CC33"/>
                  </a:solidFill>
                </a:rPr>
                <a:t>No </a:t>
              </a:r>
              <a:r>
                <a:rPr lang="en-GB" altLang="en-US" sz="1800" dirty="0">
                  <a:solidFill>
                    <a:srgbClr val="33CC33"/>
                  </a:solidFill>
                </a:rPr>
                <a:t>infection</a:t>
              </a:r>
              <a:r>
                <a:rPr lang="en-GB" altLang="en-US" sz="1800" noProof="1">
                  <a:solidFill>
                    <a:srgbClr val="33CC33"/>
                  </a:solidFill>
                </a:rPr>
                <a:t> or death</a:t>
              </a:r>
              <a:endParaRPr lang="en-GB" altLang="en-US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833862" y="207336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3722068" y="2013830"/>
              <a:ext cx="0" cy="94773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5972350" y="71128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2841800" y="307031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730006" y="301078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5980287" y="170823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2841800" y="222576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3730006" y="216623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5980287" y="86368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2841800" y="2394037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3730006" y="2334506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5980287" y="1031962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841800" y="2732174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3730006" y="2672643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5980287" y="1370099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2841800" y="3240174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3730006" y="3180643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5980287" y="1878099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 flipH="1" flipV="1">
              <a:off x="2841800" y="3746587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 flipV="1">
              <a:off x="3730006" y="3687056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980287" y="2384512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2841800" y="4084724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 flipH="1" flipV="1">
              <a:off x="3730006" y="4025193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5980287" y="2722649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2841800" y="442286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3730006" y="436333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5980287" y="306078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841800" y="4760999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3730006" y="4701468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5980287" y="3398924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2841800" y="5099137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3730006" y="5039606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5980287" y="3737062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2841800" y="5605549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3730006" y="5546018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5980287" y="4243474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2841800" y="357831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3730006" y="351878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5980287" y="221623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2841800" y="2563899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730006" y="2504368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 flipV="1">
              <a:off x="5980287" y="1201824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2841800" y="2902037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3730006" y="2842506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5980287" y="1539962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2841800" y="3408449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3730006" y="3348918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5980287" y="2046374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 flipV="1">
              <a:off x="2841800" y="391486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 flipV="1">
              <a:off x="3730006" y="385533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5980287" y="255278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2841800" y="4252999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3730006" y="4193468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5980287" y="2890924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2841800" y="4591137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3730006" y="4531606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5980287" y="3229062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2841800" y="4929274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3730006" y="4869743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5980287" y="3567199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2841800" y="526741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3730006" y="520788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5980287" y="390533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2841800" y="5437274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H="1" flipV="1">
              <a:off x="3730006" y="5377743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5980287" y="4075199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2270299" y="4903875"/>
              <a:ext cx="5773738" cy="1195387"/>
            </a:xfrm>
            <a:prstGeom prst="rect">
              <a:avLst/>
            </a:prstGeom>
            <a:solidFill>
              <a:srgbClr val="000000">
                <a:alpha val="52941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897" name="Rectangle 2"/>
          <p:cNvSpPr>
            <a:spLocks noChangeArrowheads="1"/>
          </p:cNvSpPr>
          <p:nvPr/>
        </p:nvSpPr>
        <p:spPr bwMode="auto">
          <a:xfrm>
            <a:off x="1981200" y="30638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2800" b="1" dirty="0">
                <a:solidFill>
                  <a:srgbClr val="0033CC"/>
                </a:solidFill>
              </a:rPr>
              <a:t>Multiple individuals-Compartment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A5BF1-F4FF-45E2-9F21-6AEF2C1C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7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238250"/>
            <a:ext cx="4171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1544639" y="6508750"/>
            <a:ext cx="43656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400">
                <a:solidFill>
                  <a:srgbClr val="000000"/>
                </a:solidFill>
              </a:rPr>
              <a:t>Hollingsworth </a:t>
            </a:r>
            <a:r>
              <a:rPr lang="en-GB" altLang="en-US" sz="1400" i="1">
                <a:solidFill>
                  <a:srgbClr val="000000"/>
                </a:solidFill>
              </a:rPr>
              <a:t>et al</a:t>
            </a:r>
            <a:r>
              <a:rPr lang="en-GB" altLang="en-US" sz="1400">
                <a:solidFill>
                  <a:srgbClr val="000000"/>
                </a:solidFill>
              </a:rPr>
              <a:t> (2006) Nature Medicine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7DC77-03E8-4358-8660-3D892C3D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SEIR</a:t>
            </a:r>
            <a:endParaRPr lang="en-GB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95D69-AE84-462F-9658-4E676D2A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1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238250"/>
            <a:ext cx="4171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1544639" y="6508750"/>
            <a:ext cx="43656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400">
                <a:solidFill>
                  <a:srgbClr val="000000"/>
                </a:solidFill>
              </a:rPr>
              <a:t>Hollingsworth </a:t>
            </a:r>
            <a:r>
              <a:rPr lang="en-GB" altLang="en-US" sz="1400" i="1">
                <a:solidFill>
                  <a:srgbClr val="000000"/>
                </a:solidFill>
              </a:rPr>
              <a:t>et al</a:t>
            </a:r>
            <a:r>
              <a:rPr lang="en-GB" altLang="en-US" sz="1400">
                <a:solidFill>
                  <a:srgbClr val="000000"/>
                </a:solidFill>
              </a:rPr>
              <a:t> (2006) Nature Medicine</a:t>
            </a:r>
          </a:p>
        </p:txBody>
      </p:sp>
      <p:grpSp>
        <p:nvGrpSpPr>
          <p:cNvPr id="37893" name="Group 9"/>
          <p:cNvGrpSpPr>
            <a:grpSpLocks/>
          </p:cNvGrpSpPr>
          <p:nvPr/>
        </p:nvGrpSpPr>
        <p:grpSpPr bwMode="auto">
          <a:xfrm>
            <a:off x="3430589" y="3544888"/>
            <a:ext cx="5667375" cy="2963862"/>
            <a:chOff x="2486418" y="2949168"/>
            <a:chExt cx="6838950" cy="3876675"/>
          </a:xfrm>
        </p:grpSpPr>
        <p:pic>
          <p:nvPicPr>
            <p:cNvPr id="3789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418" y="2949168"/>
              <a:ext cx="6838950" cy="387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390539" y="3430897"/>
              <a:ext cx="846727" cy="431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3696" y="5509393"/>
              <a:ext cx="6672286" cy="807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4E54279-CB48-4A2C-BB9D-40181B9F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SEIR</a:t>
            </a:r>
            <a:endParaRPr lang="en-GB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16940-167D-464E-8F24-09734F7D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96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238250"/>
            <a:ext cx="4171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1544639" y="6508750"/>
            <a:ext cx="43656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400">
                <a:solidFill>
                  <a:srgbClr val="000000"/>
                </a:solidFill>
              </a:rPr>
              <a:t>Hollingsworth </a:t>
            </a:r>
            <a:r>
              <a:rPr lang="en-GB" altLang="en-US" sz="1400" i="1">
                <a:solidFill>
                  <a:srgbClr val="000000"/>
                </a:solidFill>
              </a:rPr>
              <a:t>et al</a:t>
            </a:r>
            <a:r>
              <a:rPr lang="en-GB" altLang="en-US" sz="1400">
                <a:solidFill>
                  <a:srgbClr val="000000"/>
                </a:solidFill>
              </a:rPr>
              <a:t> (2006) Nature Medicine</a:t>
            </a:r>
          </a:p>
        </p:txBody>
      </p:sp>
      <p:grpSp>
        <p:nvGrpSpPr>
          <p:cNvPr id="38917" name="Group 9"/>
          <p:cNvGrpSpPr>
            <a:grpSpLocks/>
          </p:cNvGrpSpPr>
          <p:nvPr/>
        </p:nvGrpSpPr>
        <p:grpSpPr bwMode="auto">
          <a:xfrm>
            <a:off x="3430589" y="3544888"/>
            <a:ext cx="5667375" cy="2963862"/>
            <a:chOff x="2486418" y="2949168"/>
            <a:chExt cx="6838950" cy="3876675"/>
          </a:xfrm>
        </p:grpSpPr>
        <p:pic>
          <p:nvPicPr>
            <p:cNvPr id="389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418" y="2949168"/>
              <a:ext cx="6838950" cy="387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390539" y="3430897"/>
              <a:ext cx="846727" cy="431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3696" y="5509393"/>
              <a:ext cx="6672286" cy="807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918" name="TextBox 1"/>
          <p:cNvSpPr txBox="1">
            <a:spLocks noChangeArrowheads="1"/>
          </p:cNvSpPr>
          <p:nvPr/>
        </p:nvSpPr>
        <p:spPr bwMode="auto">
          <a:xfrm>
            <a:off x="1544638" y="2960688"/>
            <a:ext cx="1885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600" b="1">
                <a:solidFill>
                  <a:srgbClr val="00B050"/>
                </a:solidFill>
              </a:rPr>
              <a:t>Number moving from susceptible to exposed </a:t>
            </a:r>
          </a:p>
        </p:txBody>
      </p:sp>
      <p:cxnSp>
        <p:nvCxnSpPr>
          <p:cNvPr id="4" name="Straight Arrow Connector 3"/>
          <p:cNvCxnSpPr>
            <a:stCxn id="38918" idx="2"/>
          </p:cNvCxnSpPr>
          <p:nvPr/>
        </p:nvCxnSpPr>
        <p:spPr>
          <a:xfrm>
            <a:off x="2487614" y="3790950"/>
            <a:ext cx="1031875" cy="1036638"/>
          </a:xfrm>
          <a:prstGeom prst="straightConnector1">
            <a:avLst/>
          </a:prstGeom>
          <a:ln w="28575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F9CC827-69A5-4766-BEAD-F1BDE2BA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SEIR</a:t>
            </a:r>
            <a:endParaRPr lang="en-GB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DEDB40-1CA1-41D1-909C-F5B564E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2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238250"/>
            <a:ext cx="4171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1544639" y="6508750"/>
            <a:ext cx="43656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400">
                <a:solidFill>
                  <a:srgbClr val="000000"/>
                </a:solidFill>
              </a:rPr>
              <a:t>Hollingsworth </a:t>
            </a:r>
            <a:r>
              <a:rPr lang="en-GB" altLang="en-US" sz="1400" i="1">
                <a:solidFill>
                  <a:srgbClr val="000000"/>
                </a:solidFill>
              </a:rPr>
              <a:t>et al</a:t>
            </a:r>
            <a:r>
              <a:rPr lang="en-GB" altLang="en-US" sz="1400">
                <a:solidFill>
                  <a:srgbClr val="000000"/>
                </a:solidFill>
              </a:rPr>
              <a:t> (2006) Nature Medicine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3430589" y="3544888"/>
            <a:ext cx="5667375" cy="2963862"/>
            <a:chOff x="2486418" y="2949168"/>
            <a:chExt cx="6838950" cy="3876675"/>
          </a:xfrm>
        </p:grpSpPr>
        <p:pic>
          <p:nvPicPr>
            <p:cNvPr id="399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418" y="2949168"/>
              <a:ext cx="6838950" cy="387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390539" y="3430897"/>
              <a:ext cx="846727" cy="431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3696" y="5509393"/>
              <a:ext cx="6672286" cy="807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942" name="TextBox 1"/>
          <p:cNvSpPr txBox="1">
            <a:spLocks noChangeArrowheads="1"/>
          </p:cNvSpPr>
          <p:nvPr/>
        </p:nvSpPr>
        <p:spPr bwMode="auto">
          <a:xfrm>
            <a:off x="1544638" y="2960688"/>
            <a:ext cx="1885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600" b="1">
                <a:solidFill>
                  <a:srgbClr val="00B050"/>
                </a:solidFill>
              </a:rPr>
              <a:t>Number moving from susceptible to exposed </a:t>
            </a:r>
          </a:p>
        </p:txBody>
      </p:sp>
      <p:cxnSp>
        <p:nvCxnSpPr>
          <p:cNvPr id="4" name="Straight Arrow Connector 3"/>
          <p:cNvCxnSpPr>
            <a:stCxn id="39942" idx="2"/>
          </p:cNvCxnSpPr>
          <p:nvPr/>
        </p:nvCxnSpPr>
        <p:spPr>
          <a:xfrm>
            <a:off x="2487614" y="3790950"/>
            <a:ext cx="1031875" cy="1036638"/>
          </a:xfrm>
          <a:prstGeom prst="straightConnector1">
            <a:avLst/>
          </a:prstGeom>
          <a:ln w="28575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4" name="TextBox 10"/>
          <p:cNvSpPr txBox="1">
            <a:spLocks noChangeArrowheads="1"/>
          </p:cNvSpPr>
          <p:nvPr/>
        </p:nvSpPr>
        <p:spPr bwMode="auto">
          <a:xfrm>
            <a:off x="8154988" y="3262314"/>
            <a:ext cx="1885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600" b="1">
                <a:solidFill>
                  <a:srgbClr val="00B050"/>
                </a:solidFill>
              </a:rPr>
              <a:t>rate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83489" y="3600451"/>
            <a:ext cx="790575" cy="995363"/>
          </a:xfrm>
          <a:prstGeom prst="straightConnector1">
            <a:avLst/>
          </a:prstGeom>
          <a:ln w="28575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862764" y="4533900"/>
            <a:ext cx="1036637" cy="573088"/>
          </a:xfrm>
          <a:prstGeom prst="round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A57A8-1E7F-4909-9E3D-EE73116F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SEIR</a:t>
            </a:r>
            <a:endParaRPr lang="en-GB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2F36F7-AAE5-4D95-A327-B6B14B85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31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1EC3-AFB3-4718-9CDD-58520EA8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Summary</a:t>
            </a:r>
            <a:endParaRPr lang="en-GB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A27A-769F-444A-B5EE-B94EF6A8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30000"/>
              </a:spcAft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 Stochastic effects important when considering </a:t>
            </a:r>
          </a:p>
          <a:p>
            <a:pPr lvl="1" fontAlgn="base">
              <a:spcBef>
                <a:spcPct val="0"/>
              </a:spcBef>
              <a:spcAft>
                <a:spcPct val="30000"/>
              </a:spcAft>
              <a:buFontTx/>
              <a:buChar char="•"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 persistence </a:t>
            </a:r>
          </a:p>
          <a:p>
            <a:pPr lvl="1" fontAlgn="base">
              <a:spcBef>
                <a:spcPct val="0"/>
              </a:spcBef>
              <a:spcAft>
                <a:spcPct val="30000"/>
              </a:spcAft>
              <a:buFontTx/>
              <a:buChar char="•"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 dealing with small populations (start and tail of epidemics)</a:t>
            </a:r>
          </a:p>
          <a:p>
            <a:pPr lvl="1" fontAlgn="base">
              <a:spcBef>
                <a:spcPct val="0"/>
              </a:spcBef>
              <a:spcAft>
                <a:spcPct val="30000"/>
              </a:spcAft>
              <a:buFontTx/>
              <a:buChar char="•"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 or spatial spread.</a:t>
            </a:r>
          </a:p>
          <a:p>
            <a:pPr lvl="1" fontAlgn="base">
              <a:spcBef>
                <a:spcPct val="0"/>
              </a:spcBef>
              <a:spcAft>
                <a:spcPct val="30000"/>
              </a:spcAft>
              <a:buFontTx/>
              <a:buChar char="•"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30000"/>
              </a:spcAft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By chance can have outbreaks, even when R</a:t>
            </a:r>
            <a:r>
              <a:rPr lang="en-GB" altLang="en-US" sz="2000" baseline="-25000" dirty="0">
                <a:solidFill>
                  <a:srgbClr val="000000"/>
                </a:solidFill>
              </a:rPr>
              <a:t>0</a:t>
            </a:r>
            <a:r>
              <a:rPr lang="en-GB" altLang="en-US" sz="2000" dirty="0">
                <a:solidFill>
                  <a:srgbClr val="000000"/>
                </a:solidFill>
              </a:rPr>
              <a:t>&lt;1 </a:t>
            </a:r>
          </a:p>
          <a:p>
            <a:pPr fontAlgn="base">
              <a:spcBef>
                <a:spcPct val="0"/>
              </a:spcBef>
              <a:spcAft>
                <a:spcPct val="30000"/>
              </a:spcAft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By chance can have no outbreak when R</a:t>
            </a:r>
            <a:r>
              <a:rPr lang="en-GB" altLang="en-US" sz="2000" baseline="-25000" dirty="0">
                <a:solidFill>
                  <a:srgbClr val="000000"/>
                </a:solidFill>
              </a:rPr>
              <a:t>0</a:t>
            </a:r>
            <a:r>
              <a:rPr lang="en-GB" altLang="en-US" sz="2000" dirty="0">
                <a:solidFill>
                  <a:srgbClr val="000000"/>
                </a:solidFill>
              </a:rPr>
              <a:t>&gt;1</a:t>
            </a:r>
          </a:p>
          <a:p>
            <a:pPr fontAlgn="base">
              <a:spcBef>
                <a:spcPct val="0"/>
              </a:spcBef>
              <a:spcAft>
                <a:spcPct val="30000"/>
              </a:spcAft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30000"/>
              </a:spcAft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Stochastic models can be relatively simple to program, difficult to analyse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13B6C-E155-484B-A07F-9A7ED38B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A9D4-77EE-4742-84D2-609B088D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materials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280D8-B153-43B2-9AB9-C6FBBABBE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 reading and something on distribution of stochastic events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063A-7CE5-4A82-9436-A8043C2F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58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/>
        </p:nvSpPr>
        <p:spPr bwMode="auto">
          <a:xfrm>
            <a:off x="1704975" y="2308226"/>
            <a:ext cx="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1873251" y="1443038"/>
            <a:ext cx="84105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en-GB" altLang="en-US" sz="1800" b="1" i="1" dirty="0">
                <a:solidFill>
                  <a:srgbClr val="000000"/>
                </a:solidFill>
                <a:latin typeface="Calibri" panose="020F0502020204030204" pitchFamily="34" charset="0"/>
              </a:rPr>
              <a:t>Books: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Renshaw, E., </a:t>
            </a:r>
            <a:r>
              <a:rPr lang="en-GB" altLang="en-US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Modelling biological populations in space and time</a:t>
            </a: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Cambridge Univ. press, 1991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Bailey, N.T.J., </a:t>
            </a:r>
            <a:r>
              <a:rPr lang="en-GB" altLang="en-US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The mathematical theory of infectious diseases and its applications</a:t>
            </a: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2nd edition, Griffin, 1975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en-GB" altLang="en-US" sz="1800" b="1" i="1" dirty="0">
                <a:solidFill>
                  <a:srgbClr val="000000"/>
                </a:solidFill>
                <a:latin typeface="Calibri" panose="020F0502020204030204" pitchFamily="34" charset="0"/>
              </a:rPr>
              <a:t>Papers: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Bartlett, M. S. (1957). "Measles periodicity and community size." </a:t>
            </a:r>
            <a:r>
              <a:rPr lang="en-US" altLang="en-US" sz="1800" u="sng" dirty="0">
                <a:solidFill>
                  <a:srgbClr val="000000"/>
                </a:solidFill>
                <a:latin typeface="Calibri" panose="020F0502020204030204" pitchFamily="34" charset="0"/>
              </a:rPr>
              <a:t>J. Roy. Stat. Soc. A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48-70.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Bolker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B. M. and B. T. Grenfell (1995). "Space, persistence and dynamics of measles epidemics." </a:t>
            </a:r>
            <a:r>
              <a:rPr lang="en-US" altLang="en-US" sz="1800" u="sng" dirty="0">
                <a:solidFill>
                  <a:srgbClr val="000000"/>
                </a:solidFill>
                <a:latin typeface="Calibri" panose="020F0502020204030204" pitchFamily="34" charset="0"/>
              </a:rPr>
              <a:t>Proc. Roy. Soc. </a:t>
            </a:r>
            <a:r>
              <a:rPr lang="en-US" altLang="en-US" sz="1800" u="sng" dirty="0" err="1">
                <a:solidFill>
                  <a:srgbClr val="000000"/>
                </a:solidFill>
                <a:latin typeface="Calibri" panose="020F0502020204030204" pitchFamily="34" charset="0"/>
              </a:rPr>
              <a:t>Lond</a:t>
            </a:r>
            <a:r>
              <a:rPr lang="en-US" altLang="en-US" sz="1800" u="sng" dirty="0">
                <a:solidFill>
                  <a:srgbClr val="000000"/>
                </a:solidFill>
                <a:latin typeface="Calibri" panose="020F0502020204030204" pitchFamily="34" charset="0"/>
              </a:rPr>
              <a:t>. B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348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308-320.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Jansen, V. A. A., N.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Stollenwerk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et al. (2003). “Measles outbreaks in a population with declining vaccine uptake." Science 301(5634): 804-804.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Farrington, C. P., M. N. Kanaan, et al. (2003). "Branching process models for surveillance of infectious diseases controlled by mass vaccination." </a:t>
            </a:r>
            <a:r>
              <a:rPr lang="en-US" altLang="en-US" sz="1800" u="sng" dirty="0">
                <a:solidFill>
                  <a:srgbClr val="000000"/>
                </a:solidFill>
                <a:latin typeface="Calibri" panose="020F0502020204030204" pitchFamily="34" charset="0"/>
              </a:rPr>
              <a:t>Biostatistics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(2): 279-295.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1F008-A770-45B8-817C-825BE292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Further reading</a:t>
            </a:r>
            <a:endParaRPr lang="en-GB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3F0EB-B0C8-47DC-AEB5-1D2AF952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9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800" b="0" dirty="0"/>
              <a:t>Advanced: Binomial versus Poisson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9386" y="1940243"/>
            <a:ext cx="8277225" cy="38036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GB" altLang="en-US" dirty="0"/>
              <a:t>Poisson distribution simulates the number of events that will happen in a small timestep = Poisson(</a:t>
            </a:r>
            <a:r>
              <a:rPr lang="en-GB" altLang="en-US" dirty="0">
                <a:sym typeface="Symbol" panose="05050102010706020507" pitchFamily="18" charset="2"/>
              </a:rPr>
              <a:t></a:t>
            </a:r>
            <a:r>
              <a:rPr lang="en-GB" altLang="en-US" dirty="0" err="1">
                <a:sym typeface="Symbol" panose="05050102010706020507" pitchFamily="18" charset="2"/>
              </a:rPr>
              <a:t>tN</a:t>
            </a:r>
            <a:r>
              <a:rPr lang="en-GB" altLang="en-US" dirty="0">
                <a:sym typeface="Symbol" panose="05050102010706020507" pitchFamily="18" charset="2"/>
              </a:rPr>
              <a:t>(t))</a:t>
            </a:r>
            <a:endParaRPr lang="en-GB" altLang="en-US" dirty="0"/>
          </a:p>
          <a:p>
            <a:pPr eaLnBrk="1" hangingPunct="1">
              <a:lnSpc>
                <a:spcPct val="110000"/>
              </a:lnSpc>
            </a:pPr>
            <a:endParaRPr lang="en-GB" altLang="en-US" dirty="0"/>
          </a:p>
          <a:p>
            <a:pPr eaLnBrk="1" hangingPunct="1">
              <a:lnSpc>
                <a:spcPct val="110000"/>
              </a:lnSpc>
            </a:pPr>
            <a:r>
              <a:rPr lang="en-GB" altLang="en-US" dirty="0"/>
              <a:t>Binomial formulation Binomial(</a:t>
            </a:r>
            <a:r>
              <a:rPr lang="en-GB" altLang="en-US" dirty="0">
                <a:sym typeface="Symbol" panose="05050102010706020507" pitchFamily="18" charset="2"/>
              </a:rPr>
              <a:t></a:t>
            </a:r>
            <a:r>
              <a:rPr lang="en-GB" altLang="en-US" dirty="0" err="1">
                <a:sym typeface="Symbol" panose="05050102010706020507" pitchFamily="18" charset="2"/>
              </a:rPr>
              <a:t>t,N</a:t>
            </a:r>
            <a:r>
              <a:rPr lang="en-GB" altLang="en-US" dirty="0">
                <a:sym typeface="Symbol" panose="05050102010706020507" pitchFamily="18" charset="2"/>
              </a:rPr>
              <a:t>(t)) says there are N(t) tries, each with </a:t>
            </a:r>
            <a:r>
              <a:rPr lang="en-GB" altLang="en-US" dirty="0">
                <a:solidFill>
                  <a:srgbClr val="FF0000"/>
                </a:solidFill>
                <a:sym typeface="Symbol" panose="05050102010706020507" pitchFamily="18" charset="2"/>
              </a:rPr>
              <a:t>probability</a:t>
            </a:r>
            <a:r>
              <a:rPr lang="en-GB" altLang="en-US" dirty="0">
                <a:sym typeface="Symbol" panose="05050102010706020507" pitchFamily="18" charset="2"/>
              </a:rPr>
              <a:t> of success approximated by t, how many are successful?</a:t>
            </a:r>
          </a:p>
          <a:p>
            <a:pPr lvl="1" eaLnBrk="1" hangingPunct="1">
              <a:lnSpc>
                <a:spcPct val="110000"/>
              </a:lnSpc>
            </a:pPr>
            <a:r>
              <a:rPr lang="en-GB" altLang="en-US" dirty="0">
                <a:sym typeface="Symbol" panose="05050102010706020507" pitchFamily="18" charset="2"/>
              </a:rPr>
              <a:t>Can’t have more events than there are people</a:t>
            </a:r>
          </a:p>
          <a:p>
            <a:pPr lvl="1" eaLnBrk="1" hangingPunct="1">
              <a:lnSpc>
                <a:spcPct val="110000"/>
              </a:lnSpc>
            </a:pPr>
            <a:r>
              <a:rPr lang="en-GB" altLang="en-US" dirty="0">
                <a:sym typeface="Symbol" panose="05050102010706020507" pitchFamily="18" charset="2"/>
              </a:rPr>
              <a:t>For small timesteps won’t matter, since there won’t be many events</a:t>
            </a:r>
          </a:p>
          <a:p>
            <a:pPr lvl="1" eaLnBrk="1" hangingPunct="1">
              <a:lnSpc>
                <a:spcPct val="110000"/>
              </a:lnSpc>
            </a:pPr>
            <a:r>
              <a:rPr lang="en-GB" altLang="en-US" dirty="0">
                <a:sym typeface="Symbol" panose="05050102010706020507" pitchFamily="18" charset="2"/>
              </a:rPr>
              <a:t>Have to calculate multinomials when there are multiple competing hazards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9C0865-A6A2-4F36-B2C4-6D8FCFE3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0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Aims of the session</a:t>
            </a:r>
            <a:endParaRPr lang="en-GB" altLang="en-US" sz="2100" b="0" dirty="0">
              <a:solidFill>
                <a:srgbClr val="00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how to formulate stochastic models</a:t>
            </a:r>
          </a:p>
          <a:p>
            <a:pPr>
              <a:spcAft>
                <a:spcPts val="450"/>
              </a:spcAft>
              <a:defRPr/>
            </a:pPr>
            <a:r>
              <a:rPr lang="en-US" altLang="en-US" sz="1800" dirty="0"/>
              <a:t>Learn how stochasticity is introduced in compartmental and individual base models</a:t>
            </a:r>
          </a:p>
          <a:p>
            <a:pPr>
              <a:spcAft>
                <a:spcPts val="450"/>
              </a:spcAft>
              <a:defRPr/>
            </a:pP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the methodological difference with deterministic models</a:t>
            </a:r>
          </a:p>
          <a:p>
            <a:pPr>
              <a:spcAft>
                <a:spcPts val="450"/>
              </a:spcAft>
              <a:defRPr/>
            </a:pP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FAB2E5-44CE-4130-837E-6E3E436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3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981200" y="31273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2800" b="1">
                <a:solidFill>
                  <a:srgbClr val="0033CC"/>
                </a:solidFill>
              </a:rPr>
              <a:t>Population simulations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1" y="2688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524001" y="1459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852614" y="1206501"/>
            <a:ext cx="835818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Individual based models can be very slow, and computing time increases as </a:t>
            </a:r>
            <a:r>
              <a:rPr lang="en-US" altLang="en-US" sz="2000" i="1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If events are independent, the number of events of type </a:t>
            </a:r>
            <a:r>
              <a:rPr lang="en-US" altLang="en-US" sz="2000" i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 in a fixed time, D</a:t>
            </a:r>
            <a:r>
              <a:rPr lang="en-US" altLang="en-US" sz="2000" i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, can be simulated by sampling from a binomial distribution (it can also be simulated by sampling from a Poisson distribution). Hence in a population of size S, the number of events of type </a:t>
            </a:r>
            <a:r>
              <a:rPr lang="en-US" altLang="en-US" sz="2000" i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, is given by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GB" altLang="en-US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When there are multiple events competing with each other, binomial or multinomial approximations perform better than using sampling from several Poisson distributions, and allow more consistent model formulation.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035426" y="3678238"/>
          <a:ext cx="35671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54000" progId="Equation.DSMT4">
                  <p:embed/>
                </p:oleObj>
              </mc:Choice>
              <mc:Fallback>
                <p:oleObj name="Equation" r:id="rId2" imgW="1371600" imgH="254000" progId="Equation.DSMT4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3678238"/>
                        <a:ext cx="3567113" cy="6524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3320A-B042-405B-A706-1357FEA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2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Advanced: Synchronous versus asynchronous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8325" y="1255713"/>
            <a:ext cx="8358188" cy="27924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400" i="1">
                <a:latin typeface="Calibri" panose="020F0502020204030204" pitchFamily="34" charset="0"/>
              </a:rPr>
              <a:t>Synchronous:</a:t>
            </a:r>
            <a:r>
              <a:rPr lang="en-GB" altLang="en-US" sz="2400">
                <a:latin typeface="Calibri" panose="020F0502020204030204" pitchFamily="34" charset="0"/>
              </a:rPr>
              <a:t> at each timestep simulate all the events that could have occurred. 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400" i="1">
                <a:latin typeface="Calibri" panose="020F0502020204030204" pitchFamily="34" charset="0"/>
              </a:rPr>
              <a:t>Asynchronous</a:t>
            </a:r>
            <a:r>
              <a:rPr lang="en-GB" altLang="en-US" sz="2400">
                <a:latin typeface="Calibri" panose="020F0502020204030204" pitchFamily="34" charset="0"/>
              </a:rPr>
              <a:t>: simulate when the next event is, and move forward to that time point, 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400">
                <a:latin typeface="Calibri" panose="020F0502020204030204" pitchFamily="34" charset="0"/>
              </a:rPr>
              <a:t>If there are many possible events each with a low probability of occurring, particularly in individual based simulations, its may be more efficient to have an asynchronous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3E56B-6BB4-46F1-AB4A-AD84DB54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7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C7CE-F681-4905-9101-7223FB75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Formulations of a stochastic model</a:t>
            </a:r>
            <a:endParaRPr lang="en-GB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2887-A592-43A5-9AA1-E946CD3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latin typeface="Calibri" panose="020F0502020204030204" pitchFamily="34" charset="0"/>
              </a:rPr>
              <a:t>Individual based/agent based models</a:t>
            </a:r>
          </a:p>
          <a:p>
            <a:pPr lvl="1" eaLnBrk="1" hangingPunct="1">
              <a:defRPr/>
            </a:pPr>
            <a:r>
              <a:rPr lang="en-GB" dirty="0">
                <a:latin typeface="Calibri" panose="020F0502020204030204" pitchFamily="34" charset="0"/>
              </a:rPr>
              <a:t>Simulate each individual and events which happen to each individual</a:t>
            </a:r>
            <a:endParaRPr lang="en-US" dirty="0">
              <a:latin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GB" dirty="0">
                <a:latin typeface="Calibri" panose="020F0502020204030204" pitchFamily="34" charset="0"/>
              </a:rPr>
              <a:t>Can include much realistic detail, but can be slow to simulate</a:t>
            </a:r>
          </a:p>
          <a:p>
            <a:pPr marL="457200" lvl="1" indent="0">
              <a:buNone/>
              <a:defRPr/>
            </a:pPr>
            <a:endParaRPr lang="en-GB" dirty="0"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dirty="0">
                <a:latin typeface="Calibri" panose="020F0502020204030204" pitchFamily="34" charset="0"/>
              </a:rPr>
              <a:t>Population or compartmental based models</a:t>
            </a:r>
          </a:p>
          <a:p>
            <a:pPr lvl="1" eaLnBrk="1" hangingPunct="1">
              <a:defRPr/>
            </a:pPr>
            <a:r>
              <a:rPr lang="en-GB" dirty="0">
                <a:latin typeface="Calibri" panose="020F0502020204030204" pitchFamily="34" charset="0"/>
              </a:rPr>
              <a:t>Only keep track of total number of individuals in each compartment </a:t>
            </a:r>
          </a:p>
          <a:p>
            <a:pPr lvl="1" eaLnBrk="1" hangingPunct="1">
              <a:defRPr/>
            </a:pPr>
            <a:r>
              <a:rPr lang="en-GB" dirty="0">
                <a:latin typeface="Calibri" panose="020F0502020204030204" pitchFamily="34" charset="0"/>
              </a:rPr>
              <a:t>Simulate the number of events that will happen to that group of individuals</a:t>
            </a:r>
          </a:p>
          <a:p>
            <a:pPr lvl="1" eaLnBrk="1" hangingPunct="1">
              <a:defRPr/>
            </a:pPr>
            <a:r>
              <a:rPr lang="en-GB" dirty="0">
                <a:latin typeface="Calibri" panose="020F0502020204030204" pitchFamily="34" charset="0"/>
              </a:rPr>
              <a:t>Faster to simulate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66CFA-B338-4F41-8CEC-48B919CD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9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4C379-B618-4498-A122-EB9F9A9C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Hazard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20982" y="1654584"/>
            <a:ext cx="8229600" cy="2660650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sz="2400" dirty="0"/>
              <a:t>The hazard is the probability per unit time of an event happening.</a:t>
            </a:r>
          </a:p>
          <a:p>
            <a:pPr eaLnBrk="1" hangingPunct="1"/>
            <a:r>
              <a:rPr lang="en-GB" altLang="en-US" sz="2400" dirty="0"/>
              <a:t>It is equivalent to the instantaneous per-capita rate used in a deterministic model.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E.g. If an infected person has a hazard or rate of recovery of </a:t>
            </a:r>
            <a:r>
              <a:rPr lang="el-GR" altLang="en-US" sz="2400" dirty="0"/>
              <a:t>σ</a:t>
            </a:r>
            <a:r>
              <a:rPr lang="en-GB" altLang="en-US" sz="2400" dirty="0"/>
              <a:t>:</a:t>
            </a:r>
          </a:p>
        </p:txBody>
      </p:sp>
      <p:pic>
        <p:nvPicPr>
          <p:cNvPr id="5" name="Picture 3" descr="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2307" y="4279129"/>
            <a:ext cx="451468" cy="99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4357" y="4279129"/>
            <a:ext cx="451468" cy="99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ight Arrow 1"/>
          <p:cNvSpPr/>
          <p:nvPr/>
        </p:nvSpPr>
        <p:spPr>
          <a:xfrm>
            <a:off x="5248275" y="4581526"/>
            <a:ext cx="1257300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9526" y="5353051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Infected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1" y="5353051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Recovered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1" y="5976641"/>
            <a:ext cx="792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of recovering in time </a:t>
            </a:r>
            <a:r>
              <a:rPr lang="en-GB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dt</a:t>
            </a:r>
            <a:r>
              <a:rPr lang="en-GB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el-GR" sz="24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</a:t>
            </a:r>
            <a:r>
              <a:rPr lang="en-GB" sz="2400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dt</a:t>
            </a:r>
            <a:r>
              <a:rPr lang="en-GB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2400" u="sng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small </a:t>
            </a:r>
            <a:r>
              <a:rPr lang="en-GB" sz="2400" u="sng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dt</a:t>
            </a:r>
            <a:r>
              <a:rPr lang="en-GB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9FF15-EA89-4730-B353-FF5E7754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3826" y="4740276"/>
            <a:ext cx="1533525" cy="1177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Infected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N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5467350" y="5329238"/>
            <a:ext cx="820738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5721350" y="4776789"/>
            <a:ext cx="360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l-GR" alt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σ</a:t>
            </a:r>
            <a:endParaRPr lang="en-US" altLang="en-US" sz="2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678" name="Rectangle 1"/>
          <p:cNvSpPr>
            <a:spLocks noChangeArrowheads="1"/>
          </p:cNvSpPr>
          <p:nvPr/>
        </p:nvSpPr>
        <p:spPr bwMode="auto">
          <a:xfrm>
            <a:off x="1524001" y="6069014"/>
            <a:ext cx="793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recoveries in </a:t>
            </a:r>
            <a:r>
              <a:rPr lang="en-GB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dt</a:t>
            </a:r>
            <a:r>
              <a:rPr lang="en-GB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from Binomial(</a:t>
            </a:r>
            <a:r>
              <a:rPr lang="el-GR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</a:t>
            </a:r>
            <a:r>
              <a:rPr lang="en-GB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dt</a:t>
            </a:r>
            <a:r>
              <a:rPr lang="en-GB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845232" y="1693530"/>
            <a:ext cx="8229600" cy="197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have N individuals who are all identical (with respect to the process we’re talking about), the </a:t>
            </a:r>
            <a:r>
              <a:rPr lang="en-GB" altLang="en-US" sz="2000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binomial distribution</a:t>
            </a:r>
            <a:r>
              <a:rPr lang="en-GB" altLang="en-US" sz="20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describes the distribution of the number of events in a given time. </a:t>
            </a:r>
          </a:p>
          <a:p>
            <a:pPr eaLnBrk="1" hangingPunct="1"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trials of something with probability p, number of successes is a binomially-distributed random number:</a:t>
            </a:r>
          </a:p>
          <a:p>
            <a:pPr lvl="1" eaLnBrk="1" hangingPunct="1"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8088" y="4740275"/>
            <a:ext cx="1712912" cy="1177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Recovered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950" y="4005261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Binomial(</a:t>
            </a:r>
            <a:r>
              <a:rPr lang="en-GB" sz="2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p,N</a:t>
            </a:r>
            <a:r>
              <a:rPr lang="en-GB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DB9617-43D1-442F-B205-DBAE7F80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Hazard</a:t>
            </a:r>
            <a:endParaRPr lang="en-GB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282D9-05AC-4A13-B255-D58E68D6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4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677" grpId="0"/>
      <p:bldP spid="28678" grpId="0"/>
      <p:bldP spid="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7C801E-0BDB-4632-A491-09FB0B16D6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DC8471-6D5E-4174-A156-ECF87AF9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Competing Hazards</a:t>
            </a:r>
            <a:endParaRPr lang="en-GB" b="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9B62C-8D0C-454D-AF58-C76C67FD1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altLang="en-US" sz="24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population of susceptible which can become infected (rate: </a:t>
            </a:r>
            <a:r>
              <a:rPr lang="el-GR" altLang="en-US" sz="24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λ</a:t>
            </a:r>
            <a:r>
              <a:rPr lang="en-GB" altLang="en-US" sz="24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but can also die (rate: </a:t>
            </a:r>
            <a:r>
              <a:rPr lang="el-GR" altLang="en-US" sz="24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μ</a:t>
            </a:r>
            <a:r>
              <a:rPr lang="en-GB" altLang="en-US" sz="24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</a:p>
          <a:p>
            <a:pPr>
              <a:defRPr/>
            </a:pPr>
            <a:r>
              <a:rPr lang="en-GB" altLang="en-US" sz="24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they can’t do both at the same time!</a:t>
            </a:r>
          </a:p>
          <a:p>
            <a:pPr>
              <a:defRPr/>
            </a:pPr>
            <a:r>
              <a:rPr lang="en-GB" altLang="en-US" sz="24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time period, </a:t>
            </a:r>
            <a:r>
              <a:rPr lang="en-GB" altLang="en-US" sz="2400" i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dt</a:t>
            </a:r>
            <a:r>
              <a:rPr lang="en-GB" altLang="en-US" sz="24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how many die and how many become infected? </a:t>
            </a:r>
          </a:p>
          <a:p>
            <a:endParaRPr lang="en-GB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606D74-6810-42F3-A446-C795065296A1}"/>
              </a:ext>
            </a:extLst>
          </p:cNvPr>
          <p:cNvGrpSpPr/>
          <p:nvPr/>
        </p:nvGrpSpPr>
        <p:grpSpPr>
          <a:xfrm>
            <a:off x="6764137" y="2481465"/>
            <a:ext cx="3494808" cy="2350790"/>
            <a:chOff x="3432175" y="4235450"/>
            <a:chExt cx="3494808" cy="235079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8490C4-D056-4BC6-83EA-1E8C83F121F9}"/>
                </a:ext>
              </a:extLst>
            </p:cNvPr>
            <p:cNvSpPr/>
            <p:nvPr/>
          </p:nvSpPr>
          <p:spPr>
            <a:xfrm>
              <a:off x="3432175" y="4235450"/>
              <a:ext cx="1309688" cy="11779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336BE2-14EB-494D-95EA-CD28694DEE1D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4741863" y="4824413"/>
              <a:ext cx="820737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200F18-66EA-4FB2-A1DE-F49D56942CD7}"/>
                </a:ext>
              </a:extLst>
            </p:cNvPr>
            <p:cNvCxnSpPr>
              <a:stCxn id="17" idx="2"/>
            </p:cNvCxnSpPr>
            <p:nvPr/>
          </p:nvCxnSpPr>
          <p:spPr>
            <a:xfrm rot="16200000" flipH="1">
              <a:off x="3764756" y="5736432"/>
              <a:ext cx="650875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55DF4-3C3A-45A4-A51E-5921B4813DD8}"/>
                </a:ext>
              </a:extLst>
            </p:cNvPr>
            <p:cNvSpPr txBox="1"/>
            <p:nvPr/>
          </p:nvSpPr>
          <p:spPr>
            <a:xfrm>
              <a:off x="4991100" y="4381500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l-GR" altLang="en-US" sz="24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λ</a:t>
              </a:r>
              <a:endParaRPr lang="en-GB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032A34-7791-4FA8-98DE-4912BB40F842}"/>
                </a:ext>
              </a:extLst>
            </p:cNvPr>
            <p:cNvSpPr txBox="1"/>
            <p:nvPr/>
          </p:nvSpPr>
          <p:spPr>
            <a:xfrm>
              <a:off x="5572125" y="4610100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Infected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7237F0-3F33-4FB9-BD84-BA7BFB8254E9}"/>
                </a:ext>
              </a:extLst>
            </p:cNvPr>
            <p:cNvSpPr txBox="1"/>
            <p:nvPr/>
          </p:nvSpPr>
          <p:spPr>
            <a:xfrm>
              <a:off x="3733529" y="5476231"/>
              <a:ext cx="455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l-GR" altLang="en-US" sz="24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μ </a:t>
              </a:r>
              <a:endParaRPr lang="en-GB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9D7626-5ED7-477B-BCFE-22F6885079B6}"/>
                </a:ext>
              </a:extLst>
            </p:cNvPr>
            <p:cNvSpPr txBox="1"/>
            <p:nvPr/>
          </p:nvSpPr>
          <p:spPr>
            <a:xfrm>
              <a:off x="3581400" y="6124575"/>
              <a:ext cx="1051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Death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6195F-66A2-4839-BCD3-6C217B34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99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7C801E-0BDB-4632-A491-09FB0B16D6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DC8471-6D5E-4174-A156-ECF87AF9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Competing Hazards</a:t>
            </a:r>
            <a:endParaRPr lang="en-GB" b="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9B62C-8D0C-454D-AF58-C76C67FD1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turns out that we can add the rates of the different events to </a:t>
            </a:r>
          </a:p>
          <a:p>
            <a:pPr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the total number to which anything happened. </a:t>
            </a:r>
          </a:p>
          <a:p>
            <a:pPr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we can decide which of the two things happened to each.</a:t>
            </a:r>
          </a:p>
          <a:p>
            <a:endParaRPr lang="en-GB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606D74-6810-42F3-A446-C795065296A1}"/>
              </a:ext>
            </a:extLst>
          </p:cNvPr>
          <p:cNvGrpSpPr/>
          <p:nvPr/>
        </p:nvGrpSpPr>
        <p:grpSpPr>
          <a:xfrm>
            <a:off x="6764137" y="2481465"/>
            <a:ext cx="3494808" cy="2350790"/>
            <a:chOff x="3432175" y="4235450"/>
            <a:chExt cx="3494808" cy="235079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8490C4-D056-4BC6-83EA-1E8C83F121F9}"/>
                </a:ext>
              </a:extLst>
            </p:cNvPr>
            <p:cNvSpPr/>
            <p:nvPr/>
          </p:nvSpPr>
          <p:spPr>
            <a:xfrm>
              <a:off x="3432175" y="4235450"/>
              <a:ext cx="1309688" cy="11779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336BE2-14EB-494D-95EA-CD28694DEE1D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4741863" y="4824413"/>
              <a:ext cx="820737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200F18-66EA-4FB2-A1DE-F49D56942CD7}"/>
                </a:ext>
              </a:extLst>
            </p:cNvPr>
            <p:cNvCxnSpPr>
              <a:stCxn id="17" idx="2"/>
            </p:cNvCxnSpPr>
            <p:nvPr/>
          </p:nvCxnSpPr>
          <p:spPr>
            <a:xfrm rot="16200000" flipH="1">
              <a:off x="3764756" y="5736432"/>
              <a:ext cx="650875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55DF4-3C3A-45A4-A51E-5921B4813DD8}"/>
                </a:ext>
              </a:extLst>
            </p:cNvPr>
            <p:cNvSpPr txBox="1"/>
            <p:nvPr/>
          </p:nvSpPr>
          <p:spPr>
            <a:xfrm>
              <a:off x="4991100" y="4381500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l-GR" altLang="en-US" sz="24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λ</a:t>
              </a:r>
              <a:endParaRPr lang="en-GB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032A34-7791-4FA8-98DE-4912BB40F842}"/>
                </a:ext>
              </a:extLst>
            </p:cNvPr>
            <p:cNvSpPr txBox="1"/>
            <p:nvPr/>
          </p:nvSpPr>
          <p:spPr>
            <a:xfrm>
              <a:off x="5572125" y="4610100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Infected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7237F0-3F33-4FB9-BD84-BA7BFB8254E9}"/>
                </a:ext>
              </a:extLst>
            </p:cNvPr>
            <p:cNvSpPr txBox="1"/>
            <p:nvPr/>
          </p:nvSpPr>
          <p:spPr>
            <a:xfrm>
              <a:off x="3733529" y="5476231"/>
              <a:ext cx="455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l-GR" altLang="en-US" sz="24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μ </a:t>
              </a:r>
              <a:endParaRPr lang="en-GB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9D7626-5ED7-477B-BCFE-22F6885079B6}"/>
                </a:ext>
              </a:extLst>
            </p:cNvPr>
            <p:cNvSpPr txBox="1"/>
            <p:nvPr/>
          </p:nvSpPr>
          <p:spPr>
            <a:xfrm>
              <a:off x="3581400" y="6124575"/>
              <a:ext cx="1051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Death</a:t>
              </a:r>
            </a:p>
          </p:txBody>
        </p:sp>
      </p:grpSp>
      <p:sp>
        <p:nvSpPr>
          <p:cNvPr id="15" name="Rectangle 9">
            <a:extLst>
              <a:ext uri="{FF2B5EF4-FFF2-40B4-BE49-F238E27FC236}">
                <a16:creationId xmlns:a16="http://schemas.microsoft.com/office/drawing/2014/main" id="{FCD99F9A-0B3B-425D-A810-338727E2D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05" y="5111750"/>
            <a:ext cx="8942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number of events: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GB" alt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into </a:t>
            </a:r>
            <a:r>
              <a:rPr lang="en-GB" altLang="en-US" sz="2400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GB" altLang="en-US" sz="2400" i="1" baseline="-25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altLang="en-US" sz="2400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GB" altLang="en-US" sz="2400" i="1" baseline="-25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GB" altLang="en-US" sz="2400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GB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graphicFrame>
        <p:nvGraphicFramePr>
          <p:cNvPr id="24" name="Object 1">
            <a:extLst>
              <a:ext uri="{FF2B5EF4-FFF2-40B4-BE49-F238E27FC236}">
                <a16:creationId xmlns:a16="http://schemas.microsoft.com/office/drawing/2014/main" id="{9C17133A-2AD1-4484-9960-18722840D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385449"/>
              </p:ext>
            </p:extLst>
          </p:nvPr>
        </p:nvGraphicFramePr>
        <p:xfrm>
          <a:off x="4747741" y="5111173"/>
          <a:ext cx="4635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253800" progId="Equation.DSMT4">
                  <p:embed/>
                </p:oleObj>
              </mc:Choice>
              <mc:Fallback>
                <p:oleObj name="Equation" r:id="rId2" imgW="2171520" imgH="253800" progId="Equation.DSMT4">
                  <p:embed/>
                  <p:pic>
                    <p:nvPicPr>
                      <p:cNvPr id="3073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741" y="5111173"/>
                        <a:ext cx="46355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E0122C3A-EE4C-48CF-93D7-4F18EFE2B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31179"/>
              </p:ext>
            </p:extLst>
          </p:nvPr>
        </p:nvGraphicFramePr>
        <p:xfrm>
          <a:off x="4747741" y="5711306"/>
          <a:ext cx="43100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457200" progId="Equation.DSMT4">
                  <p:embed/>
                </p:oleObj>
              </mc:Choice>
              <mc:Fallback>
                <p:oleObj name="Equation" r:id="rId4" imgW="2019240" imgH="457200" progId="Equation.DSMT4">
                  <p:embed/>
                  <p:pic>
                    <p:nvPicPr>
                      <p:cNvPr id="307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741" y="5711306"/>
                        <a:ext cx="43100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D3FCB-4900-465F-B899-1B9DE016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E5A909-2E02-4E34-812C-0FDDC058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Simple infection process</a:t>
            </a:r>
            <a:endParaRPr lang="en-GB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C958F-1E41-4B02-A8B7-3A4DDE444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A stochastic model is completely described by two things: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The </a:t>
            </a:r>
            <a:r>
              <a:rPr lang="en-GB" altLang="en-US" sz="2000" dirty="0">
                <a:solidFill>
                  <a:srgbClr val="C00000"/>
                </a:solidFill>
              </a:rPr>
              <a:t>state of the population</a:t>
            </a:r>
            <a:r>
              <a:rPr lang="en-GB" altLang="en-US" sz="2000" dirty="0">
                <a:solidFill>
                  <a:srgbClr val="000000"/>
                </a:solidFill>
              </a:rPr>
              <a:t>. E.g. the number of individuals in susceptible, infected, recovered states, etc. </a:t>
            </a: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All </a:t>
            </a:r>
            <a:r>
              <a:rPr lang="en-GB" altLang="en-US" sz="2000" dirty="0">
                <a:solidFill>
                  <a:srgbClr val="C00000"/>
                </a:solidFill>
              </a:rPr>
              <a:t>possible events </a:t>
            </a:r>
            <a:r>
              <a:rPr lang="en-GB" altLang="en-US" sz="2000" dirty="0">
                <a:solidFill>
                  <a:srgbClr val="000000"/>
                </a:solidFill>
              </a:rPr>
              <a:t>and their rates. E.g. infection rate, death rate, recovery rate,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For the present case: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Population: S identical susceptible individuals,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                      I identical infected individuals.</a:t>
            </a:r>
            <a:endParaRPr lang="en-US" altLang="en-US" sz="2000" dirty="0">
              <a:solidFill>
                <a:srgbClr val="000000"/>
              </a:solidFill>
            </a:endParaRPr>
          </a:p>
          <a:p>
            <a:endParaRPr lang="en-GB" sz="2000" dirty="0"/>
          </a:p>
        </p:txBody>
      </p:sp>
      <p:graphicFrame>
        <p:nvGraphicFramePr>
          <p:cNvPr id="7" name="Group 25">
            <a:extLst>
              <a:ext uri="{FF2B5EF4-FFF2-40B4-BE49-F238E27FC236}">
                <a16:creationId xmlns:a16="http://schemas.microsoft.com/office/drawing/2014/main" id="{D325EAF5-5D1D-4C06-8A3F-BF8842DD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46268"/>
              </p:ext>
            </p:extLst>
          </p:nvPr>
        </p:nvGraphicFramePr>
        <p:xfrm>
          <a:off x="2098965" y="5073836"/>
          <a:ext cx="6700838" cy="1562102"/>
        </p:xfrm>
        <a:graphic>
          <a:graphicData uri="http://schemas.openxmlformats.org/drawingml/2006/table">
            <a:tbl>
              <a:tblPr/>
              <a:tblGrid>
                <a:gridCol w="141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What happens to population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Rate/individual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Infection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S – 1, II + 1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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recovery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I - 1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8A588-527A-4F7F-A4A4-595B0CCD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24001" y="2688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1" y="1459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867810" y="1628557"/>
            <a:ext cx="845638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87438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buSzPct val="130000"/>
              <a:defRPr/>
            </a:pP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Treat every individual separately.</a:t>
            </a:r>
          </a:p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buSzPct val="130000"/>
              <a:defRPr/>
            </a:pP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altLang="en-US" sz="1800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synchronous</a:t>
            </a: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update case, choose small update time-step, </a:t>
            </a:r>
            <a:r>
              <a:rPr lang="en-US" alt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dt.</a:t>
            </a:r>
            <a:endParaRPr lang="en-US" alt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buSzPct val="130000"/>
              <a:defRPr/>
            </a:pPr>
            <a:r>
              <a:rPr lang="en-GB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one event could happen to the individual – get infected (rate </a:t>
            </a:r>
            <a:r>
              <a:rPr lang="en-US" altLang="en-US" sz="1800" i="1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endParaRPr lang="en-US" alt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buSzPct val="130000"/>
              <a:defRPr/>
            </a:pP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Every time-step, for each individual pick random number </a:t>
            </a:r>
            <a:r>
              <a:rPr lang="en-US" altLang="en-US" sz="1800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(uniformly distributed between 0 and 1). If</a:t>
            </a:r>
            <a:endParaRPr lang="en-US" altLang="en-US" sz="1800" dirty="0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eaLnBrk="1" fontAlgn="base" hangingPunct="1">
              <a:spcBef>
                <a:spcPct val="500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1800" i="1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p&lt;</a:t>
            </a:r>
            <a:r>
              <a:rPr lang="en-US" altLang="en-US" sz="1800" i="1" dirty="0" err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en-US" sz="1800" dirty="0" err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</a:t>
            </a:r>
            <a:r>
              <a:rPr lang="en-US" altLang="en-US" sz="1800" dirty="0" err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180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 the individual has become infected, so S</a:t>
            </a: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S-1, I</a:t>
            </a: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I+1.</a:t>
            </a:r>
          </a:p>
          <a:p>
            <a:pPr lvl="1" eaLnBrk="1" fontAlgn="base" hangingPunct="1">
              <a:spcBef>
                <a:spcPct val="500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1800" i="1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p&gt;</a:t>
            </a:r>
            <a:r>
              <a:rPr lang="en-US" altLang="en-US" sz="1800" i="1" dirty="0" err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en-US" sz="1800" dirty="0" err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</a:t>
            </a:r>
            <a:r>
              <a:rPr lang="en-US" altLang="en-US" sz="1800" dirty="0" err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180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nothing happens. </a:t>
            </a:r>
            <a:endParaRPr lang="en-US" altLang="en-US" sz="1800" dirty="0">
              <a:solidFill>
                <a:srgbClr val="00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3222625" y="5502275"/>
            <a:ext cx="5329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3222625" y="5410201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4489450" y="5410201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8551863" y="5410201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4485325" y="5665439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3222626" y="5684839"/>
            <a:ext cx="593725" cy="355491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 flipH="1">
            <a:off x="3849687" y="5626101"/>
            <a:ext cx="639763" cy="414229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>
            <a:off x="4522787" y="5626099"/>
            <a:ext cx="1830389" cy="41423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 flipV="1">
            <a:off x="6386513" y="5594350"/>
            <a:ext cx="2165351" cy="445979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6" name="Text Box 20"/>
          <p:cNvSpPr txBox="1">
            <a:spLocks noChangeArrowheads="1"/>
          </p:cNvSpPr>
          <p:nvPr/>
        </p:nvSpPr>
        <p:spPr bwMode="auto">
          <a:xfrm>
            <a:off x="4348007" y="6102591"/>
            <a:ext cx="27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600" b="1" i="1" dirty="0">
                <a:solidFill>
                  <a:srgbClr val="FF0000"/>
                </a:solidFill>
              </a:rPr>
              <a:t>p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9412" y="5019676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λ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4531" y="501967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3769" y="5027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626" y="606742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Nothing happens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5254" y="607628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Infection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7F17E6-0C72-49C6-B7A7-94E6679A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base models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285A-8784-4E71-95AC-96367264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6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587CBA4E-A729-48FD-838F-967F1FD4D28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CA918E19-263B-411D-AE0A-63044FCB7D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0</TotalTime>
  <Words>1254</Words>
  <Application>Microsoft Office PowerPoint</Application>
  <PresentationFormat>Widescreen</PresentationFormat>
  <Paragraphs>180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Open Sans</vt:lpstr>
      <vt:lpstr>Symbol</vt:lpstr>
      <vt:lpstr>Times New Roman</vt:lpstr>
      <vt:lpstr>Wingdings</vt:lpstr>
      <vt:lpstr>Office Theme</vt:lpstr>
      <vt:lpstr>1_Office Theme</vt:lpstr>
      <vt:lpstr>Equation</vt:lpstr>
      <vt:lpstr>Day 4 Lecture 2:   Formulating Stochastic models</vt:lpstr>
      <vt:lpstr>Aims of the session</vt:lpstr>
      <vt:lpstr>Formulations of a stochastic model</vt:lpstr>
      <vt:lpstr>Hazard</vt:lpstr>
      <vt:lpstr>Hazard</vt:lpstr>
      <vt:lpstr>Competing Hazards</vt:lpstr>
      <vt:lpstr>Competing Hazards</vt:lpstr>
      <vt:lpstr>Simple infection process</vt:lpstr>
      <vt:lpstr>Individual base models</vt:lpstr>
      <vt:lpstr>Multiple individuals-IBM</vt:lpstr>
      <vt:lpstr>PowerPoint Presentation</vt:lpstr>
      <vt:lpstr>SEIR</vt:lpstr>
      <vt:lpstr>SEIR</vt:lpstr>
      <vt:lpstr>SEIR</vt:lpstr>
      <vt:lpstr>SEIR</vt:lpstr>
      <vt:lpstr>Summary</vt:lpstr>
      <vt:lpstr>Extra materials</vt:lpstr>
      <vt:lpstr>Further reading</vt:lpstr>
      <vt:lpstr>Advanced: Binomial versus Poisson</vt:lpstr>
      <vt:lpstr>PowerPoint Presentation</vt:lpstr>
      <vt:lpstr>Advanced: Synchronous versus asynchronous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Lecture 1:   Introduction to Stochasticity</dc:title>
  <dc:creator>Juan  Vesga</dc:creator>
  <cp:lastModifiedBy>Juan  Vesga</cp:lastModifiedBy>
  <cp:revision>7</cp:revision>
  <dcterms:created xsi:type="dcterms:W3CDTF">2021-10-28T12:34:52Z</dcterms:created>
  <dcterms:modified xsi:type="dcterms:W3CDTF">2023-05-31T14:17:06Z</dcterms:modified>
</cp:coreProperties>
</file>