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1" r:id="rId2"/>
    <p:sldId id="559" r:id="rId3"/>
    <p:sldId id="497" r:id="rId4"/>
    <p:sldId id="498" r:id="rId5"/>
    <p:sldId id="499" r:id="rId6"/>
    <p:sldId id="500" r:id="rId7"/>
    <p:sldId id="501" r:id="rId8"/>
    <p:sldId id="540" r:id="rId9"/>
    <p:sldId id="502" r:id="rId10"/>
    <p:sldId id="503" r:id="rId11"/>
    <p:sldId id="504" r:id="rId12"/>
    <p:sldId id="539" r:id="rId13"/>
    <p:sldId id="505" r:id="rId14"/>
    <p:sldId id="506" r:id="rId15"/>
    <p:sldId id="520" r:id="rId16"/>
    <p:sldId id="557" r:id="rId17"/>
    <p:sldId id="553" r:id="rId18"/>
    <p:sldId id="554" r:id="rId19"/>
    <p:sldId id="555" r:id="rId20"/>
    <p:sldId id="560" r:id="rId21"/>
    <p:sldId id="561" r:id="rId22"/>
    <p:sldId id="562" r:id="rId23"/>
    <p:sldId id="563" r:id="rId24"/>
    <p:sldId id="564" r:id="rId25"/>
    <p:sldId id="565" r:id="rId26"/>
    <p:sldId id="568" r:id="rId27"/>
    <p:sldId id="569" r:id="rId28"/>
    <p:sldId id="570" r:id="rId29"/>
    <p:sldId id="5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1F0B-1487-4B0C-99FA-9E378C0BB2A5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7562B-30D1-40AD-A6B0-A9B2285F7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R0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=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(-log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(1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</a:t>
            </a:r>
            <a:r>
              <a:rPr lang="en-GB" dirty="0"/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attack_rate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))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GB" dirty="0"/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attack_rate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85636-4F6C-4443-B128-A1605B4D287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619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53F-6188-4D98-A409-3A9ED0168451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DE27-D809-445F-8108-51657E4333FF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B55-57F0-4620-ACA4-9AB17D5A5ADA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D0C2-E6AF-4849-B82B-87BF599FBC78}" type="datetime1">
              <a:rPr lang="en-GB" smtClean="0"/>
              <a:t>31/05/2023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18AF8-C4D5-45AE-9C5B-40B8C28EE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4FF5-5243-4BE3-96EE-3AEA131B7F4F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A767-786B-4DFB-9872-440244941ADD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B17A-6F84-44EF-83BE-2CFA904A3CEB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84B-3542-4A48-BEE1-2A43AC3CD04B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48F8-9FE6-4EAE-A9FF-2371C690483A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B07-642F-44DF-ACB8-2284DA3C87EE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604-84CF-45F6-8F07-53990CDE78C9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386D-30C2-42F9-8BAC-585B664775D2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740D-4F3B-441E-8A42-6C39F5BD1B8D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4</a:t>
            </a:r>
            <a:br>
              <a:rPr lang="en-US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2: Assessing </a:t>
            </a: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uncertainty and calibration</a:t>
            </a:r>
            <a:endParaRPr lang="en-GB" sz="61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5B2F-89B9-412E-87B3-4560E3A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33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R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</a:t>
            </a:r>
            <a:r>
              <a:rPr lang="en-GB" altLang="en-US" sz="240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I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= </a:t>
            </a:r>
            <a:r>
              <a:rPr lang="en-GB" altLang="en-US" sz="2400" b="1" i="1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54163"/>
            <a:ext cx="470535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079C5-AA00-44B3-B887-52FEB8B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DF77F-0B3C-4F61-883C-2E9C864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743074" y="1773506"/>
            <a:ext cx="9512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interested in the number of individuals infected over the course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epidemic, a.k.a. the final size, f, or attack rate, as it depends on I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deterministic model, 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42655"/>
              </p:ext>
            </p:extLst>
          </p:nvPr>
        </p:nvGraphicFramePr>
        <p:xfrm>
          <a:off x="4022995" y="4029995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228600" progId="Equation.DSMT4">
                  <p:embed/>
                </p:oleObj>
              </mc:Choice>
              <mc:Fallback>
                <p:oleObj name="Equation" r:id="rId2" imgW="1803400" imgH="228600" progId="Equation.DSMT4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995" y="4029995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DD5AE6-9A98-4A7D-9135-EE18F4A2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2667A-817D-4AA8-AF62-FB19FE9C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43076" y="1320800"/>
            <a:ext cx="9512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interested in the number of individuals infected over the course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epidemic, a.k.a. the final size, f, or attack rate, as it depends on I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deterministic model, 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4064001" y="2541589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153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541589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0925" y="3862388"/>
          <a:ext cx="6096000" cy="2378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I</a:t>
                      </a:r>
                      <a:r>
                        <a:rPr lang="en-GB" sz="2000" baseline="-25000" dirty="0"/>
                        <a:t>0</a:t>
                      </a:r>
                      <a:endParaRPr lang="en-GB" sz="2000" i="1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</a:t>
                      </a:r>
                      <a:r>
                        <a:rPr lang="en-GB" sz="2000" baseline="-25000" dirty="0"/>
                        <a:t>0</a:t>
                      </a:r>
                      <a:endParaRPr lang="en-GB" sz="2000" i="1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</a:t>
                      </a:r>
                      <a:endParaRPr lang="en-GB" sz="2000" i="1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1.25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544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1.5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671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b="1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828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948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982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87" name="Text Box 7"/>
          <p:cNvSpPr txBox="1">
            <a:spLocks noChangeArrowheads="1"/>
          </p:cNvSpPr>
          <p:nvPr/>
        </p:nvSpPr>
        <p:spPr bwMode="auto">
          <a:xfrm>
            <a:off x="2314575" y="3322639"/>
            <a:ext cx="4402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alibri" panose="020F0502020204030204" pitchFamily="34" charset="0"/>
              </a:rPr>
              <a:t>Sensitivity to variation in </a:t>
            </a:r>
            <a:r>
              <a:rPr lang="en-GB" altLang="en-US" sz="2800" b="1" i="1">
                <a:latin typeface="Calibri" panose="020F0502020204030204" pitchFamily="34" charset="0"/>
              </a:rPr>
              <a:t>R</a:t>
            </a:r>
            <a:r>
              <a:rPr lang="en-GB" altLang="en-US" sz="2800" b="1" i="1" baseline="-25000">
                <a:latin typeface="Calibri" panose="020F0502020204030204" pitchFamily="34" charset="0"/>
              </a:rPr>
              <a:t>0</a:t>
            </a:r>
            <a:r>
              <a:rPr lang="en-GB" altLang="en-US" sz="2800" b="1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F8BD-8ABF-478E-9B9C-75BC94B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FFD68-AB17-4235-9E42-0065BBDF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743076" y="1320800"/>
            <a:ext cx="9512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interested in the number of individuals infected over the course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epidemic, a.k.a. the final size, f, or attack rate, as it depends on I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</a:t>
            </a:r>
            <a:r>
              <a:rPr lang="en-GB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deterministic model, 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4064001" y="2541589"/>
          <a:ext cx="3795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228600" progId="Equation.DSMT4">
                  <p:embed/>
                </p:oleObj>
              </mc:Choice>
              <mc:Fallback>
                <p:oleObj name="Equation" r:id="rId2" imgW="1803400" imgH="228600" progId="Equation.DSMT4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541589"/>
                        <a:ext cx="37957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0925" y="3862388"/>
          <a:ext cx="6096000" cy="2378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I</a:t>
                      </a:r>
                      <a:r>
                        <a:rPr lang="en-GB" sz="2000" baseline="-25000" dirty="0"/>
                        <a:t>0</a:t>
                      </a:r>
                      <a:endParaRPr lang="en-GB" sz="2000" i="1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</a:t>
                      </a:r>
                      <a:r>
                        <a:rPr lang="en-GB" sz="2000" baseline="-25000" dirty="0"/>
                        <a:t>0</a:t>
                      </a:r>
                      <a:endParaRPr lang="en-GB" sz="2000" i="1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</a:t>
                      </a:r>
                      <a:endParaRPr lang="en-GB" sz="2000" i="1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797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800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b="1" dirty="0"/>
                        <a:t>100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828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200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855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GB" sz="2000" dirty="0"/>
                        <a:t>300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879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1" name="Text Box 7"/>
          <p:cNvSpPr txBox="1">
            <a:spLocks noChangeArrowheads="1"/>
          </p:cNvSpPr>
          <p:nvPr/>
        </p:nvSpPr>
        <p:spPr bwMode="auto">
          <a:xfrm>
            <a:off x="2314575" y="3322639"/>
            <a:ext cx="4402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alibri" panose="020F0502020204030204" pitchFamily="34" charset="0"/>
              </a:rPr>
              <a:t>Sensitivity to variation in </a:t>
            </a:r>
            <a:r>
              <a:rPr lang="en-GB" altLang="en-US" sz="2800" b="1" i="1">
                <a:latin typeface="Calibri" panose="020F0502020204030204" pitchFamily="34" charset="0"/>
              </a:rPr>
              <a:t>I</a:t>
            </a:r>
            <a:r>
              <a:rPr lang="en-GB" altLang="en-US" sz="2800" b="1" i="1" baseline="-25000">
                <a:latin typeface="Calibri" panose="020F0502020204030204" pitchFamily="34" charset="0"/>
              </a:rPr>
              <a:t>0</a:t>
            </a:r>
            <a:r>
              <a:rPr lang="en-GB" altLang="en-US" sz="2800" b="1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665E4-F808-42B3-86C6-4F39C4B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530DC-6138-4B27-9925-D0E17BC3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02" y="3503613"/>
            <a:ext cx="3748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15" y="3503612"/>
            <a:ext cx="3657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966119" y="1486014"/>
            <a:ext cx="81102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sensitivity looks at the change in the outcome of interest as params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varied one at a time.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model, final size depends on reproduction number, R</a:t>
            </a:r>
            <a:r>
              <a:rPr lang="en-GB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initial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infectives, </a:t>
            </a:r>
            <a:r>
              <a:rPr lang="en-GB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800" baseline="-25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90924" y="2694324"/>
            <a:ext cx="5972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look at the sensitivity around </a:t>
            </a:r>
            <a:r>
              <a:rPr lang="en-GB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=2, </a:t>
            </a:r>
            <a:r>
              <a:rPr lang="en-GB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=100, say.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96157"/>
              </p:ext>
            </p:extLst>
          </p:nvPr>
        </p:nvGraphicFramePr>
        <p:xfrm>
          <a:off x="1730927" y="3167062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28501" progId="Equation.DSMT4">
                  <p:embed/>
                </p:oleObj>
              </mc:Choice>
              <mc:Fallback>
                <p:oleObj name="Equation" r:id="rId4" imgW="431613" imgH="228501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927" y="3167062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07514"/>
              </p:ext>
            </p:extLst>
          </p:nvPr>
        </p:nvGraphicFramePr>
        <p:xfrm>
          <a:off x="9068353" y="3105149"/>
          <a:ext cx="1008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228501" progId="Equation.DSMT4">
                  <p:embed/>
                </p:oleObj>
              </mc:Choice>
              <mc:Fallback>
                <p:oleObj name="Equation" r:id="rId6" imgW="533169" imgH="228501" progId="Equation.DSMT4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353" y="3105149"/>
                        <a:ext cx="1008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719513" y="3503613"/>
            <a:ext cx="0" cy="1522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629525" y="3463926"/>
            <a:ext cx="0" cy="1598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155492" y="6000273"/>
            <a:ext cx="7524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Doesn’t tell us how different parameters </a:t>
            </a:r>
            <a:r>
              <a:rPr lang="en-GB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combine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affect the result.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55758"/>
              </p:ext>
            </p:extLst>
          </p:nvPr>
        </p:nvGraphicFramePr>
        <p:xfrm>
          <a:off x="3643866" y="5480050"/>
          <a:ext cx="295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866" y="5480050"/>
                        <a:ext cx="295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07849"/>
              </p:ext>
            </p:extLst>
          </p:nvPr>
        </p:nvGraphicFramePr>
        <p:xfrm>
          <a:off x="7404652" y="5594350"/>
          <a:ext cx="36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17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652" y="5594350"/>
                        <a:ext cx="368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22045"/>
              </p:ext>
            </p:extLst>
          </p:nvPr>
        </p:nvGraphicFramePr>
        <p:xfrm>
          <a:off x="1727752" y="4273550"/>
          <a:ext cx="312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68" imgH="203024" progId="Equation.DSMT4">
                  <p:embed/>
                </p:oleObj>
              </mc:Choice>
              <mc:Fallback>
                <p:oleObj name="Equation" r:id="rId12" imgW="152268" imgH="203024" progId="Equation.DSMT4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752" y="4273550"/>
                        <a:ext cx="312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92921"/>
              </p:ext>
            </p:extLst>
          </p:nvPr>
        </p:nvGraphicFramePr>
        <p:xfrm>
          <a:off x="5674277" y="4273550"/>
          <a:ext cx="312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68" imgH="203024" progId="Equation.DSMT4">
                  <p:embed/>
                </p:oleObj>
              </mc:Choice>
              <mc:Fallback>
                <p:oleObj name="Equation" r:id="rId14" imgW="152268" imgH="203024" progId="Equation.DSMT4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277" y="4273550"/>
                        <a:ext cx="312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EA94A3D-C8A1-4D13-A192-E869366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L</a:t>
            </a:r>
            <a:r>
              <a:rPr lang="en-GB" sz="3600" dirty="0" err="1">
                <a:solidFill>
                  <a:srgbClr val="515151"/>
                </a:solidFill>
                <a:latin typeface="Open Sans" panose="020B0606030504020204" pitchFamily="34" charset="0"/>
              </a:rPr>
              <a:t>ocal</a:t>
            </a:r>
            <a:r>
              <a:rPr lang="en-GB" sz="3600" dirty="0">
                <a:solidFill>
                  <a:srgbClr val="515151"/>
                </a:solidFill>
                <a:latin typeface="Open Sans" panose="020B0606030504020204" pitchFamily="34" charset="0"/>
              </a:rPr>
              <a:t> uncertainty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989A5-3831-46FE-862A-A0783D9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943100" y="1537907"/>
            <a:ext cx="75094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evaluation expensive, don’t want to go through all values.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LHC is a method of picking a subset of points that ‘span’ the region. 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3D89E-A9C6-417E-8BA8-CDBBADB0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515151"/>
                </a:solidFill>
                <a:latin typeface="Open Sans" panose="020B0606030504020204" pitchFamily="34" charset="0"/>
              </a:rPr>
              <a:t>Latin Hypercube Sampling</a:t>
            </a:r>
            <a:endParaRPr lang="en-GB" dirty="0"/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8434517"/>
              </p:ext>
            </p:extLst>
          </p:nvPr>
        </p:nvGraphicFramePr>
        <p:xfrm>
          <a:off x="2110581" y="2873376"/>
          <a:ext cx="601663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1320227" progId="Equation.DSMT4">
                  <p:embed/>
                </p:oleObj>
              </mc:Choice>
              <mc:Fallback>
                <p:oleObj name="Equation" r:id="rId2" imgW="330057" imgH="1320227" progId="Equation.DSMT4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581" y="2873376"/>
                        <a:ext cx="601663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3373438" y="381000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207695" y="3154364"/>
            <a:ext cx="1249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choose 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R</a:t>
            </a:r>
            <a:r>
              <a:rPr lang="en-GB" altLang="en-US" sz="1800" baseline="-25000" dirty="0"/>
              <a:t>0</a:t>
            </a:r>
            <a:endParaRPr lang="en-US" altLang="en-US" sz="1800" baseline="-25000" dirty="0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067050" y="6111876"/>
            <a:ext cx="58065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parameter value appears once and only once.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repeat the process to get further sets. 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871663" y="2389188"/>
            <a:ext cx="2764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previous example:</a:t>
            </a:r>
            <a:endParaRPr lang="en-US" altLang="en-US" sz="1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6196014" y="2665414"/>
            <a:ext cx="3959225" cy="3406775"/>
            <a:chOff x="2789" y="1162"/>
            <a:chExt cx="2494" cy="2146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3152" y="1172"/>
              <a:ext cx="2131" cy="167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746" name="Line 11"/>
            <p:cNvSpPr>
              <a:spLocks noChangeShapeType="1"/>
            </p:cNvSpPr>
            <p:nvPr/>
          </p:nvSpPr>
          <p:spPr bwMode="auto">
            <a:xfrm flipV="1">
              <a:off x="3514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7" name="Line 12"/>
            <p:cNvSpPr>
              <a:spLocks noChangeShapeType="1"/>
            </p:cNvSpPr>
            <p:nvPr/>
          </p:nvSpPr>
          <p:spPr bwMode="auto">
            <a:xfrm flipV="1">
              <a:off x="3787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8" name="Line 13"/>
            <p:cNvSpPr>
              <a:spLocks noChangeShapeType="1"/>
            </p:cNvSpPr>
            <p:nvPr/>
          </p:nvSpPr>
          <p:spPr bwMode="auto">
            <a:xfrm flipV="1">
              <a:off x="3968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9" name="Line 14"/>
            <p:cNvSpPr>
              <a:spLocks noChangeShapeType="1"/>
            </p:cNvSpPr>
            <p:nvPr/>
          </p:nvSpPr>
          <p:spPr bwMode="auto">
            <a:xfrm flipV="1">
              <a:off x="4104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0" name="Line 15"/>
            <p:cNvSpPr>
              <a:spLocks noChangeShapeType="1"/>
            </p:cNvSpPr>
            <p:nvPr/>
          </p:nvSpPr>
          <p:spPr bwMode="auto">
            <a:xfrm flipV="1">
              <a:off x="4195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1" name="Line 16"/>
            <p:cNvSpPr>
              <a:spLocks noChangeShapeType="1"/>
            </p:cNvSpPr>
            <p:nvPr/>
          </p:nvSpPr>
          <p:spPr bwMode="auto">
            <a:xfrm flipV="1">
              <a:off x="4286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2" name="Line 17"/>
            <p:cNvSpPr>
              <a:spLocks noChangeShapeType="1"/>
            </p:cNvSpPr>
            <p:nvPr/>
          </p:nvSpPr>
          <p:spPr bwMode="auto">
            <a:xfrm flipV="1">
              <a:off x="4422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3" name="Line 18"/>
            <p:cNvSpPr>
              <a:spLocks noChangeShapeType="1"/>
            </p:cNvSpPr>
            <p:nvPr/>
          </p:nvSpPr>
          <p:spPr bwMode="auto">
            <a:xfrm flipV="1">
              <a:off x="4648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4" name="Line 19"/>
            <p:cNvSpPr>
              <a:spLocks noChangeShapeType="1"/>
            </p:cNvSpPr>
            <p:nvPr/>
          </p:nvSpPr>
          <p:spPr bwMode="auto">
            <a:xfrm flipV="1">
              <a:off x="4921" y="1172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5" name="Line 20"/>
            <p:cNvSpPr>
              <a:spLocks noChangeShapeType="1"/>
            </p:cNvSpPr>
            <p:nvPr/>
          </p:nvSpPr>
          <p:spPr bwMode="auto">
            <a:xfrm>
              <a:off x="3152" y="2714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6" name="Line 21"/>
            <p:cNvSpPr>
              <a:spLocks noChangeShapeType="1"/>
            </p:cNvSpPr>
            <p:nvPr/>
          </p:nvSpPr>
          <p:spPr bwMode="auto">
            <a:xfrm>
              <a:off x="3152" y="1354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7" name="Line 22"/>
            <p:cNvSpPr>
              <a:spLocks noChangeShapeType="1"/>
            </p:cNvSpPr>
            <p:nvPr/>
          </p:nvSpPr>
          <p:spPr bwMode="auto">
            <a:xfrm>
              <a:off x="3152" y="1535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8" name="Line 23"/>
            <p:cNvSpPr>
              <a:spLocks noChangeShapeType="1"/>
            </p:cNvSpPr>
            <p:nvPr/>
          </p:nvSpPr>
          <p:spPr bwMode="auto">
            <a:xfrm>
              <a:off x="3152" y="1716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9" name="Line 24"/>
            <p:cNvSpPr>
              <a:spLocks noChangeShapeType="1"/>
            </p:cNvSpPr>
            <p:nvPr/>
          </p:nvSpPr>
          <p:spPr bwMode="auto">
            <a:xfrm>
              <a:off x="3152" y="189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0" name="Line 25"/>
            <p:cNvSpPr>
              <a:spLocks noChangeShapeType="1"/>
            </p:cNvSpPr>
            <p:nvPr/>
          </p:nvSpPr>
          <p:spPr bwMode="auto">
            <a:xfrm>
              <a:off x="3152" y="2079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1" name="Line 26"/>
            <p:cNvSpPr>
              <a:spLocks noChangeShapeType="1"/>
            </p:cNvSpPr>
            <p:nvPr/>
          </p:nvSpPr>
          <p:spPr bwMode="auto">
            <a:xfrm>
              <a:off x="3152" y="2261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2" name="Line 27"/>
            <p:cNvSpPr>
              <a:spLocks noChangeShapeType="1"/>
            </p:cNvSpPr>
            <p:nvPr/>
          </p:nvSpPr>
          <p:spPr bwMode="auto">
            <a:xfrm>
              <a:off x="3152" y="2442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3" name="Line 28"/>
            <p:cNvSpPr>
              <a:spLocks noChangeShapeType="1"/>
            </p:cNvSpPr>
            <p:nvPr/>
          </p:nvSpPr>
          <p:spPr bwMode="auto">
            <a:xfrm>
              <a:off x="3152" y="257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4" name="Text Box 29"/>
            <p:cNvSpPr txBox="1">
              <a:spLocks noChangeArrowheads="1"/>
            </p:cNvSpPr>
            <p:nvPr/>
          </p:nvSpPr>
          <p:spPr bwMode="auto">
            <a:xfrm>
              <a:off x="2789" y="1853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I</a:t>
              </a:r>
              <a:r>
                <a:rPr lang="en-GB" altLang="en-US" sz="1800" baseline="-25000"/>
                <a:t>o</a:t>
              </a:r>
            </a:p>
          </p:txBody>
        </p:sp>
        <p:sp>
          <p:nvSpPr>
            <p:cNvPr id="30765" name="Text Box 30"/>
            <p:cNvSpPr txBox="1">
              <a:spLocks noChangeArrowheads="1"/>
            </p:cNvSpPr>
            <p:nvPr/>
          </p:nvSpPr>
          <p:spPr bwMode="auto">
            <a:xfrm>
              <a:off x="2974" y="116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1</a:t>
              </a:r>
            </a:p>
          </p:txBody>
        </p: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970" y="135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2</a:t>
              </a:r>
            </a:p>
          </p:txBody>
        </p:sp>
        <p:sp>
          <p:nvSpPr>
            <p:cNvPr id="30767" name="Text Box 32"/>
            <p:cNvSpPr txBox="1">
              <a:spLocks noChangeArrowheads="1"/>
            </p:cNvSpPr>
            <p:nvPr/>
          </p:nvSpPr>
          <p:spPr bwMode="auto">
            <a:xfrm>
              <a:off x="2970" y="153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3</a:t>
              </a:r>
            </a:p>
          </p:txBody>
        </p:sp>
        <p:sp>
          <p:nvSpPr>
            <p:cNvPr id="30768" name="Text Box 33"/>
            <p:cNvSpPr txBox="1">
              <a:spLocks noChangeArrowheads="1"/>
            </p:cNvSpPr>
            <p:nvPr/>
          </p:nvSpPr>
          <p:spPr bwMode="auto">
            <a:xfrm>
              <a:off x="2970" y="171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4</a:t>
              </a:r>
            </a:p>
          </p:txBody>
        </p:sp>
        <p:sp>
          <p:nvSpPr>
            <p:cNvPr id="30769" name="Text Box 34"/>
            <p:cNvSpPr txBox="1">
              <a:spLocks noChangeArrowheads="1"/>
            </p:cNvSpPr>
            <p:nvPr/>
          </p:nvSpPr>
          <p:spPr bwMode="auto">
            <a:xfrm>
              <a:off x="2970" y="18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5</a:t>
              </a:r>
            </a:p>
          </p:txBody>
        </p:sp>
        <p:sp>
          <p:nvSpPr>
            <p:cNvPr id="30770" name="Text Box 35"/>
            <p:cNvSpPr txBox="1">
              <a:spLocks noChangeArrowheads="1"/>
            </p:cNvSpPr>
            <p:nvPr/>
          </p:nvSpPr>
          <p:spPr bwMode="auto">
            <a:xfrm>
              <a:off x="2970" y="207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6</a:t>
              </a:r>
            </a:p>
          </p:txBody>
        </p:sp>
        <p:sp>
          <p:nvSpPr>
            <p:cNvPr id="30771" name="Text Box 36"/>
            <p:cNvSpPr txBox="1">
              <a:spLocks noChangeArrowheads="1"/>
            </p:cNvSpPr>
            <p:nvPr/>
          </p:nvSpPr>
          <p:spPr bwMode="auto">
            <a:xfrm>
              <a:off x="2970" y="22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7</a:t>
              </a:r>
            </a:p>
          </p:txBody>
        </p:sp>
        <p:sp>
          <p:nvSpPr>
            <p:cNvPr id="30772" name="Text Box 37"/>
            <p:cNvSpPr txBox="1">
              <a:spLocks noChangeArrowheads="1"/>
            </p:cNvSpPr>
            <p:nvPr/>
          </p:nvSpPr>
          <p:spPr bwMode="auto">
            <a:xfrm>
              <a:off x="2970" y="244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8</a:t>
              </a:r>
            </a:p>
          </p:txBody>
        </p:sp>
        <p:sp>
          <p:nvSpPr>
            <p:cNvPr id="30773" name="Text Box 38"/>
            <p:cNvSpPr txBox="1">
              <a:spLocks noChangeArrowheads="1"/>
            </p:cNvSpPr>
            <p:nvPr/>
          </p:nvSpPr>
          <p:spPr bwMode="auto">
            <a:xfrm>
              <a:off x="2970" y="257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9</a:t>
              </a:r>
            </a:p>
          </p:txBody>
        </p:sp>
        <p:sp>
          <p:nvSpPr>
            <p:cNvPr id="30774" name="Text Box 39"/>
            <p:cNvSpPr txBox="1">
              <a:spLocks noChangeArrowheads="1"/>
            </p:cNvSpPr>
            <p:nvPr/>
          </p:nvSpPr>
          <p:spPr bwMode="auto">
            <a:xfrm>
              <a:off x="2925" y="271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10</a:t>
              </a:r>
            </a:p>
          </p:txBody>
        </p:sp>
        <p:sp>
          <p:nvSpPr>
            <p:cNvPr id="30775" name="Text Box 40"/>
            <p:cNvSpPr txBox="1">
              <a:spLocks noChangeArrowheads="1"/>
            </p:cNvSpPr>
            <p:nvPr/>
          </p:nvSpPr>
          <p:spPr bwMode="auto">
            <a:xfrm>
              <a:off x="4013" y="307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R</a:t>
              </a:r>
              <a:r>
                <a:rPr lang="en-GB" altLang="en-US" sz="1800" baseline="-25000"/>
                <a:t>0</a:t>
              </a:r>
            </a:p>
          </p:txBody>
        </p:sp>
        <p:sp>
          <p:nvSpPr>
            <p:cNvPr id="30776" name="Text Box 41"/>
            <p:cNvSpPr txBox="1">
              <a:spLocks noChangeArrowheads="1"/>
            </p:cNvSpPr>
            <p:nvPr/>
          </p:nvSpPr>
          <p:spPr bwMode="auto">
            <a:xfrm>
              <a:off x="3197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R</a:t>
              </a:r>
              <a:r>
                <a:rPr lang="en-GB" altLang="en-US" sz="1400" baseline="-25000"/>
                <a:t>01</a:t>
              </a:r>
            </a:p>
          </p:txBody>
        </p:sp>
        <p:sp>
          <p:nvSpPr>
            <p:cNvPr id="30777" name="Text Box 42"/>
            <p:cNvSpPr txBox="1">
              <a:spLocks noChangeArrowheads="1"/>
            </p:cNvSpPr>
            <p:nvPr/>
          </p:nvSpPr>
          <p:spPr bwMode="auto">
            <a:xfrm>
              <a:off x="3514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R</a:t>
              </a:r>
              <a:r>
                <a:rPr lang="en-GB" altLang="en-US" sz="1400" baseline="-25000"/>
                <a:t>02</a:t>
              </a:r>
            </a:p>
          </p:txBody>
        </p:sp>
        <p:sp>
          <p:nvSpPr>
            <p:cNvPr id="30778" name="Text Box 43"/>
            <p:cNvSpPr txBox="1">
              <a:spLocks noChangeArrowheads="1"/>
            </p:cNvSpPr>
            <p:nvPr/>
          </p:nvSpPr>
          <p:spPr bwMode="auto">
            <a:xfrm>
              <a:off x="3741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R</a:t>
              </a:r>
              <a:r>
                <a:rPr lang="en-GB" altLang="en-US" sz="1400" baseline="-25000"/>
                <a:t>03</a:t>
              </a:r>
            </a:p>
          </p:txBody>
        </p:sp>
        <p:sp>
          <p:nvSpPr>
            <p:cNvPr id="30779" name="Text Box 44"/>
            <p:cNvSpPr txBox="1">
              <a:spLocks noChangeArrowheads="1"/>
            </p:cNvSpPr>
            <p:nvPr/>
          </p:nvSpPr>
          <p:spPr bwMode="auto">
            <a:xfrm>
              <a:off x="3918" y="2850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R</a:t>
              </a:r>
              <a:r>
                <a:rPr lang="en-GB" altLang="en-US" sz="1400" baseline="-25000"/>
                <a:t>04</a:t>
              </a:r>
            </a:p>
          </p:txBody>
        </p:sp>
        <p:sp>
          <p:nvSpPr>
            <p:cNvPr id="30780" name="Text Box 45"/>
            <p:cNvSpPr txBox="1">
              <a:spLocks noChangeArrowheads="1"/>
            </p:cNvSpPr>
            <p:nvPr/>
          </p:nvSpPr>
          <p:spPr bwMode="auto">
            <a:xfrm>
              <a:off x="4104" y="2805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…..</a:t>
              </a:r>
            </a:p>
          </p:txBody>
        </p:sp>
      </p:grpSp>
      <p:graphicFrame>
        <p:nvGraphicFramePr>
          <p:cNvPr id="30729" name="Object 46"/>
          <p:cNvGraphicFramePr>
            <a:graphicFrameLocks noChangeAspect="1"/>
          </p:cNvGraphicFramePr>
          <p:nvPr/>
        </p:nvGraphicFramePr>
        <p:xfrm>
          <a:off x="4641850" y="2882901"/>
          <a:ext cx="10493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1320227" progId="Equation.DSMT4">
                  <p:embed/>
                </p:oleObj>
              </mc:Choice>
              <mc:Fallback>
                <p:oleObj name="Equation" r:id="rId4" imgW="583947" imgH="1320227" progId="Equation.DSMT4">
                  <p:embed/>
                  <p:pic>
                    <p:nvPicPr>
                      <p:cNvPr id="30729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882901"/>
                        <a:ext cx="10493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47"/>
          <p:cNvSpPr txBox="1">
            <a:spLocks noChangeArrowheads="1"/>
          </p:cNvSpPr>
          <p:nvPr/>
        </p:nvSpPr>
        <p:spPr bwMode="auto">
          <a:xfrm>
            <a:off x="8175625" y="38084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1" name="Text Box 48"/>
          <p:cNvSpPr txBox="1">
            <a:spLocks noChangeArrowheads="1"/>
          </p:cNvSpPr>
          <p:nvPr/>
        </p:nvSpPr>
        <p:spPr bwMode="auto">
          <a:xfrm>
            <a:off x="8328025" y="50403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2" name="Text Box 49"/>
          <p:cNvSpPr txBox="1">
            <a:spLocks noChangeArrowheads="1"/>
          </p:cNvSpPr>
          <p:nvPr/>
        </p:nvSpPr>
        <p:spPr bwMode="auto">
          <a:xfrm>
            <a:off x="8518525" y="26654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3" name="Text Box 50"/>
          <p:cNvSpPr txBox="1">
            <a:spLocks noChangeArrowheads="1"/>
          </p:cNvSpPr>
          <p:nvPr/>
        </p:nvSpPr>
        <p:spPr bwMode="auto">
          <a:xfrm>
            <a:off x="8010525" y="4100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4" name="Text Box 51"/>
          <p:cNvSpPr txBox="1">
            <a:spLocks noChangeArrowheads="1"/>
          </p:cNvSpPr>
          <p:nvPr/>
        </p:nvSpPr>
        <p:spPr bwMode="auto">
          <a:xfrm>
            <a:off x="9674225" y="43799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5" name="Text Box 52"/>
          <p:cNvSpPr txBox="1">
            <a:spLocks noChangeArrowheads="1"/>
          </p:cNvSpPr>
          <p:nvPr/>
        </p:nvSpPr>
        <p:spPr bwMode="auto">
          <a:xfrm>
            <a:off x="6892925" y="35290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6" name="Text Box 53"/>
          <p:cNvSpPr txBox="1">
            <a:spLocks noChangeArrowheads="1"/>
          </p:cNvSpPr>
          <p:nvPr/>
        </p:nvSpPr>
        <p:spPr bwMode="auto">
          <a:xfrm>
            <a:off x="9217025" y="4862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7" name="Text Box 54"/>
          <p:cNvSpPr txBox="1">
            <a:spLocks noChangeArrowheads="1"/>
          </p:cNvSpPr>
          <p:nvPr/>
        </p:nvSpPr>
        <p:spPr bwMode="auto">
          <a:xfrm>
            <a:off x="8823325" y="29448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8" name="Text Box 55"/>
          <p:cNvSpPr txBox="1">
            <a:spLocks noChangeArrowheads="1"/>
          </p:cNvSpPr>
          <p:nvPr/>
        </p:nvSpPr>
        <p:spPr bwMode="auto">
          <a:xfrm>
            <a:off x="7388225" y="4621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39" name="Text Box 56"/>
          <p:cNvSpPr txBox="1">
            <a:spLocks noChangeArrowheads="1"/>
          </p:cNvSpPr>
          <p:nvPr/>
        </p:nvSpPr>
        <p:spPr bwMode="auto">
          <a:xfrm>
            <a:off x="7756525" y="32369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30740" name="Text Box 57"/>
          <p:cNvSpPr txBox="1">
            <a:spLocks noChangeArrowheads="1"/>
          </p:cNvSpPr>
          <p:nvPr/>
        </p:nvSpPr>
        <p:spPr bwMode="auto">
          <a:xfrm>
            <a:off x="1952625" y="5624513"/>
            <a:ext cx="385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10X10 cube: mean = 780, s.d. = 86</a:t>
            </a:r>
          </a:p>
        </p:txBody>
      </p:sp>
      <p:sp>
        <p:nvSpPr>
          <p:cNvPr id="30741" name="Text Box 58"/>
          <p:cNvSpPr txBox="1">
            <a:spLocks noChangeArrowheads="1"/>
          </p:cNvSpPr>
          <p:nvPr/>
        </p:nvSpPr>
        <p:spPr bwMode="auto">
          <a:xfrm rot="16200000">
            <a:off x="1077436" y="3870426"/>
            <a:ext cx="1378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Increasing size</a:t>
            </a:r>
            <a:endParaRPr lang="en-US" altLang="en-US" sz="1400"/>
          </a:p>
        </p:txBody>
      </p:sp>
      <p:sp>
        <p:nvSpPr>
          <p:cNvPr id="30742" name="Line 59"/>
          <p:cNvSpPr>
            <a:spLocks noChangeShapeType="1"/>
          </p:cNvSpPr>
          <p:nvPr/>
        </p:nvSpPr>
        <p:spPr bwMode="auto">
          <a:xfrm>
            <a:off x="1943100" y="3124200"/>
            <a:ext cx="0" cy="17653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43" name="Text Box 60"/>
          <p:cNvSpPr txBox="1">
            <a:spLocks noChangeArrowheads="1"/>
          </p:cNvSpPr>
          <p:nvPr/>
        </p:nvSpPr>
        <p:spPr bwMode="auto">
          <a:xfrm>
            <a:off x="3338987" y="4367214"/>
            <a:ext cx="10182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for each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</a:t>
            </a:r>
            <a:r>
              <a:rPr lang="en-GB" altLang="en-US" sz="1800" baseline="-25000"/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DCBD3-AB83-4A0E-9241-081F605A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943CA7-96F2-406B-84F8-6DB54BE6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15151"/>
                </a:solidFill>
                <a:latin typeface="Open Sans" panose="020B0606030504020204" pitchFamily="34" charset="0"/>
              </a:rPr>
              <a:t>Monte Carlo Markov Chain</a:t>
            </a:r>
            <a:endParaRPr lang="en-GB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847850" y="3284538"/>
            <a:ext cx="796339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way of randomly picking a new set of params from the old.</a:t>
            </a:r>
          </a:p>
          <a:p>
            <a:pPr eaLnBrk="1" hangingPunct="1"/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(must be symmetrical. E.g. Add normal deviate to each). </a:t>
            </a:r>
          </a:p>
          <a:p>
            <a:pPr eaLnBrk="1" hangingPunct="1"/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last point, (x</a:t>
            </a:r>
            <a:r>
              <a:rPr lang="en-GB" altLang="en-US" b="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,x</a:t>
            </a:r>
            <a:r>
              <a:rPr lang="en-GB" altLang="en-US" b="0" baseline="-2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generate new point,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A, where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a random number, u, between [0,1]. </a:t>
            </a:r>
          </a:p>
          <a:p>
            <a:pPr eaLnBrk="1" hangingPunct="1">
              <a:buFontTx/>
              <a:buChar char="•"/>
            </a:pPr>
            <a:endParaRPr lang="en-GB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u&lt;A, accept new point. Otherwise use old one again. </a:t>
            </a: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65334" y="1496814"/>
            <a:ext cx="84677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MCMC is a way of generating a sequence of parameter sets which appear to 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come from distribution. </a:t>
            </a:r>
          </a:p>
          <a:p>
            <a:pPr eaLnBrk="1" hangingPunct="1">
              <a:buFontTx/>
              <a:buChar char="•"/>
            </a:pP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new set generated from previous one, hence ‘chain’, by a rule. </a:t>
            </a:r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847850" y="2708275"/>
            <a:ext cx="2459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u="sng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Metropolis Algorithm</a:t>
            </a:r>
            <a:endParaRPr lang="en-US" altLang="en-US" b="0" u="sng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5305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8423787"/>
              </p:ext>
            </p:extLst>
          </p:nvPr>
        </p:nvGraphicFramePr>
        <p:xfrm>
          <a:off x="4799806" y="2419267"/>
          <a:ext cx="259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28600" progId="Equation.DSMT4">
                  <p:embed/>
                </p:oleObj>
              </mc:Choice>
              <mc:Fallback>
                <p:oleObj name="Equation" r:id="rId2" imgW="1295280" imgH="228600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06" y="2419267"/>
                        <a:ext cx="2592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6343069"/>
              </p:ext>
            </p:extLst>
          </p:nvPr>
        </p:nvGraphicFramePr>
        <p:xfrm>
          <a:off x="6624137" y="4013117"/>
          <a:ext cx="9477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55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137" y="4013117"/>
                        <a:ext cx="9477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65892573"/>
              </p:ext>
            </p:extLst>
          </p:nvPr>
        </p:nvGraphicFramePr>
        <p:xfrm>
          <a:off x="4122821" y="4599769"/>
          <a:ext cx="2890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241200" progId="Equation.DSMT4">
                  <p:embed/>
                </p:oleObj>
              </mc:Choice>
              <mc:Fallback>
                <p:oleObj name="Equation" r:id="rId6" imgW="1447560" imgH="241200" progId="Equation.DSMT4">
                  <p:embed/>
                  <p:pic>
                    <p:nvPicPr>
                      <p:cNvPr id="553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21" y="4599769"/>
                        <a:ext cx="28908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18"/>
          <p:cNvSpPr>
            <a:spLocks noChangeArrowheads="1"/>
          </p:cNvSpPr>
          <p:nvPr/>
        </p:nvSpPr>
        <p:spPr bwMode="auto">
          <a:xfrm rot="16200000">
            <a:off x="7896226" y="4221163"/>
            <a:ext cx="2270125" cy="1549400"/>
          </a:xfrm>
          <a:prstGeom prst="curvedUpArrow">
            <a:avLst>
              <a:gd name="adj1" fmla="val 29303"/>
              <a:gd name="adj2" fmla="val 58607"/>
              <a:gd name="adj3" fmla="val 33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3359150" y="6329363"/>
            <a:ext cx="499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N.B. successive points are </a:t>
            </a:r>
            <a:r>
              <a:rPr lang="en-GB" altLang="en-US" i="1" u="sng"/>
              <a:t>not</a:t>
            </a:r>
            <a:r>
              <a:rPr lang="en-GB" altLang="en-US"/>
              <a:t> independent!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0172B-1D14-44A1-90B8-D95A1768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4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938463" y="1441232"/>
            <a:ext cx="102990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Stochastic models incorporate the randomness of the processes they represent,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e.g. infection, recovery, death, etc.</a:t>
            </a:r>
          </a:p>
          <a:p>
            <a:pPr eaLnBrk="1" hangingPunct="1">
              <a:buFontTx/>
              <a:buChar char="•"/>
            </a:pP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Hence each run of the model will produce different results from the same parameters.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25147" y="2609632"/>
            <a:ext cx="8347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an epidemic model: we want to know what values of </a:t>
            </a:r>
            <a:r>
              <a:rPr lang="el-GR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</a:t>
            </a: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produce an 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observed final epidemic size. </a:t>
            </a:r>
          </a:p>
        </p:txBody>
      </p:sp>
      <p:grpSp>
        <p:nvGrpSpPr>
          <p:cNvPr id="15366" name="Group 11"/>
          <p:cNvGrpSpPr>
            <a:grpSpLocks/>
          </p:cNvGrpSpPr>
          <p:nvPr/>
        </p:nvGrpSpPr>
        <p:grpSpPr bwMode="auto">
          <a:xfrm>
            <a:off x="4460876" y="3722688"/>
            <a:ext cx="1274763" cy="914400"/>
            <a:chOff x="2517" y="2341"/>
            <a:chExt cx="803" cy="576"/>
          </a:xfrm>
        </p:grpSpPr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2517" y="2341"/>
              <a:ext cx="803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376" name="Text Box 6"/>
            <p:cNvSpPr txBox="1">
              <a:spLocks noChangeArrowheads="1"/>
            </p:cNvSpPr>
            <p:nvPr/>
          </p:nvSpPr>
          <p:spPr bwMode="auto">
            <a:xfrm>
              <a:off x="2653" y="252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dirty="0"/>
                <a:t>Model</a:t>
              </a:r>
            </a:p>
          </p:txBody>
        </p:sp>
      </p:grp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2300288" y="3795714"/>
          <a:ext cx="53181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153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95714"/>
                        <a:ext cx="53181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3163888" y="394017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5900738" y="3940176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536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3198814"/>
            <a:ext cx="312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8239126" y="528637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/>
              <a:t>final size</a:t>
            </a:r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V="1">
            <a:off x="9285288" y="3054350"/>
            <a:ext cx="0" cy="23050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9212264" y="2981325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/>
              <a:t>observed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5900738" y="4060825"/>
            <a:ext cx="946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b="0" i="1" dirty="0"/>
              <a:t>Many</a:t>
            </a:r>
            <a:r>
              <a:rPr lang="en-GB" altLang="en-US" sz="1200" i="1" dirty="0"/>
              <a:t> runs</a:t>
            </a:r>
          </a:p>
        </p:txBody>
      </p: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3025310" y="5819556"/>
            <a:ext cx="50597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Questions:</a:t>
            </a:r>
          </a:p>
          <a:p>
            <a:pPr eaLnBrk="1" hangingPunct="1">
              <a:buFontTx/>
              <a:buChar char="•"/>
            </a:pPr>
            <a:r>
              <a:rPr lang="en-GB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‘best’ value for</a:t>
            </a:r>
            <a:r>
              <a:rPr lang="el-G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β</a:t>
            </a:r>
            <a:r>
              <a:rPr lang="en-GB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GB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range of values of </a:t>
            </a:r>
            <a:r>
              <a:rPr lang="el-GR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 </a:t>
            </a:r>
            <a:r>
              <a:rPr lang="en-GB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acceptable?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62CDF-2C45-4199-82DF-5284D41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Stochastic and probabilistic models: likelihood</a:t>
            </a:r>
            <a:endParaRPr lang="en-GB" sz="36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E474E-7D5C-4960-A987-56B14E1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3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3"/>
          <p:cNvSpPr txBox="1">
            <a:spLocks noChangeArrowheads="1"/>
          </p:cNvSpPr>
          <p:nvPr/>
        </p:nvSpPr>
        <p:spPr bwMode="auto">
          <a:xfrm>
            <a:off x="844069" y="1344780"/>
            <a:ext cx="2158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Likelihood of data,</a:t>
            </a:r>
          </a:p>
          <a:p>
            <a:pPr algn="ctr"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parameters </a:t>
            </a:r>
          </a:p>
        </p:txBody>
      </p:sp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4044069" y="1344780"/>
            <a:ext cx="7303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that the observed data is generated by the model, given the parameters</a:t>
            </a:r>
          </a:p>
        </p:txBody>
      </p:sp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3413809" y="148765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/>
              <a:t>=</a:t>
            </a:r>
          </a:p>
        </p:txBody>
      </p:sp>
      <p:grpSp>
        <p:nvGrpSpPr>
          <p:cNvPr id="16395" name="Group 6"/>
          <p:cNvGrpSpPr>
            <a:grpSpLocks/>
          </p:cNvGrpSpPr>
          <p:nvPr/>
        </p:nvGrpSpPr>
        <p:grpSpPr bwMode="auto">
          <a:xfrm>
            <a:off x="3978958" y="2488666"/>
            <a:ext cx="1274762" cy="914400"/>
            <a:chOff x="2517" y="2341"/>
            <a:chExt cx="803" cy="576"/>
          </a:xfrm>
        </p:grpSpPr>
        <p:sp>
          <p:nvSpPr>
            <p:cNvPr id="16408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803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2653" y="2523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dirty="0"/>
                <a:t>Model</a:t>
              </a:r>
            </a:p>
          </p:txBody>
        </p:sp>
      </p:grpSp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1891396" y="2561691"/>
          <a:ext cx="5318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163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96" y="2561691"/>
                        <a:ext cx="5318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AutoShape 10"/>
          <p:cNvSpPr>
            <a:spLocks noChangeArrowheads="1"/>
          </p:cNvSpPr>
          <p:nvPr/>
        </p:nvSpPr>
        <p:spPr bwMode="auto">
          <a:xfrm>
            <a:off x="2754996" y="270615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7" name="AutoShape 11"/>
          <p:cNvSpPr>
            <a:spLocks noChangeArrowheads="1"/>
          </p:cNvSpPr>
          <p:nvPr/>
        </p:nvSpPr>
        <p:spPr bwMode="auto">
          <a:xfrm>
            <a:off x="5491846" y="270615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5491845" y="2826805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i="1"/>
              <a:t>Many runs</a:t>
            </a:r>
          </a:p>
        </p:txBody>
      </p:sp>
      <p:pic>
        <p:nvPicPr>
          <p:cNvPr id="1639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6" y="1926691"/>
            <a:ext cx="324961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7908021" y="4146016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dirty="0"/>
              <a:t>final size</a:t>
            </a:r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V="1">
            <a:off x="8844645" y="1912404"/>
            <a:ext cx="0" cy="23050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8876396" y="1766355"/>
            <a:ext cx="86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/>
              <a:t>observed</a:t>
            </a:r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899958" y="3136366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6387" name="Object 18"/>
          <p:cNvGraphicFramePr>
            <a:graphicFrameLocks noChangeAspect="1"/>
          </p:cNvGraphicFramePr>
          <p:nvPr/>
        </p:nvGraphicFramePr>
        <p:xfrm>
          <a:off x="9779683" y="2979204"/>
          <a:ext cx="684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1638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683" y="2979204"/>
                        <a:ext cx="684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8" y="4374616"/>
            <a:ext cx="31781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78578"/>
              </p:ext>
            </p:extLst>
          </p:nvPr>
        </p:nvGraphicFramePr>
        <p:xfrm>
          <a:off x="6020330" y="4517491"/>
          <a:ext cx="6842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1638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330" y="4517491"/>
                        <a:ext cx="6842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4481"/>
              </p:ext>
            </p:extLst>
          </p:nvPr>
        </p:nvGraphicFramePr>
        <p:xfrm>
          <a:off x="9620781" y="6246278"/>
          <a:ext cx="314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1638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781" y="6246278"/>
                        <a:ext cx="314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1074196" y="4779010"/>
            <a:ext cx="35092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repeating for a range of </a:t>
            </a:r>
            <a:r>
              <a:rPr lang="el-GR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</a:t>
            </a: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’s, 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generate a graph of 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likelihood against </a:t>
            </a:r>
            <a:r>
              <a:rPr lang="el-GR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</a:t>
            </a:r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V="1">
            <a:off x="8541280" y="4661954"/>
            <a:ext cx="0" cy="17287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639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05784"/>
              </p:ext>
            </p:extLst>
          </p:nvPr>
        </p:nvGraphicFramePr>
        <p:xfrm>
          <a:off x="8371418" y="6398678"/>
          <a:ext cx="314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1639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418" y="6398678"/>
                        <a:ext cx="3143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1074196" y="5885414"/>
            <a:ext cx="4599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peak indicates the ‘best’ value, called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maximum likelihood estimator (MLE).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8AD5-F349-4C33-8A52-229857E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Likelihood</a:t>
            </a:r>
            <a:endParaRPr lang="en-GB" sz="36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DAEE6-8493-4833-96F0-2B1E3706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1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31" y="3654425"/>
            <a:ext cx="433863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4072A-F18D-493E-B286-C5AA022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Log-Likelihood and confidence intervals</a:t>
            </a:r>
            <a:endParaRPr lang="en-GB" sz="36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56981610"/>
              </p:ext>
            </p:extLst>
          </p:nvPr>
        </p:nvGraphicFramePr>
        <p:xfrm>
          <a:off x="4744787" y="2500552"/>
          <a:ext cx="19923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174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787" y="2500552"/>
                        <a:ext cx="19923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14"/>
          <p:cNvSpPr>
            <a:spLocks noChangeShapeType="1"/>
          </p:cNvSpPr>
          <p:nvPr/>
        </p:nvSpPr>
        <p:spPr bwMode="auto">
          <a:xfrm>
            <a:off x="7780505" y="423068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7780506" y="4373561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Q</a:t>
            </a:r>
            <a:endParaRPr lang="en-US" altLang="en-US" sz="2400"/>
          </a:p>
        </p:txBody>
      </p:sp>
      <p:sp>
        <p:nvSpPr>
          <p:cNvPr id="17417" name="Line 18"/>
          <p:cNvSpPr>
            <a:spLocks noChangeShapeType="1"/>
          </p:cNvSpPr>
          <p:nvPr/>
        </p:nvSpPr>
        <p:spPr bwMode="auto">
          <a:xfrm>
            <a:off x="4827756" y="4230686"/>
            <a:ext cx="30956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19"/>
          <p:cNvSpPr>
            <a:spLocks noChangeShapeType="1"/>
          </p:cNvSpPr>
          <p:nvPr/>
        </p:nvSpPr>
        <p:spPr bwMode="auto">
          <a:xfrm>
            <a:off x="4395956" y="5022849"/>
            <a:ext cx="35274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2442919" y="1633955"/>
            <a:ext cx="83587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shape of the log of the likelihood curve gives us the range of values of b 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fit well.</a:t>
            </a:r>
          </a:p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measure down Q from top of the curve,</a:t>
            </a:r>
          </a:p>
        </p:txBody>
      </p:sp>
      <p:graphicFrame>
        <p:nvGraphicFramePr>
          <p:cNvPr id="174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24018"/>
              </p:ext>
            </p:extLst>
          </p:nvPr>
        </p:nvGraphicFramePr>
        <p:xfrm>
          <a:off x="2656056" y="4913312"/>
          <a:ext cx="1100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1741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056" y="4913312"/>
                        <a:ext cx="1100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56375"/>
              </p:ext>
            </p:extLst>
          </p:nvPr>
        </p:nvGraphicFramePr>
        <p:xfrm>
          <a:off x="6832768" y="4337049"/>
          <a:ext cx="314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1741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768" y="4337049"/>
                        <a:ext cx="314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442919" y="3402808"/>
            <a:ext cx="6418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defines the 95% confidence for the parameter values.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19A14-3692-4634-B824-1E1BF82A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0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343-9047-49E4-B8BB-72D91A2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15151"/>
                </a:solidFill>
                <a:latin typeface="Open Sans" panose="020B0606030504020204" pitchFamily="34" charset="0"/>
              </a:rPr>
              <a:t>Aims of the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1FCC-2B8F-4218-AFDE-C6F8A42F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sources of uncertainty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importance of communicating uncertainty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main methods for addressing model uncertainty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85B7-A24C-47D6-A4C9-84107E03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4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15A27-00C1-4A1C-8C1A-6D1953B0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sampling a population to estimate the proportion seropositive for a malaria antigen. Assume that: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Individuals sampled = </a:t>
            </a: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Individuals seropositive = </a:t>
            </a: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estimate the proportion seropositive </a:t>
            </a: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a binomial likelihood function:</a:t>
            </a: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1751182-41F7-4D4E-905D-8F6CEEFCE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53483"/>
              </p:ext>
            </p:extLst>
          </p:nvPr>
        </p:nvGraphicFramePr>
        <p:xfrm>
          <a:off x="3581401" y="5384800"/>
          <a:ext cx="343058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457200" progId="Equation.DSMT4">
                  <p:embed/>
                </p:oleObj>
              </mc:Choice>
              <mc:Fallback>
                <p:oleObj name="Equation" r:id="rId2" imgW="1358900" imgH="45720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384800"/>
                        <a:ext cx="3430588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9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3CE6738-4609-4A4B-B4D5-CFD4A89B0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2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AE2414-0232-49FE-AE92-8EDF56D6E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E70F59C-5D6F-494C-87D5-A82531AE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9" y="2416176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maximum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likelihood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estimate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B2B1C9-B4E5-4D3B-AD3E-C9BC70D63BE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124450" y="2281238"/>
            <a:ext cx="1919288" cy="596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38951AF-D6E3-4E28-B78E-9D7325ABD2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0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C5BEB1-4C61-459E-ABE6-FFB7999C4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84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maximum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likelihood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estimate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37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maximum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likelihood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estimate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E7DDE-9457-46B2-A30A-EA32D157C627}"/>
              </a:ext>
            </a:extLst>
          </p:cNvPr>
          <p:cNvCxnSpPr/>
          <p:nvPr/>
        </p:nvCxnSpPr>
        <p:spPr>
          <a:xfrm>
            <a:off x="4486943" y="3159126"/>
            <a:ext cx="0" cy="614361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>
            <a:extLst>
              <a:ext uri="{FF2B5EF4-FFF2-40B4-BE49-F238E27FC236}">
                <a16:creationId xmlns:a16="http://schemas.microsoft.com/office/drawing/2014/main" id="{54B8828E-616F-479A-A4EF-C1A612F9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782" y="3159126"/>
            <a:ext cx="7445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00B050"/>
                </a:solidFill>
              </a:rPr>
              <a:t>1.92</a:t>
            </a:r>
          </a:p>
        </p:txBody>
      </p:sp>
    </p:spTree>
    <p:extLst>
      <p:ext uri="{BB962C8B-B14F-4D97-AF65-F5344CB8AC3E}">
        <p14:creationId xmlns:p14="http://schemas.microsoft.com/office/powerpoint/2010/main" val="365973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2638C-BCF8-425A-8521-6D2827EE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9" y="1825625"/>
            <a:ext cx="62506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CBB1A3C-55FB-4233-A88A-873A2633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2235201"/>
            <a:ext cx="260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maximum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likelihood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FF0000"/>
                </a:solidFill>
              </a:rPr>
              <a:t>estimate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4AB0-E5D2-4948-8827-8F2F689D8D93}"/>
              </a:ext>
            </a:extLst>
          </p:cNvPr>
          <p:cNvCxnSpPr>
            <a:stCxn id="10" idx="1"/>
          </p:cNvCxnSpPr>
          <p:nvPr/>
        </p:nvCxnSpPr>
        <p:spPr>
          <a:xfrm flipH="1">
            <a:off x="5189539" y="2697163"/>
            <a:ext cx="1844675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52D4A39A-95E7-459D-B6E2-B37CAAFE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4151311"/>
            <a:ext cx="2600325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B050"/>
                </a:solidFill>
              </a:rPr>
              <a:t>95% confidence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B050"/>
                </a:solidFill>
              </a:rPr>
              <a:t>intervals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4722C-2AF3-428C-80DF-B88A140419D9}"/>
              </a:ext>
            </a:extLst>
          </p:cNvPr>
          <p:cNvCxnSpPr/>
          <p:nvPr/>
        </p:nvCxnSpPr>
        <p:spPr>
          <a:xfrm flipH="1" flipV="1">
            <a:off x="4612105" y="3760788"/>
            <a:ext cx="2422108" cy="7143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CB6C0-9828-45A6-A37A-91F4E9C5A28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667375" y="3797300"/>
            <a:ext cx="1366839" cy="6778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3AF37-FBDC-48DB-B529-21F2BD8A6039}"/>
              </a:ext>
            </a:extLst>
          </p:cNvPr>
          <p:cNvCxnSpPr/>
          <p:nvPr/>
        </p:nvCxnSpPr>
        <p:spPr>
          <a:xfrm>
            <a:off x="4486943" y="3159126"/>
            <a:ext cx="0" cy="614361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:a16="http://schemas.microsoft.com/office/drawing/2014/main" id="{14C50363-88EE-4EDD-ADC5-74A8F1A5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782" y="3159126"/>
            <a:ext cx="7445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00B050"/>
                </a:solidFill>
              </a:rPr>
              <a:t>1.92</a:t>
            </a:r>
          </a:p>
        </p:txBody>
      </p:sp>
    </p:spTree>
    <p:extLst>
      <p:ext uri="{BB962C8B-B14F-4D97-AF65-F5344CB8AC3E}">
        <p14:creationId xmlns:p14="http://schemas.microsoft.com/office/powerpoint/2010/main" val="355811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Uncertainty arising from data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9F015-5BF3-4139-8E35-43D91BE2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general: 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data =&gt; less uncertainty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data =&gt; narrower confidence intervals</a:t>
            </a:r>
            <a:b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depend on the choice of model, e.g. a badly chosen model will not be helped by more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1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CE0C-6F12-4899-8E12-4EA590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Summary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9F015-5BF3-4139-8E35-43D91BE2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Looked at a number of ways to explore possible parameter values and </a:t>
            </a:r>
          </a:p>
          <a:p>
            <a:pPr eaLnBrk="1" hangingPunct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stimate the distribution and sensitivity of outcome variables.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method for generating parameter set for analysis is through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Monte Carlo Markov Chain algorithms. Very simple and robust algorithm in common use. 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Likelihood methods very powerful for finding parameter ranges  corresponding to observed data.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 the likelihood becomes more  difficult with more complicated data sets, e.g. incidence curves.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more data you have, the more accurate your parameter estimate. </a:t>
            </a:r>
          </a:p>
          <a:p>
            <a:pPr eaLnBrk="1" hangingPunct="1"/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model’s no good, you can still get a best fit, so check it’s not nonsense.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4799-CA67-4E5B-977C-3AD8437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9246-1812-47A9-AD51-4BA74F3401E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8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208214" y="2133601"/>
            <a:ext cx="15843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Data</a:t>
            </a:r>
            <a:endParaRPr lang="en-US" alt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087938" y="2205039"/>
            <a:ext cx="1871662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Model</a:t>
            </a:r>
            <a:endParaRPr lang="en-US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8328026" y="2276476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Result</a:t>
            </a:r>
            <a:endParaRPr lang="en-US" altLang="en-US"/>
          </a:p>
        </p:txBody>
      </p:sp>
      <p:sp>
        <p:nvSpPr>
          <p:cNvPr id="6150" name="AutoShape 10"/>
          <p:cNvSpPr>
            <a:spLocks noChangeArrowheads="1"/>
          </p:cNvSpPr>
          <p:nvPr/>
        </p:nvSpPr>
        <p:spPr bwMode="auto">
          <a:xfrm>
            <a:off x="7175501" y="261143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1855789" y="4149725"/>
            <a:ext cx="23780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Raw data: incidence,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serological data, 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or parameter values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from other studies.</a:t>
            </a:r>
            <a:endParaRPr lang="en-US" altLang="en-US" sz="1800"/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5087939" y="4365626"/>
            <a:ext cx="1844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Deterministic 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stochastic</a:t>
            </a:r>
            <a:endParaRPr lang="en-US" altLang="en-US" sz="1800"/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7742239" y="4221163"/>
            <a:ext cx="27463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Property or statistic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the system (Contact rate,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</a:t>
            </a:r>
            <a:r>
              <a:rPr lang="en-GB" altLang="en-US" sz="1800" baseline="-25000"/>
              <a:t>0</a:t>
            </a:r>
            <a:r>
              <a:rPr lang="en-GB" altLang="en-US" sz="1800"/>
              <a:t>, etc.)</a:t>
            </a:r>
            <a:endParaRPr lang="en-US" altLang="en-US" sz="1800"/>
          </a:p>
        </p:txBody>
      </p:sp>
      <p:sp>
        <p:nvSpPr>
          <p:cNvPr id="11" name="Plus 10"/>
          <p:cNvSpPr/>
          <p:nvPr/>
        </p:nvSpPr>
        <p:spPr bwMode="auto">
          <a:xfrm>
            <a:off x="4008438" y="24923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94B31-B645-44B6-B4BB-BA06F46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15151"/>
                </a:solidFill>
                <a:latin typeface="Open Sans" panose="020B0606030504020204" pitchFamily="34" charset="0"/>
              </a:rPr>
              <a:t>The nature of the problem</a:t>
            </a:r>
            <a:endParaRPr lang="en-GB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4F471-511E-4150-A576-0C2832FA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8214" y="2133601"/>
            <a:ext cx="15843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Data</a:t>
            </a:r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087938" y="2205039"/>
            <a:ext cx="1871662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Model</a:t>
            </a: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28026" y="2276476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Result</a:t>
            </a:r>
            <a:endParaRPr lang="en-US" altLang="en-US"/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7175501" y="261143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7174" name="Object 16"/>
          <p:cNvGraphicFramePr>
            <a:graphicFrameLocks noChangeAspect="1"/>
          </p:cNvGraphicFramePr>
          <p:nvPr/>
        </p:nvGraphicFramePr>
        <p:xfrm>
          <a:off x="1847851" y="4005264"/>
          <a:ext cx="23034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2552700" imgH="1685849" progId="Excel.Chart.8">
                  <p:embed/>
                </p:oleObj>
              </mc:Choice>
              <mc:Fallback>
                <p:oleObj name="Chart" r:id="rId2" imgW="2552700" imgH="1685849" progId="Excel.Chart.8">
                  <p:embed/>
                  <p:pic>
                    <p:nvPicPr>
                      <p:cNvPr id="717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05264"/>
                        <a:ext cx="23034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2116138" y="5824538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Data error</a:t>
            </a:r>
            <a:endParaRPr lang="en-US" altLang="en-US" sz="1800"/>
          </a:p>
        </p:txBody>
      </p:sp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4812955" y="4437064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Stochastic </a:t>
            </a:r>
            <a:r>
              <a:rPr lang="en-GB" altLang="en-US" sz="1800" i="1"/>
              <a:t>or</a:t>
            </a:r>
            <a:r>
              <a:rPr lang="en-GB" altLang="en-US" sz="18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deterministic model</a:t>
            </a:r>
            <a:endParaRPr lang="en-US" altLang="en-US" sz="1800"/>
          </a:p>
        </p:txBody>
      </p:sp>
      <p:pic>
        <p:nvPicPr>
          <p:cNvPr id="717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005264"/>
            <a:ext cx="21605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27"/>
          <p:cNvSpPr txBox="1">
            <a:spLocks noChangeArrowheads="1"/>
          </p:cNvSpPr>
          <p:nvPr/>
        </p:nvSpPr>
        <p:spPr bwMode="auto">
          <a:xfrm>
            <a:off x="8040688" y="5876925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Uncertainty in result</a:t>
            </a:r>
            <a:endParaRPr lang="en-US" altLang="en-US" sz="1800"/>
          </a:p>
        </p:txBody>
      </p:sp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9696450" y="4221163"/>
            <a:ext cx="38504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?</a:t>
            </a:r>
          </a:p>
        </p:txBody>
      </p:sp>
      <p:sp>
        <p:nvSpPr>
          <p:cNvPr id="12" name="Plus 11"/>
          <p:cNvSpPr/>
          <p:nvPr/>
        </p:nvSpPr>
        <p:spPr bwMode="auto">
          <a:xfrm>
            <a:off x="4008438" y="24923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65BF3-215F-4372-AD89-5E6479EA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15151"/>
                </a:solidFill>
                <a:latin typeface="Open Sans" panose="020B0606030504020204" pitchFamily="34" charset="0"/>
              </a:rPr>
              <a:t>Uncertainty</a:t>
            </a:r>
            <a:endParaRPr lang="en-GB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9EF9D-63DA-4F6A-9119-349EEDE1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8214" y="1700213"/>
            <a:ext cx="1584325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Data</a:t>
            </a:r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087938" y="1771650"/>
            <a:ext cx="1871662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Model</a:t>
            </a:r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28026" y="1843089"/>
            <a:ext cx="180022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Result</a:t>
            </a:r>
            <a:endParaRPr lang="en-US" altLang="en-US"/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7175501" y="217805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199" name="AutoShape 15"/>
          <p:cNvSpPr>
            <a:spLocks noChangeArrowheads="1"/>
          </p:cNvSpPr>
          <p:nvPr/>
        </p:nvSpPr>
        <p:spPr bwMode="auto">
          <a:xfrm>
            <a:off x="9048751" y="3284538"/>
            <a:ext cx="269875" cy="1143000"/>
          </a:xfrm>
          <a:prstGeom prst="upDownArrow">
            <a:avLst>
              <a:gd name="adj1" fmla="val 50000"/>
              <a:gd name="adj2" fmla="val 84706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2424114" y="5084764"/>
            <a:ext cx="6817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For a deterministic model, two types: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/>
              <a:t>Local sensitivity: change in result for given change in parameter.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/>
              <a:t>Global sensitivity: how uncertainty in result is related to that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		    any input parameter. </a:t>
            </a:r>
            <a:endParaRPr lang="en-US" altLang="en-US" sz="1800"/>
          </a:p>
        </p:txBody>
      </p:sp>
      <p:sp>
        <p:nvSpPr>
          <p:cNvPr id="10" name="Plus 9"/>
          <p:cNvSpPr/>
          <p:nvPr/>
        </p:nvSpPr>
        <p:spPr bwMode="auto">
          <a:xfrm>
            <a:off x="4008438" y="2060576"/>
            <a:ext cx="792162" cy="720725"/>
          </a:xfrm>
          <a:prstGeom prst="mathPlus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214689" y="3427413"/>
            <a:ext cx="217487" cy="1008062"/>
          </a:xfrm>
          <a:prstGeom prst="upDownArrow">
            <a:avLst>
              <a:gd name="adj1" fmla="val 50000"/>
              <a:gd name="adj2" fmla="val 92701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160963" y="3735388"/>
            <a:ext cx="1727200" cy="341312"/>
          </a:xfrm>
          <a:prstGeom prst="rightArrow">
            <a:avLst>
              <a:gd name="adj1" fmla="val 50000"/>
              <a:gd name="adj2" fmla="val 12651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495551" y="3284538"/>
          <a:ext cx="8159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284538"/>
                        <a:ext cx="8159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38A8F4-837A-4C99-8375-BB096AB6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15151"/>
                </a:solidFill>
                <a:latin typeface="Open Sans" panose="020B0606030504020204" pitchFamily="34" charset="0"/>
              </a:rPr>
              <a:t>Sensitivity</a:t>
            </a:r>
            <a:endParaRPr lang="en-GB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DE6B8-F42C-4142-A2E4-3F00FF68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39913" y="1825596"/>
            <a:ext cx="83454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Outbreak of an SIR type in finite population, e.g. influenza, measles, Rubella,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Hepatitis 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Scenario: introduce I</a:t>
            </a:r>
            <a:r>
              <a:rPr lang="en-GB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infectives into a population of N-I</a:t>
            </a:r>
            <a:r>
              <a:rPr lang="en-GB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alt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susceptibles</a:t>
            </a: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61449" y="3546418"/>
            <a:ext cx="2860071" cy="1160463"/>
            <a:chOff x="1416" y="1842"/>
            <a:chExt cx="1849" cy="731"/>
          </a:xfrm>
        </p:grpSpPr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1416" y="1991"/>
              <a:ext cx="184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         : rate                 /day,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         : rate </a:t>
              </a:r>
              <a:r>
                <a:rPr lang="en-GB" altLang="en-US" sz="1800" dirty="0">
                  <a:latin typeface="Symbol" panose="05050102010706020507" pitchFamily="18" charset="2"/>
                </a:rPr>
                <a:t>m</a:t>
              </a:r>
              <a:r>
                <a:rPr lang="en-GB" altLang="en-US" sz="1800" dirty="0"/>
                <a:t> /day </a:t>
              </a:r>
            </a:p>
          </p:txBody>
        </p:sp>
        <p:graphicFrame>
          <p:nvGraphicFramePr>
            <p:cNvPr id="9225" name="Object 6"/>
            <p:cNvGraphicFramePr>
              <a:graphicFrameLocks noChangeAspect="1"/>
            </p:cNvGraphicFramePr>
            <p:nvPr/>
          </p:nvGraphicFramePr>
          <p:xfrm>
            <a:off x="2172" y="1842"/>
            <a:ext cx="685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5000" imgH="393480" progId="Equation.DSMT4">
                    <p:embed/>
                  </p:oleObj>
                </mc:Choice>
                <mc:Fallback>
                  <p:oleObj name="Equation" r:id="rId2" imgW="495000" imgH="393480" progId="Equation.DSMT4">
                    <p:embed/>
                    <p:pic>
                      <p:nvPicPr>
                        <p:cNvPr id="92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842"/>
                          <a:ext cx="685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05448"/>
              </p:ext>
            </p:extLst>
          </p:nvPr>
        </p:nvGraphicFramePr>
        <p:xfrm>
          <a:off x="4561448" y="5206943"/>
          <a:ext cx="16271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92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448" y="5206943"/>
                        <a:ext cx="16271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16857"/>
              </p:ext>
            </p:extLst>
          </p:nvPr>
        </p:nvGraphicFramePr>
        <p:xfrm>
          <a:off x="4275698" y="3805180"/>
          <a:ext cx="852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425" imgH="177646" progId="Equation.DSMT4">
                  <p:embed/>
                </p:oleObj>
              </mc:Choice>
              <mc:Fallback>
                <p:oleObj name="Equation" r:id="rId6" imgW="431425" imgH="177646" progId="Equation.DSMT4">
                  <p:embed/>
                  <p:pic>
                    <p:nvPicPr>
                      <p:cNvPr id="92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698" y="3805180"/>
                        <a:ext cx="8524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41708"/>
              </p:ext>
            </p:extLst>
          </p:nvPr>
        </p:nvGraphicFramePr>
        <p:xfrm>
          <a:off x="4285223" y="4310005"/>
          <a:ext cx="852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425" imgH="177646" progId="Equation.DSMT4">
                  <p:embed/>
                </p:oleObj>
              </mc:Choice>
              <mc:Fallback>
                <p:oleObj name="Equation" r:id="rId8" imgW="431425" imgH="177646" progId="Equation.DSMT4">
                  <p:embed/>
                  <p:pic>
                    <p:nvPicPr>
                      <p:cNvPr id="92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23" y="4310005"/>
                        <a:ext cx="8524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65DEF4-4A3B-4B75-BF03-B040C594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4000" dirty="0">
              <a:solidFill>
                <a:srgbClr val="51515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0875B-C505-4587-90C0-F12631E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10151" y="1767285"/>
            <a:ext cx="8345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model can be described by the following system of equations:</a:t>
            </a: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28722"/>
              </p:ext>
            </p:extLst>
          </p:nvPr>
        </p:nvGraphicFramePr>
        <p:xfrm>
          <a:off x="4770813" y="2580482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02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813" y="2580482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10"/>
          <p:cNvSpPr txBox="1">
            <a:spLocks noChangeArrowheads="1"/>
          </p:cNvSpPr>
          <p:nvPr/>
        </p:nvSpPr>
        <p:spPr bwMode="auto">
          <a:xfrm>
            <a:off x="4801935" y="5499895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>
                <a:solidFill>
                  <a:srgbClr val="FF0000"/>
                </a:solidFill>
              </a:rPr>
              <a:t>R</a:t>
            </a:r>
            <a:r>
              <a:rPr lang="en-GB" altLang="en-US" sz="2400" i="1" baseline="-25000" dirty="0">
                <a:solidFill>
                  <a:srgbClr val="FF0000"/>
                </a:solidFill>
              </a:rPr>
              <a:t>0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>
                <a:solidFill>
                  <a:srgbClr val="FF000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FF0000"/>
                </a:solidFill>
              </a:rPr>
              <a:t>0</a:t>
            </a:r>
            <a:r>
              <a:rPr lang="en-GB" altLang="en-US" sz="2400" i="1" dirty="0">
                <a:solidFill>
                  <a:srgbClr val="FF0000"/>
                </a:solidFill>
              </a:rPr>
              <a:t> = 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EEA8E-8012-480A-AA12-60F3B63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89500-5673-4738-BC2D-40C7DA2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20C6-9620-4AAE-AB76-DAEDB46B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12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R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</a:t>
            </a:r>
            <a:r>
              <a:rPr lang="en-GB" altLang="en-US" sz="2400">
                <a:solidFill>
                  <a:srgbClr val="FF0000"/>
                </a:solidFill>
              </a:rPr>
              <a:t>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I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= 100</a:t>
            </a:r>
          </a:p>
        </p:txBody>
      </p:sp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1543051"/>
            <a:ext cx="46990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DF172-39C5-49E2-A84B-4BB05385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970088" y="1784350"/>
          <a:ext cx="22145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1219200" progId="Equation.DSMT4">
                  <p:embed/>
                </p:oleObj>
              </mc:Choice>
              <mc:Fallback>
                <p:oleObj name="Equation" r:id="rId2" imgW="1066800" imgH="1219200" progId="Equation.DSMT4">
                  <p:embed/>
                  <p:pic>
                    <p:nvPicPr>
                      <p:cNvPr id="122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784350"/>
                        <a:ext cx="22145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10"/>
          <p:cNvSpPr txBox="1">
            <a:spLocks noChangeArrowheads="1"/>
          </p:cNvSpPr>
          <p:nvPr/>
        </p:nvSpPr>
        <p:spPr bwMode="auto">
          <a:xfrm>
            <a:off x="2093913" y="4833938"/>
            <a:ext cx="1993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R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</a:t>
            </a:r>
            <a:r>
              <a:rPr lang="en-GB" altLang="en-US" sz="2400">
                <a:solidFill>
                  <a:srgbClr val="FF0000"/>
                </a:solidFill>
              </a:rPr>
              <a:t>= </a:t>
            </a:r>
            <a:r>
              <a:rPr lang="en-GB" altLang="en-US" sz="2400" b="1">
                <a:solidFill>
                  <a:srgbClr val="FF0000"/>
                </a:solidFill>
              </a:rPr>
              <a:t>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</a:rPr>
              <a:t>I</a:t>
            </a:r>
            <a:r>
              <a:rPr lang="en-GB" altLang="en-US" sz="2400" i="1" baseline="-25000">
                <a:solidFill>
                  <a:srgbClr val="FF0000"/>
                </a:solidFill>
              </a:rPr>
              <a:t>0</a:t>
            </a:r>
            <a:r>
              <a:rPr lang="en-GB" altLang="en-US" sz="2400" i="1">
                <a:solidFill>
                  <a:srgbClr val="FF0000"/>
                </a:solidFill>
              </a:rPr>
              <a:t> = 100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4" y="1535113"/>
            <a:ext cx="46958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D9D59-6439-4972-94BC-1B82C7F1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515151"/>
                </a:solidFill>
                <a:latin typeface="Open Sans" panose="020B0606030504020204" pitchFamily="34" charset="0"/>
              </a:rPr>
              <a:t>Model for illustration of parameter sensitivity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52557-593E-40AE-908E-C8445C92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0</TotalTime>
  <Words>1257</Words>
  <Application>Microsoft Office PowerPoint</Application>
  <PresentationFormat>Widescreen</PresentationFormat>
  <Paragraphs>286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Symbol</vt:lpstr>
      <vt:lpstr>Times New Roman</vt:lpstr>
      <vt:lpstr>1_Office Theme</vt:lpstr>
      <vt:lpstr>Chart</vt:lpstr>
      <vt:lpstr>Equation</vt:lpstr>
      <vt:lpstr>Day 4 Lecture 2: Assessing model uncertainty and calibration</vt:lpstr>
      <vt:lpstr>Aims of the session</vt:lpstr>
      <vt:lpstr>The nature of the problem</vt:lpstr>
      <vt:lpstr>Uncertainty</vt:lpstr>
      <vt:lpstr>Sensitivity</vt:lpstr>
      <vt:lpstr>Model for illustration of parameter sensitivity</vt:lpstr>
      <vt:lpstr>Model for illustration of parameter sensitivity</vt:lpstr>
      <vt:lpstr>Model for illustration of parameter sensitivity</vt:lpstr>
      <vt:lpstr>Model for illustration of parameter sensitivity</vt:lpstr>
      <vt:lpstr>Model for illustration of parameter sensitivity</vt:lpstr>
      <vt:lpstr>Model for illustration of parameter sensitivity</vt:lpstr>
      <vt:lpstr>Model for illustration of parameter sensitivity</vt:lpstr>
      <vt:lpstr>Model for illustration of parameter sensitivity</vt:lpstr>
      <vt:lpstr>Local uncertainty</vt:lpstr>
      <vt:lpstr>Latin Hypercube Sampling</vt:lpstr>
      <vt:lpstr>Monte Carlo Markov Chain</vt:lpstr>
      <vt:lpstr>Stochastic and probabilistic models: likelihood</vt:lpstr>
      <vt:lpstr>Likelihood</vt:lpstr>
      <vt:lpstr>Log-Likelihood and confidence intervals</vt:lpstr>
      <vt:lpstr>Uncertainty arising from data</vt:lpstr>
      <vt:lpstr>Uncertainty arising from data</vt:lpstr>
      <vt:lpstr>Uncertainty arising from data</vt:lpstr>
      <vt:lpstr>Uncertainty arising from data</vt:lpstr>
      <vt:lpstr>Uncertainty arising from data</vt:lpstr>
      <vt:lpstr>Uncertainty arising from data</vt:lpstr>
      <vt:lpstr>Uncertainty arising from data</vt:lpstr>
      <vt:lpstr>Uncertainty arising from data</vt:lpstr>
      <vt:lpstr>Uncertainty arising from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Lecture 2:   Introduction to R</dc:title>
  <dc:creator>Juan  Vesga</dc:creator>
  <cp:lastModifiedBy>Juan  Vesga</cp:lastModifiedBy>
  <cp:revision>6</cp:revision>
  <dcterms:created xsi:type="dcterms:W3CDTF">2021-10-28T14:42:52Z</dcterms:created>
  <dcterms:modified xsi:type="dcterms:W3CDTF">2023-05-31T14:16:14Z</dcterms:modified>
</cp:coreProperties>
</file>