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3"/>
  </p:notesMasterIdLst>
  <p:sldIdLst>
    <p:sldId id="281" r:id="rId6"/>
    <p:sldId id="324" r:id="rId7"/>
    <p:sldId id="403" r:id="rId8"/>
    <p:sldId id="406" r:id="rId9"/>
    <p:sldId id="408" r:id="rId10"/>
    <p:sldId id="409" r:id="rId11"/>
    <p:sldId id="260" r:id="rId12"/>
    <p:sldId id="404" r:id="rId13"/>
    <p:sldId id="262" r:id="rId14"/>
    <p:sldId id="263" r:id="rId15"/>
    <p:sldId id="410" r:id="rId16"/>
    <p:sldId id="266" r:id="rId17"/>
    <p:sldId id="271" r:id="rId18"/>
    <p:sldId id="405" r:id="rId19"/>
    <p:sldId id="411" r:id="rId20"/>
    <p:sldId id="412" r:id="rId21"/>
    <p:sldId id="41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87000" autoAdjust="0"/>
  </p:normalViewPr>
  <p:slideViewPr>
    <p:cSldViewPr snapToGrid="0">
      <p:cViewPr varScale="1">
        <p:scale>
          <a:sx n="66" d="100"/>
          <a:sy n="66" d="100"/>
        </p:scale>
        <p:origin x="76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C80E7B-6EE3-4D8F-B696-39C748105D2D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CC3B7F8-4644-4E15-BE80-1F76C66B569E}">
      <dgm:prSet/>
      <dgm:spPr/>
      <dgm:t>
        <a:bodyPr/>
        <a:lstStyle/>
        <a:p>
          <a:r>
            <a:rPr lang="tr-TR"/>
            <a:t>Python</a:t>
          </a:r>
        </a:p>
      </dgm:t>
    </dgm:pt>
    <dgm:pt modelId="{4E2BF584-28EB-41DB-8F56-AA63AEC55FFC}" type="parTrans" cxnId="{D821E5F2-FB03-40C8-B537-67F52996A5F2}">
      <dgm:prSet/>
      <dgm:spPr/>
      <dgm:t>
        <a:bodyPr/>
        <a:lstStyle/>
        <a:p>
          <a:endParaRPr lang="en-US"/>
        </a:p>
      </dgm:t>
    </dgm:pt>
    <dgm:pt modelId="{9C45E582-9B13-4645-9965-4CF88010C0A8}" type="sibTrans" cxnId="{D821E5F2-FB03-40C8-B537-67F52996A5F2}">
      <dgm:prSet/>
      <dgm:spPr/>
      <dgm:t>
        <a:bodyPr/>
        <a:lstStyle/>
        <a:p>
          <a:endParaRPr lang="en-US"/>
        </a:p>
      </dgm:t>
    </dgm:pt>
    <dgm:pt modelId="{E1B3E87A-C74D-42AB-96B5-ADEC774A083C}">
      <dgm:prSet/>
      <dgm:spPr>
        <a:ln>
          <a:noFill/>
        </a:ln>
      </dgm:spPr>
      <dgm:t>
        <a:bodyPr/>
        <a:lstStyle/>
        <a:p>
          <a:r>
            <a:rPr lang="tr-TR"/>
            <a:t>Her ikisi de veri biliminde sıkça kullanılır ve her ikisi de ücretsizdir</a:t>
          </a:r>
        </a:p>
      </dgm:t>
    </dgm:pt>
    <dgm:pt modelId="{C9AC7C86-4768-4596-9041-EBC6FCAEC24C}" type="parTrans" cxnId="{65D85F66-DCD0-41E2-A1A2-C1FF1CAA3714}">
      <dgm:prSet/>
      <dgm:spPr/>
      <dgm:t>
        <a:bodyPr/>
        <a:lstStyle/>
        <a:p>
          <a:endParaRPr lang="en-US"/>
        </a:p>
      </dgm:t>
    </dgm:pt>
    <dgm:pt modelId="{C0E92105-BEA1-4A71-BE73-CFF96983294F}" type="sibTrans" cxnId="{65D85F66-DCD0-41E2-A1A2-C1FF1CAA3714}">
      <dgm:prSet/>
      <dgm:spPr/>
      <dgm:t>
        <a:bodyPr/>
        <a:lstStyle/>
        <a:p>
          <a:endParaRPr lang="en-US"/>
        </a:p>
      </dgm:t>
    </dgm:pt>
    <dgm:pt modelId="{B0CBB73B-390D-48FC-A2C1-2657BAB69707}">
      <dgm:prSet/>
      <dgm:spPr>
        <a:ln>
          <a:noFill/>
        </a:ln>
      </dgm:spPr>
      <dgm:t>
        <a:bodyPr/>
        <a:lstStyle/>
        <a:p>
          <a:r>
            <a:rPr lang="tr-TR"/>
            <a:t>Python, ölçeklendirilmesi gereken analizler için daha iyidir</a:t>
          </a:r>
        </a:p>
      </dgm:t>
    </dgm:pt>
    <dgm:pt modelId="{53CCC69B-D6E3-4625-A963-2E74504C57D4}" type="parTrans" cxnId="{7A3B1622-D2CF-48EE-AEB2-811735729BE2}">
      <dgm:prSet/>
      <dgm:spPr/>
      <dgm:t>
        <a:bodyPr/>
        <a:lstStyle/>
        <a:p>
          <a:endParaRPr lang="en-US"/>
        </a:p>
      </dgm:t>
    </dgm:pt>
    <dgm:pt modelId="{C72ADD22-9154-404E-BA3C-084D7268CDF9}" type="sibTrans" cxnId="{7A3B1622-D2CF-48EE-AEB2-811735729BE2}">
      <dgm:prSet/>
      <dgm:spPr/>
      <dgm:t>
        <a:bodyPr/>
        <a:lstStyle/>
        <a:p>
          <a:endParaRPr lang="en-US"/>
        </a:p>
      </dgm:t>
    </dgm:pt>
    <dgm:pt modelId="{7C115CDC-2DB6-4D36-A460-A4666C8B30DD}">
      <dgm:prSet/>
      <dgm:spPr>
        <a:ln>
          <a:noFill/>
        </a:ln>
      </dgm:spPr>
      <dgm:t>
        <a:bodyPr/>
        <a:lstStyle/>
        <a:p>
          <a:r>
            <a:rPr lang="tr-TR"/>
            <a:t>R, araştırmaya dayalı "tek seferlik" analizler için daha iyidir</a:t>
          </a:r>
        </a:p>
      </dgm:t>
    </dgm:pt>
    <dgm:pt modelId="{2A0992CF-4D67-4A94-8DB0-A78D28DEE7B3}" type="parTrans" cxnId="{912535DB-9985-4F5A-91B8-A54C24075B8A}">
      <dgm:prSet/>
      <dgm:spPr/>
      <dgm:t>
        <a:bodyPr/>
        <a:lstStyle/>
        <a:p>
          <a:endParaRPr lang="en-US"/>
        </a:p>
      </dgm:t>
    </dgm:pt>
    <dgm:pt modelId="{DD3124C9-A0BD-4966-BBED-FFB0C562FB80}" type="sibTrans" cxnId="{912535DB-9985-4F5A-91B8-A54C24075B8A}">
      <dgm:prSet/>
      <dgm:spPr/>
      <dgm:t>
        <a:bodyPr/>
        <a:lstStyle/>
        <a:p>
          <a:endParaRPr lang="en-US"/>
        </a:p>
      </dgm:t>
    </dgm:pt>
    <dgm:pt modelId="{FA2E9E28-7EFE-4C85-9A00-14E384E266D9}">
      <dgm:prSet/>
      <dgm:spPr>
        <a:ln>
          <a:noFill/>
        </a:ln>
      </dgm:spPr>
      <dgm:t>
        <a:bodyPr/>
        <a:lstStyle/>
        <a:p>
          <a:r>
            <a:rPr lang="tr-TR"/>
            <a:t>R, tıbbi araştırmalarda daha yaygın kullanılır</a:t>
          </a:r>
        </a:p>
      </dgm:t>
    </dgm:pt>
    <dgm:pt modelId="{E29161CF-D743-45FC-BC18-4513C5578019}" type="parTrans" cxnId="{8D40AF5F-5EAE-4A49-B875-BFE5F641961F}">
      <dgm:prSet/>
      <dgm:spPr/>
      <dgm:t>
        <a:bodyPr/>
        <a:lstStyle/>
        <a:p>
          <a:endParaRPr lang="en-US"/>
        </a:p>
      </dgm:t>
    </dgm:pt>
    <dgm:pt modelId="{77133D19-7389-4928-9FCC-991BDF861C93}" type="sibTrans" cxnId="{8D40AF5F-5EAE-4A49-B875-BFE5F641961F}">
      <dgm:prSet/>
      <dgm:spPr/>
      <dgm:t>
        <a:bodyPr/>
        <a:lstStyle/>
        <a:p>
          <a:endParaRPr lang="en-US"/>
        </a:p>
      </dgm:t>
    </dgm:pt>
    <dgm:pt modelId="{7D2ED588-0426-4AC3-97F6-42060858C000}">
      <dgm:prSet/>
      <dgm:spPr>
        <a:ln>
          <a:noFill/>
        </a:ln>
      </dgm:spPr>
      <dgm:t>
        <a:bodyPr/>
        <a:lstStyle/>
        <a:p>
          <a:r>
            <a:rPr lang="tr-TR"/>
            <a:t>Python genellikle endüstride kullanılır</a:t>
          </a:r>
        </a:p>
      </dgm:t>
    </dgm:pt>
    <dgm:pt modelId="{EC71096F-0B12-4416-8359-D9E7CCF8E3B6}" type="parTrans" cxnId="{7ABCE2EB-6956-4AC6-B1E5-FD5A9960CDF9}">
      <dgm:prSet/>
      <dgm:spPr/>
      <dgm:t>
        <a:bodyPr/>
        <a:lstStyle/>
        <a:p>
          <a:endParaRPr lang="en-US"/>
        </a:p>
      </dgm:t>
    </dgm:pt>
    <dgm:pt modelId="{53E6A47C-4D4B-4F66-BC2D-9D3DE6DD1D5E}" type="sibTrans" cxnId="{7ABCE2EB-6956-4AC6-B1E5-FD5A9960CDF9}">
      <dgm:prSet/>
      <dgm:spPr/>
      <dgm:t>
        <a:bodyPr/>
        <a:lstStyle/>
        <a:p>
          <a:endParaRPr lang="en-US"/>
        </a:p>
      </dgm:t>
    </dgm:pt>
    <dgm:pt modelId="{AC4B47C4-6496-4786-80CE-DF7AA2C98278}">
      <dgm:prSet/>
      <dgm:spPr/>
      <dgm:t>
        <a:bodyPr/>
        <a:lstStyle/>
        <a:p>
          <a:r>
            <a:rPr lang="tr-TR"/>
            <a:t>Stata</a:t>
          </a:r>
        </a:p>
      </dgm:t>
    </dgm:pt>
    <dgm:pt modelId="{C30D850D-CB1E-46AC-AFA9-709F73F694F9}" type="parTrans" cxnId="{30A5CF8E-C65C-41BE-8693-2BE15F84F4BD}">
      <dgm:prSet/>
      <dgm:spPr/>
      <dgm:t>
        <a:bodyPr/>
        <a:lstStyle/>
        <a:p>
          <a:endParaRPr lang="en-US"/>
        </a:p>
      </dgm:t>
    </dgm:pt>
    <dgm:pt modelId="{3B26D7A0-B286-48BE-8C8E-B71E4B17BF72}" type="sibTrans" cxnId="{30A5CF8E-C65C-41BE-8693-2BE15F84F4BD}">
      <dgm:prSet/>
      <dgm:spPr/>
      <dgm:t>
        <a:bodyPr/>
        <a:lstStyle/>
        <a:p>
          <a:endParaRPr lang="en-US"/>
        </a:p>
      </dgm:t>
    </dgm:pt>
    <dgm:pt modelId="{F1383337-8CED-48BB-8315-BAC80179B9C2}">
      <dgm:prSet/>
      <dgm:spPr>
        <a:ln>
          <a:noFill/>
        </a:ln>
      </dgm:spPr>
      <dgm:t>
        <a:bodyPr/>
        <a:lstStyle/>
        <a:p>
          <a:r>
            <a:rPr lang="tr-TR"/>
            <a:t>R ve Stata tıbbi araştırmalarda en çok kullanılan dillerdir</a:t>
          </a:r>
        </a:p>
      </dgm:t>
    </dgm:pt>
    <dgm:pt modelId="{D88FDD85-0F07-47F7-A7C6-7953558D7FDF}" type="parTrans" cxnId="{F3EEEBCB-61A8-462A-83C3-8915FD44A7DB}">
      <dgm:prSet/>
      <dgm:spPr/>
      <dgm:t>
        <a:bodyPr/>
        <a:lstStyle/>
        <a:p>
          <a:endParaRPr lang="en-US"/>
        </a:p>
      </dgm:t>
    </dgm:pt>
    <dgm:pt modelId="{7CEB31BB-41CD-4ADE-A6F7-84359C45901A}" type="sibTrans" cxnId="{F3EEEBCB-61A8-462A-83C3-8915FD44A7DB}">
      <dgm:prSet/>
      <dgm:spPr/>
      <dgm:t>
        <a:bodyPr/>
        <a:lstStyle/>
        <a:p>
          <a:endParaRPr lang="en-US"/>
        </a:p>
      </dgm:t>
    </dgm:pt>
    <dgm:pt modelId="{DEB81799-4620-4AF8-9460-2C93270A7C80}">
      <dgm:prSet/>
      <dgm:spPr>
        <a:ln>
          <a:noFill/>
        </a:ln>
      </dgm:spPr>
      <dgm:t>
        <a:bodyPr/>
        <a:lstStyle/>
        <a:p>
          <a:r>
            <a:rPr lang="tr-TR"/>
            <a:t>Tıbbi istatistik ve epidemiyoloji kurslarında yaygın olarak öğretilir</a:t>
          </a:r>
        </a:p>
      </dgm:t>
    </dgm:pt>
    <dgm:pt modelId="{01E005E9-8985-46E3-988C-61C157A7C0F5}" type="parTrans" cxnId="{42310BA7-7E38-4ECD-A759-8A4A51A7CFDD}">
      <dgm:prSet/>
      <dgm:spPr/>
      <dgm:t>
        <a:bodyPr/>
        <a:lstStyle/>
        <a:p>
          <a:endParaRPr lang="en-US"/>
        </a:p>
      </dgm:t>
    </dgm:pt>
    <dgm:pt modelId="{CFEB3BBB-531C-4E2C-97CE-97D22ABC997B}" type="sibTrans" cxnId="{42310BA7-7E38-4ECD-A759-8A4A51A7CFDD}">
      <dgm:prSet/>
      <dgm:spPr/>
      <dgm:t>
        <a:bodyPr/>
        <a:lstStyle/>
        <a:p>
          <a:endParaRPr lang="en-US"/>
        </a:p>
      </dgm:t>
    </dgm:pt>
    <dgm:pt modelId="{016C1436-EFC8-4D73-8EC0-592BF627CFBE}">
      <dgm:prSet/>
      <dgm:spPr>
        <a:ln>
          <a:noFill/>
        </a:ln>
      </dgm:spPr>
      <dgm:t>
        <a:bodyPr/>
        <a:lstStyle/>
        <a:p>
          <a:r>
            <a:rPr lang="tr-TR"/>
            <a:t>Lisans gerektirir ancak resmi yardım sunar</a:t>
          </a:r>
        </a:p>
      </dgm:t>
    </dgm:pt>
    <dgm:pt modelId="{2D316227-AB1F-493F-9D87-6CAE042469B7}" type="parTrans" cxnId="{F9C96435-6A16-49F3-A2B2-599B9D21E3A3}">
      <dgm:prSet/>
      <dgm:spPr/>
      <dgm:t>
        <a:bodyPr/>
        <a:lstStyle/>
        <a:p>
          <a:endParaRPr lang="en-US"/>
        </a:p>
      </dgm:t>
    </dgm:pt>
    <dgm:pt modelId="{FE4E2A27-1C65-47E5-9A36-8C2D5005FBC1}" type="sibTrans" cxnId="{F9C96435-6A16-49F3-A2B2-599B9D21E3A3}">
      <dgm:prSet/>
      <dgm:spPr/>
      <dgm:t>
        <a:bodyPr/>
        <a:lstStyle/>
        <a:p>
          <a:endParaRPr lang="en-US"/>
        </a:p>
      </dgm:t>
    </dgm:pt>
    <dgm:pt modelId="{E29F9169-36D4-43C8-907D-A7601DEF1AEF}">
      <dgm:prSet/>
      <dgm:spPr>
        <a:ln>
          <a:noFill/>
        </a:ln>
      </dgm:spPr>
      <dgm:t>
        <a:bodyPr/>
        <a:lstStyle/>
        <a:p>
          <a:r>
            <a:rPr lang="tr-TR"/>
            <a:t>Güçlü istatistiksel analiz özelliklerine sahiptir</a:t>
          </a:r>
        </a:p>
      </dgm:t>
    </dgm:pt>
    <dgm:pt modelId="{8FAC584B-9908-4DCA-BD3C-C90734B7BC60}" type="parTrans" cxnId="{73339369-EFCC-47C0-A05F-E8AEEC5B2329}">
      <dgm:prSet/>
      <dgm:spPr/>
      <dgm:t>
        <a:bodyPr/>
        <a:lstStyle/>
        <a:p>
          <a:endParaRPr lang="en-GB"/>
        </a:p>
      </dgm:t>
    </dgm:pt>
    <dgm:pt modelId="{94A15242-53AF-41EB-A5AF-B7F2225B150C}" type="sibTrans" cxnId="{73339369-EFCC-47C0-A05F-E8AEEC5B2329}">
      <dgm:prSet/>
      <dgm:spPr/>
      <dgm:t>
        <a:bodyPr/>
        <a:lstStyle/>
        <a:p>
          <a:endParaRPr lang="en-GB"/>
        </a:p>
      </dgm:t>
    </dgm:pt>
    <dgm:pt modelId="{494F578C-F2BB-42D9-8721-8DC6B640EAAE}">
      <dgm:prSet/>
      <dgm:spPr>
        <a:ln>
          <a:noFill/>
        </a:ln>
      </dgm:spPr>
      <dgm:t>
        <a:bodyPr/>
        <a:lstStyle/>
        <a:p>
          <a:r>
            <a:rPr lang="tr-TR"/>
            <a:t>Veri görselleştirme daha az gelişmiştir </a:t>
          </a:r>
        </a:p>
      </dgm:t>
    </dgm:pt>
    <dgm:pt modelId="{B9CC51EF-295E-4F93-8C13-E407C0D3D442}" type="parTrans" cxnId="{866FDC5B-E04F-4ADF-8C74-2943812B5038}">
      <dgm:prSet/>
      <dgm:spPr/>
      <dgm:t>
        <a:bodyPr/>
        <a:lstStyle/>
        <a:p>
          <a:endParaRPr lang="en-GB"/>
        </a:p>
      </dgm:t>
    </dgm:pt>
    <dgm:pt modelId="{0E18DE5A-285B-462E-866A-03AB7EE68019}" type="sibTrans" cxnId="{866FDC5B-E04F-4ADF-8C74-2943812B5038}">
      <dgm:prSet/>
      <dgm:spPr/>
      <dgm:t>
        <a:bodyPr/>
        <a:lstStyle/>
        <a:p>
          <a:endParaRPr lang="en-GB"/>
        </a:p>
      </dgm:t>
    </dgm:pt>
    <dgm:pt modelId="{33660D42-4883-40F2-84F3-FEC159E582A1}" type="pres">
      <dgm:prSet presAssocID="{A2C80E7B-6EE3-4D8F-B696-39C748105D2D}" presName="linear" presStyleCnt="0">
        <dgm:presLayoutVars>
          <dgm:dir/>
          <dgm:animLvl val="lvl"/>
          <dgm:resizeHandles val="exact"/>
        </dgm:presLayoutVars>
      </dgm:prSet>
      <dgm:spPr/>
    </dgm:pt>
    <dgm:pt modelId="{95A39FDB-4BC1-4F44-BCE0-B5B1915CB60A}" type="pres">
      <dgm:prSet presAssocID="{4CC3B7F8-4644-4E15-BE80-1F76C66B569E}" presName="parentLin" presStyleCnt="0"/>
      <dgm:spPr/>
    </dgm:pt>
    <dgm:pt modelId="{3FAC6730-823F-415F-B0A2-A3C1AF49BAFD}" type="pres">
      <dgm:prSet presAssocID="{4CC3B7F8-4644-4E15-BE80-1F76C66B569E}" presName="parentLeftMargin" presStyleLbl="node1" presStyleIdx="0" presStyleCnt="2"/>
      <dgm:spPr/>
    </dgm:pt>
    <dgm:pt modelId="{E72256D1-2D40-4C58-8F04-762A976536E8}" type="pres">
      <dgm:prSet presAssocID="{4CC3B7F8-4644-4E15-BE80-1F76C66B569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597761B-58C6-436A-BFB8-575D0F5FF57E}" type="pres">
      <dgm:prSet presAssocID="{4CC3B7F8-4644-4E15-BE80-1F76C66B569E}" presName="negativeSpace" presStyleCnt="0"/>
      <dgm:spPr/>
    </dgm:pt>
    <dgm:pt modelId="{BD20300B-85F3-4A5A-A1E1-72C52212333E}" type="pres">
      <dgm:prSet presAssocID="{4CC3B7F8-4644-4E15-BE80-1F76C66B569E}" presName="childText" presStyleLbl="conFgAcc1" presStyleIdx="0" presStyleCnt="2">
        <dgm:presLayoutVars>
          <dgm:bulletEnabled val="1"/>
        </dgm:presLayoutVars>
      </dgm:prSet>
      <dgm:spPr/>
    </dgm:pt>
    <dgm:pt modelId="{8CB59198-5E0C-4DB3-B51E-3700B11BA171}" type="pres">
      <dgm:prSet presAssocID="{9C45E582-9B13-4645-9965-4CF88010C0A8}" presName="spaceBetweenRectangles" presStyleCnt="0"/>
      <dgm:spPr/>
    </dgm:pt>
    <dgm:pt modelId="{1A970E4F-E683-4475-9108-5A5934444268}" type="pres">
      <dgm:prSet presAssocID="{AC4B47C4-6496-4786-80CE-DF7AA2C98278}" presName="parentLin" presStyleCnt="0"/>
      <dgm:spPr/>
    </dgm:pt>
    <dgm:pt modelId="{CB0ABF4E-45DB-4AEF-B62D-9032E1CD64F9}" type="pres">
      <dgm:prSet presAssocID="{AC4B47C4-6496-4786-80CE-DF7AA2C98278}" presName="parentLeftMargin" presStyleLbl="node1" presStyleIdx="0" presStyleCnt="2"/>
      <dgm:spPr/>
    </dgm:pt>
    <dgm:pt modelId="{DFFEB249-B396-4188-AE20-EFED73B46FD1}" type="pres">
      <dgm:prSet presAssocID="{AC4B47C4-6496-4786-80CE-DF7AA2C9827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5D0D650-89D8-4589-BC78-AC03F45DEAE0}" type="pres">
      <dgm:prSet presAssocID="{AC4B47C4-6496-4786-80CE-DF7AA2C98278}" presName="negativeSpace" presStyleCnt="0"/>
      <dgm:spPr/>
    </dgm:pt>
    <dgm:pt modelId="{578E2A63-2C51-4C29-A1BA-28FFFD47858C}" type="pres">
      <dgm:prSet presAssocID="{AC4B47C4-6496-4786-80CE-DF7AA2C9827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A95F410-19C1-4D9B-A866-CC10338F2B19}" type="presOf" srcId="{AC4B47C4-6496-4786-80CE-DF7AA2C98278}" destId="{CB0ABF4E-45DB-4AEF-B62D-9032E1CD64F9}" srcOrd="0" destOrd="0" presId="urn:microsoft.com/office/officeart/2005/8/layout/list1"/>
    <dgm:cxn modelId="{7A3B1622-D2CF-48EE-AEB2-811735729BE2}" srcId="{4CC3B7F8-4644-4E15-BE80-1F76C66B569E}" destId="{B0CBB73B-390D-48FC-A2C1-2657BAB69707}" srcOrd="1" destOrd="0" parTransId="{53CCC69B-D6E3-4625-A963-2E74504C57D4}" sibTransId="{C72ADD22-9154-404E-BA3C-084D7268CDF9}"/>
    <dgm:cxn modelId="{B1DE8726-1927-4708-9BCA-A9DC50B244A1}" type="presOf" srcId="{E29F9169-36D4-43C8-907D-A7601DEF1AEF}" destId="{578E2A63-2C51-4C29-A1BA-28FFFD47858C}" srcOrd="0" destOrd="3" presId="urn:microsoft.com/office/officeart/2005/8/layout/list1"/>
    <dgm:cxn modelId="{7FFDBD31-2D81-4DAC-85D2-3F2DBE57E765}" type="presOf" srcId="{7D2ED588-0426-4AC3-97F6-42060858C000}" destId="{BD20300B-85F3-4A5A-A1E1-72C52212333E}" srcOrd="0" destOrd="4" presId="urn:microsoft.com/office/officeart/2005/8/layout/list1"/>
    <dgm:cxn modelId="{93E16532-93B7-4DA4-AAAC-51BC559BC50E}" type="presOf" srcId="{494F578C-F2BB-42D9-8721-8DC6B640EAAE}" destId="{578E2A63-2C51-4C29-A1BA-28FFFD47858C}" srcOrd="0" destOrd="4" presId="urn:microsoft.com/office/officeart/2005/8/layout/list1"/>
    <dgm:cxn modelId="{F9C96435-6A16-49F3-A2B2-599B9D21E3A3}" srcId="{AC4B47C4-6496-4786-80CE-DF7AA2C98278}" destId="{016C1436-EFC8-4D73-8EC0-592BF627CFBE}" srcOrd="2" destOrd="0" parTransId="{2D316227-AB1F-493F-9D87-6CAE042469B7}" sibTransId="{FE4E2A27-1C65-47E5-9A36-8C2D5005FBC1}"/>
    <dgm:cxn modelId="{866FDC5B-E04F-4ADF-8C74-2943812B5038}" srcId="{AC4B47C4-6496-4786-80CE-DF7AA2C98278}" destId="{494F578C-F2BB-42D9-8721-8DC6B640EAAE}" srcOrd="4" destOrd="0" parTransId="{B9CC51EF-295E-4F93-8C13-E407C0D3D442}" sibTransId="{0E18DE5A-285B-462E-866A-03AB7EE68019}"/>
    <dgm:cxn modelId="{8D40AF5F-5EAE-4A49-B875-BFE5F641961F}" srcId="{4CC3B7F8-4644-4E15-BE80-1F76C66B569E}" destId="{FA2E9E28-7EFE-4C85-9A00-14E384E266D9}" srcOrd="3" destOrd="0" parTransId="{E29161CF-D743-45FC-BC18-4513C5578019}" sibTransId="{77133D19-7389-4928-9FCC-991BDF861C93}"/>
    <dgm:cxn modelId="{65D85F66-DCD0-41E2-A1A2-C1FF1CAA3714}" srcId="{4CC3B7F8-4644-4E15-BE80-1F76C66B569E}" destId="{E1B3E87A-C74D-42AB-96B5-ADEC774A083C}" srcOrd="0" destOrd="0" parTransId="{C9AC7C86-4768-4596-9041-EBC6FCAEC24C}" sibTransId="{C0E92105-BEA1-4A71-BE73-CFF96983294F}"/>
    <dgm:cxn modelId="{73339369-EFCC-47C0-A05F-E8AEEC5B2329}" srcId="{AC4B47C4-6496-4786-80CE-DF7AA2C98278}" destId="{E29F9169-36D4-43C8-907D-A7601DEF1AEF}" srcOrd="3" destOrd="0" parTransId="{8FAC584B-9908-4DCA-BD3C-C90734B7BC60}" sibTransId="{94A15242-53AF-41EB-A5AF-B7F2225B150C}"/>
    <dgm:cxn modelId="{0DA43E51-A1C7-45E0-B3DB-15968502ECCE}" type="presOf" srcId="{4CC3B7F8-4644-4E15-BE80-1F76C66B569E}" destId="{3FAC6730-823F-415F-B0A2-A3C1AF49BAFD}" srcOrd="0" destOrd="0" presId="urn:microsoft.com/office/officeart/2005/8/layout/list1"/>
    <dgm:cxn modelId="{30A5CF8E-C65C-41BE-8693-2BE15F84F4BD}" srcId="{A2C80E7B-6EE3-4D8F-B696-39C748105D2D}" destId="{AC4B47C4-6496-4786-80CE-DF7AA2C98278}" srcOrd="1" destOrd="0" parTransId="{C30D850D-CB1E-46AC-AFA9-709F73F694F9}" sibTransId="{3B26D7A0-B286-48BE-8C8E-B71E4B17BF72}"/>
    <dgm:cxn modelId="{2998BB9E-2925-4CB4-B7CF-80AEFD43E4C3}" type="presOf" srcId="{DEB81799-4620-4AF8-9460-2C93270A7C80}" destId="{578E2A63-2C51-4C29-A1BA-28FFFD47858C}" srcOrd="0" destOrd="1" presId="urn:microsoft.com/office/officeart/2005/8/layout/list1"/>
    <dgm:cxn modelId="{42310BA7-7E38-4ECD-A759-8A4A51A7CFDD}" srcId="{AC4B47C4-6496-4786-80CE-DF7AA2C98278}" destId="{DEB81799-4620-4AF8-9460-2C93270A7C80}" srcOrd="1" destOrd="0" parTransId="{01E005E9-8985-46E3-988C-61C157A7C0F5}" sibTransId="{CFEB3BBB-531C-4E2C-97CE-97D22ABC997B}"/>
    <dgm:cxn modelId="{69E580AA-1F53-4605-881D-E1FED908A231}" type="presOf" srcId="{B0CBB73B-390D-48FC-A2C1-2657BAB69707}" destId="{BD20300B-85F3-4A5A-A1E1-72C52212333E}" srcOrd="0" destOrd="1" presId="urn:microsoft.com/office/officeart/2005/8/layout/list1"/>
    <dgm:cxn modelId="{2FAD95B7-0814-4D11-8835-8AFCFBDF3A25}" type="presOf" srcId="{4CC3B7F8-4644-4E15-BE80-1F76C66B569E}" destId="{E72256D1-2D40-4C58-8F04-762A976536E8}" srcOrd="1" destOrd="0" presId="urn:microsoft.com/office/officeart/2005/8/layout/list1"/>
    <dgm:cxn modelId="{F3EEEBCB-61A8-462A-83C3-8915FD44A7DB}" srcId="{AC4B47C4-6496-4786-80CE-DF7AA2C98278}" destId="{F1383337-8CED-48BB-8315-BAC80179B9C2}" srcOrd="0" destOrd="0" parTransId="{D88FDD85-0F07-47F7-A7C6-7953558D7FDF}" sibTransId="{7CEB31BB-41CD-4ADE-A6F7-84359C45901A}"/>
    <dgm:cxn modelId="{912535DB-9985-4F5A-91B8-A54C24075B8A}" srcId="{4CC3B7F8-4644-4E15-BE80-1F76C66B569E}" destId="{7C115CDC-2DB6-4D36-A460-A4666C8B30DD}" srcOrd="2" destOrd="0" parTransId="{2A0992CF-4D67-4A94-8DB0-A78D28DEE7B3}" sibTransId="{DD3124C9-A0BD-4966-BBED-FFB0C562FB80}"/>
    <dgm:cxn modelId="{840B32DF-BEEA-4323-B1D9-F184758AA585}" type="presOf" srcId="{F1383337-8CED-48BB-8315-BAC80179B9C2}" destId="{578E2A63-2C51-4C29-A1BA-28FFFD47858C}" srcOrd="0" destOrd="0" presId="urn:microsoft.com/office/officeart/2005/8/layout/list1"/>
    <dgm:cxn modelId="{9833CADF-902D-4A3D-87E9-AB4B403DACF4}" type="presOf" srcId="{016C1436-EFC8-4D73-8EC0-592BF627CFBE}" destId="{578E2A63-2C51-4C29-A1BA-28FFFD47858C}" srcOrd="0" destOrd="2" presId="urn:microsoft.com/office/officeart/2005/8/layout/list1"/>
    <dgm:cxn modelId="{7ABCE2EB-6956-4AC6-B1E5-FD5A9960CDF9}" srcId="{4CC3B7F8-4644-4E15-BE80-1F76C66B569E}" destId="{7D2ED588-0426-4AC3-97F6-42060858C000}" srcOrd="4" destOrd="0" parTransId="{EC71096F-0B12-4416-8359-D9E7CCF8E3B6}" sibTransId="{53E6A47C-4D4B-4F66-BC2D-9D3DE6DD1D5E}"/>
    <dgm:cxn modelId="{D821E5F2-FB03-40C8-B537-67F52996A5F2}" srcId="{A2C80E7B-6EE3-4D8F-B696-39C748105D2D}" destId="{4CC3B7F8-4644-4E15-BE80-1F76C66B569E}" srcOrd="0" destOrd="0" parTransId="{4E2BF584-28EB-41DB-8F56-AA63AEC55FFC}" sibTransId="{9C45E582-9B13-4645-9965-4CF88010C0A8}"/>
    <dgm:cxn modelId="{5A000FF5-B62A-4776-85A6-08DFE5D0486B}" type="presOf" srcId="{E1B3E87A-C74D-42AB-96B5-ADEC774A083C}" destId="{BD20300B-85F3-4A5A-A1E1-72C52212333E}" srcOrd="0" destOrd="0" presId="urn:microsoft.com/office/officeart/2005/8/layout/list1"/>
    <dgm:cxn modelId="{1BDA22F8-B296-45AC-AAFE-28F8947993CD}" type="presOf" srcId="{7C115CDC-2DB6-4D36-A460-A4666C8B30DD}" destId="{BD20300B-85F3-4A5A-A1E1-72C52212333E}" srcOrd="0" destOrd="2" presId="urn:microsoft.com/office/officeart/2005/8/layout/list1"/>
    <dgm:cxn modelId="{884450FA-2866-4722-94FF-16A3A96E57D6}" type="presOf" srcId="{FA2E9E28-7EFE-4C85-9A00-14E384E266D9}" destId="{BD20300B-85F3-4A5A-A1E1-72C52212333E}" srcOrd="0" destOrd="3" presId="urn:microsoft.com/office/officeart/2005/8/layout/list1"/>
    <dgm:cxn modelId="{814DB7FA-05BC-43E5-AC26-218EF4BC9299}" type="presOf" srcId="{AC4B47C4-6496-4786-80CE-DF7AA2C98278}" destId="{DFFEB249-B396-4188-AE20-EFED73B46FD1}" srcOrd="1" destOrd="0" presId="urn:microsoft.com/office/officeart/2005/8/layout/list1"/>
    <dgm:cxn modelId="{0D7EE4FD-612D-463F-A7E3-3D81DDA290C7}" type="presOf" srcId="{A2C80E7B-6EE3-4D8F-B696-39C748105D2D}" destId="{33660D42-4883-40F2-84F3-FEC159E582A1}" srcOrd="0" destOrd="0" presId="urn:microsoft.com/office/officeart/2005/8/layout/list1"/>
    <dgm:cxn modelId="{0340C833-883E-47C6-BDFD-88638E3FC5AA}" type="presParOf" srcId="{33660D42-4883-40F2-84F3-FEC159E582A1}" destId="{95A39FDB-4BC1-4F44-BCE0-B5B1915CB60A}" srcOrd="0" destOrd="0" presId="urn:microsoft.com/office/officeart/2005/8/layout/list1"/>
    <dgm:cxn modelId="{2B0C3ADD-7F22-4DC6-83AC-FDD27798EF19}" type="presParOf" srcId="{95A39FDB-4BC1-4F44-BCE0-B5B1915CB60A}" destId="{3FAC6730-823F-415F-B0A2-A3C1AF49BAFD}" srcOrd="0" destOrd="0" presId="urn:microsoft.com/office/officeart/2005/8/layout/list1"/>
    <dgm:cxn modelId="{81501AA5-7D8C-455D-88E8-949B9A3D268E}" type="presParOf" srcId="{95A39FDB-4BC1-4F44-BCE0-B5B1915CB60A}" destId="{E72256D1-2D40-4C58-8F04-762A976536E8}" srcOrd="1" destOrd="0" presId="urn:microsoft.com/office/officeart/2005/8/layout/list1"/>
    <dgm:cxn modelId="{92E6A2B8-3EB3-4A6F-A476-FEE0EF68FF14}" type="presParOf" srcId="{33660D42-4883-40F2-84F3-FEC159E582A1}" destId="{8597761B-58C6-436A-BFB8-575D0F5FF57E}" srcOrd="1" destOrd="0" presId="urn:microsoft.com/office/officeart/2005/8/layout/list1"/>
    <dgm:cxn modelId="{ECE6346F-DF10-42C8-99C6-E1A4F2D421CD}" type="presParOf" srcId="{33660D42-4883-40F2-84F3-FEC159E582A1}" destId="{BD20300B-85F3-4A5A-A1E1-72C52212333E}" srcOrd="2" destOrd="0" presId="urn:microsoft.com/office/officeart/2005/8/layout/list1"/>
    <dgm:cxn modelId="{964C810D-768A-4825-ADE7-9CBA0FDB5E84}" type="presParOf" srcId="{33660D42-4883-40F2-84F3-FEC159E582A1}" destId="{8CB59198-5E0C-4DB3-B51E-3700B11BA171}" srcOrd="3" destOrd="0" presId="urn:microsoft.com/office/officeart/2005/8/layout/list1"/>
    <dgm:cxn modelId="{923A52B7-65BC-4059-80E5-8683B052D83E}" type="presParOf" srcId="{33660D42-4883-40F2-84F3-FEC159E582A1}" destId="{1A970E4F-E683-4475-9108-5A5934444268}" srcOrd="4" destOrd="0" presId="urn:microsoft.com/office/officeart/2005/8/layout/list1"/>
    <dgm:cxn modelId="{8FDC59B6-3235-4604-A5AE-90D4A36F499B}" type="presParOf" srcId="{1A970E4F-E683-4475-9108-5A5934444268}" destId="{CB0ABF4E-45DB-4AEF-B62D-9032E1CD64F9}" srcOrd="0" destOrd="0" presId="urn:microsoft.com/office/officeart/2005/8/layout/list1"/>
    <dgm:cxn modelId="{8162F838-E193-4E14-9832-B0CD6D2D68CF}" type="presParOf" srcId="{1A970E4F-E683-4475-9108-5A5934444268}" destId="{DFFEB249-B396-4188-AE20-EFED73B46FD1}" srcOrd="1" destOrd="0" presId="urn:microsoft.com/office/officeart/2005/8/layout/list1"/>
    <dgm:cxn modelId="{7D35C5FF-68D6-4AF0-BC94-65BD144B0B26}" type="presParOf" srcId="{33660D42-4883-40F2-84F3-FEC159E582A1}" destId="{85D0D650-89D8-4589-BC78-AC03F45DEAE0}" srcOrd="5" destOrd="0" presId="urn:microsoft.com/office/officeart/2005/8/layout/list1"/>
    <dgm:cxn modelId="{78113ED0-6935-4F1A-90DF-D4FAA9942FB3}" type="presParOf" srcId="{33660D42-4883-40F2-84F3-FEC159E582A1}" destId="{578E2A63-2C51-4C29-A1BA-28FFFD47858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C80E7B-6EE3-4D8F-B696-39C748105D2D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CC3B7F8-4644-4E15-BE80-1F76C66B569E}">
      <dgm:prSet/>
      <dgm:spPr/>
      <dgm:t>
        <a:bodyPr/>
        <a:lstStyle/>
        <a:p>
          <a:r>
            <a:rPr lang="tr-TR"/>
            <a:t>SPSS</a:t>
          </a:r>
        </a:p>
      </dgm:t>
    </dgm:pt>
    <dgm:pt modelId="{4E2BF584-28EB-41DB-8F56-AA63AEC55FFC}" type="parTrans" cxnId="{D821E5F2-FB03-40C8-B537-67F52996A5F2}">
      <dgm:prSet/>
      <dgm:spPr/>
      <dgm:t>
        <a:bodyPr/>
        <a:lstStyle/>
        <a:p>
          <a:endParaRPr lang="en-US"/>
        </a:p>
      </dgm:t>
    </dgm:pt>
    <dgm:pt modelId="{9C45E582-9B13-4645-9965-4CF88010C0A8}" type="sibTrans" cxnId="{D821E5F2-FB03-40C8-B537-67F52996A5F2}">
      <dgm:prSet/>
      <dgm:spPr/>
      <dgm:t>
        <a:bodyPr/>
        <a:lstStyle/>
        <a:p>
          <a:endParaRPr lang="en-US"/>
        </a:p>
      </dgm:t>
    </dgm:pt>
    <dgm:pt modelId="{E1B3E87A-C74D-42AB-96B5-ADEC774A083C}">
      <dgm:prSet/>
      <dgm:spPr>
        <a:noFill/>
        <a:ln>
          <a:noFill/>
        </a:ln>
      </dgm:spPr>
      <dgm:t>
        <a:bodyPr/>
        <a:lstStyle/>
        <a:p>
          <a:r>
            <a:rPr lang="tr-TR"/>
            <a:t>Sosyal Bilimler için İstatistik Paketi</a:t>
          </a:r>
        </a:p>
      </dgm:t>
    </dgm:pt>
    <dgm:pt modelId="{C9AC7C86-4768-4596-9041-EBC6FCAEC24C}" type="parTrans" cxnId="{65D85F66-DCD0-41E2-A1A2-C1FF1CAA3714}">
      <dgm:prSet/>
      <dgm:spPr/>
      <dgm:t>
        <a:bodyPr/>
        <a:lstStyle/>
        <a:p>
          <a:endParaRPr lang="en-US"/>
        </a:p>
      </dgm:t>
    </dgm:pt>
    <dgm:pt modelId="{C0E92105-BEA1-4A71-BE73-CFF96983294F}" type="sibTrans" cxnId="{65D85F66-DCD0-41E2-A1A2-C1FF1CAA3714}">
      <dgm:prSet/>
      <dgm:spPr/>
      <dgm:t>
        <a:bodyPr/>
        <a:lstStyle/>
        <a:p>
          <a:endParaRPr lang="en-US"/>
        </a:p>
      </dgm:t>
    </dgm:pt>
    <dgm:pt modelId="{AC4B47C4-6496-4786-80CE-DF7AA2C98278}">
      <dgm:prSet/>
      <dgm:spPr/>
      <dgm:t>
        <a:bodyPr/>
        <a:lstStyle/>
        <a:p>
          <a:r>
            <a:rPr lang="tr-TR"/>
            <a:t>Excel</a:t>
          </a:r>
        </a:p>
      </dgm:t>
    </dgm:pt>
    <dgm:pt modelId="{C30D850D-CB1E-46AC-AFA9-709F73F694F9}" type="parTrans" cxnId="{30A5CF8E-C65C-41BE-8693-2BE15F84F4BD}">
      <dgm:prSet/>
      <dgm:spPr/>
      <dgm:t>
        <a:bodyPr/>
        <a:lstStyle/>
        <a:p>
          <a:endParaRPr lang="en-US"/>
        </a:p>
      </dgm:t>
    </dgm:pt>
    <dgm:pt modelId="{3B26D7A0-B286-48BE-8C8E-B71E4B17BF72}" type="sibTrans" cxnId="{30A5CF8E-C65C-41BE-8693-2BE15F84F4BD}">
      <dgm:prSet/>
      <dgm:spPr/>
      <dgm:t>
        <a:bodyPr/>
        <a:lstStyle/>
        <a:p>
          <a:endParaRPr lang="en-US"/>
        </a:p>
      </dgm:t>
    </dgm:pt>
    <dgm:pt modelId="{F1383337-8CED-48BB-8315-BAC80179B9C2}">
      <dgm:prSet/>
      <dgm:spPr>
        <a:ln>
          <a:noFill/>
        </a:ln>
      </dgm:spPr>
      <dgm:t>
        <a:bodyPr/>
        <a:lstStyle/>
        <a:p>
          <a:r>
            <a:rPr lang="tr-TR"/>
            <a:t>Çok yaygın kullanılır</a:t>
          </a:r>
        </a:p>
      </dgm:t>
    </dgm:pt>
    <dgm:pt modelId="{D88FDD85-0F07-47F7-A7C6-7953558D7FDF}" type="parTrans" cxnId="{F3EEEBCB-61A8-462A-83C3-8915FD44A7DB}">
      <dgm:prSet/>
      <dgm:spPr/>
      <dgm:t>
        <a:bodyPr/>
        <a:lstStyle/>
        <a:p>
          <a:endParaRPr lang="en-US"/>
        </a:p>
      </dgm:t>
    </dgm:pt>
    <dgm:pt modelId="{7CEB31BB-41CD-4ADE-A6F7-84359C45901A}" type="sibTrans" cxnId="{F3EEEBCB-61A8-462A-83C3-8915FD44A7DB}">
      <dgm:prSet/>
      <dgm:spPr/>
      <dgm:t>
        <a:bodyPr/>
        <a:lstStyle/>
        <a:p>
          <a:endParaRPr lang="en-US"/>
        </a:p>
      </dgm:t>
    </dgm:pt>
    <dgm:pt modelId="{28247DE9-7B5C-496D-8674-98545DF72A0D}">
      <dgm:prSet/>
      <dgm:spPr>
        <a:noFill/>
        <a:ln>
          <a:noFill/>
        </a:ln>
      </dgm:spPr>
      <dgm:t>
        <a:bodyPr/>
        <a:lstStyle/>
        <a:p>
          <a:r>
            <a:rPr lang="tr-TR"/>
            <a:t>Pek çok araştırmacının ilk kullandığı istatistik programıdır</a:t>
          </a:r>
        </a:p>
      </dgm:t>
    </dgm:pt>
    <dgm:pt modelId="{00921455-FBFA-4923-951E-BDCB3C4968D0}" type="parTrans" cxnId="{D0B202CE-3AC9-4C83-93BE-BF39943DBAE2}">
      <dgm:prSet/>
      <dgm:spPr/>
      <dgm:t>
        <a:bodyPr/>
        <a:lstStyle/>
        <a:p>
          <a:endParaRPr lang="en-GB"/>
        </a:p>
      </dgm:t>
    </dgm:pt>
    <dgm:pt modelId="{53D695F5-096F-4988-AC9A-EFDF20CC0E1C}" type="sibTrans" cxnId="{D0B202CE-3AC9-4C83-93BE-BF39943DBAE2}">
      <dgm:prSet/>
      <dgm:spPr/>
      <dgm:t>
        <a:bodyPr/>
        <a:lstStyle/>
        <a:p>
          <a:endParaRPr lang="en-GB"/>
        </a:p>
      </dgm:t>
    </dgm:pt>
    <dgm:pt modelId="{0A4B552A-E607-497C-AF76-89310DC0609C}">
      <dgm:prSet/>
      <dgm:spPr>
        <a:noFill/>
        <a:ln>
          <a:noFill/>
        </a:ln>
      </dgm:spPr>
      <dgm:t>
        <a:bodyPr/>
        <a:lstStyle/>
        <a:p>
          <a:r>
            <a:rPr lang="tr-TR"/>
            <a:t>Kod yazabilmesine rağmen genellikle "üzerine tıklamalı" olarak kullanılır</a:t>
          </a:r>
        </a:p>
      </dgm:t>
    </dgm:pt>
    <dgm:pt modelId="{4596C9C1-12C3-4A9D-8181-F3A14EFF17C3}" type="parTrans" cxnId="{8CAB3630-1BDB-4516-A7DB-81C06E4DAE4B}">
      <dgm:prSet/>
      <dgm:spPr/>
      <dgm:t>
        <a:bodyPr/>
        <a:lstStyle/>
        <a:p>
          <a:endParaRPr lang="en-GB"/>
        </a:p>
      </dgm:t>
    </dgm:pt>
    <dgm:pt modelId="{F7326494-5201-437F-903C-15DAE88B39ED}" type="sibTrans" cxnId="{8CAB3630-1BDB-4516-A7DB-81C06E4DAE4B}">
      <dgm:prSet/>
      <dgm:spPr/>
      <dgm:t>
        <a:bodyPr/>
        <a:lstStyle/>
        <a:p>
          <a:endParaRPr lang="en-GB"/>
        </a:p>
      </dgm:t>
    </dgm:pt>
    <dgm:pt modelId="{D13130DF-E17F-4348-B22A-8C1EDE21B19F}">
      <dgm:prSet/>
      <dgm:spPr>
        <a:noFill/>
        <a:ln>
          <a:noFill/>
        </a:ln>
      </dgm:spPr>
      <dgm:t>
        <a:bodyPr/>
        <a:lstStyle/>
        <a:p>
          <a:r>
            <a:rPr lang="tr-TR"/>
            <a:t>Kullanımı azalmaktadır ve ayrıca lisans gerektirir</a:t>
          </a:r>
        </a:p>
      </dgm:t>
    </dgm:pt>
    <dgm:pt modelId="{93A08C83-95A8-40F2-A10B-544C5DEA3586}" type="parTrans" cxnId="{4D06D08B-D930-4A57-9AEE-A109F77DBF6B}">
      <dgm:prSet/>
      <dgm:spPr/>
      <dgm:t>
        <a:bodyPr/>
        <a:lstStyle/>
        <a:p>
          <a:endParaRPr lang="en-GB"/>
        </a:p>
      </dgm:t>
    </dgm:pt>
    <dgm:pt modelId="{63D3B619-6F6A-48BD-A877-FBCB1A2CCDB9}" type="sibTrans" cxnId="{4D06D08B-D930-4A57-9AEE-A109F77DBF6B}">
      <dgm:prSet/>
      <dgm:spPr/>
      <dgm:t>
        <a:bodyPr/>
        <a:lstStyle/>
        <a:p>
          <a:endParaRPr lang="en-GB"/>
        </a:p>
      </dgm:t>
    </dgm:pt>
    <dgm:pt modelId="{9D05FF61-0ABC-477D-8AD9-2FCF4D22C000}">
      <dgm:prSet/>
      <dgm:spPr>
        <a:ln>
          <a:noFill/>
        </a:ln>
      </dgm:spPr>
      <dgm:t>
        <a:bodyPr/>
        <a:lstStyle/>
        <a:p>
          <a:r>
            <a:rPr lang="tr-TR"/>
            <a:t>Verilere "göz atmak" için faydalı olabilir</a:t>
          </a:r>
        </a:p>
      </dgm:t>
    </dgm:pt>
    <dgm:pt modelId="{91FB7BAA-5B42-4BEB-ABBE-2093E3163F35}" type="parTrans" cxnId="{E78F037F-C5D5-419C-B106-A661703A485E}">
      <dgm:prSet/>
      <dgm:spPr/>
      <dgm:t>
        <a:bodyPr/>
        <a:lstStyle/>
        <a:p>
          <a:endParaRPr lang="en-GB"/>
        </a:p>
      </dgm:t>
    </dgm:pt>
    <dgm:pt modelId="{E6F5CFF2-A7F9-422E-82BC-8D166BA1EF3F}" type="sibTrans" cxnId="{E78F037F-C5D5-419C-B106-A661703A485E}">
      <dgm:prSet/>
      <dgm:spPr/>
      <dgm:t>
        <a:bodyPr/>
        <a:lstStyle/>
        <a:p>
          <a:endParaRPr lang="en-GB"/>
        </a:p>
      </dgm:t>
    </dgm:pt>
    <dgm:pt modelId="{8693D686-618C-4349-BF57-23A8477ADC34}">
      <dgm:prSet/>
      <dgm:spPr>
        <a:ln>
          <a:noFill/>
        </a:ln>
      </dgm:spPr>
      <dgm:t>
        <a:bodyPr/>
        <a:lstStyle/>
        <a:p>
          <a:r>
            <a:rPr lang="tr-TR"/>
            <a:t>Araştırma seviyesindeki çıkarımsal istatistiksel analizler için genellikle uygun değildir </a:t>
          </a:r>
        </a:p>
      </dgm:t>
    </dgm:pt>
    <dgm:pt modelId="{AD6FBCE5-B006-4640-A450-8F93E7A7C62A}" type="parTrans" cxnId="{4D7700D0-AF6E-40CC-AF18-A58D3E160989}">
      <dgm:prSet/>
      <dgm:spPr/>
      <dgm:t>
        <a:bodyPr/>
        <a:lstStyle/>
        <a:p>
          <a:endParaRPr lang="en-GB"/>
        </a:p>
      </dgm:t>
    </dgm:pt>
    <dgm:pt modelId="{FC1DEEB4-1F64-42B1-BC29-A0F04F16393E}" type="sibTrans" cxnId="{4D7700D0-AF6E-40CC-AF18-A58D3E160989}">
      <dgm:prSet/>
      <dgm:spPr/>
      <dgm:t>
        <a:bodyPr/>
        <a:lstStyle/>
        <a:p>
          <a:endParaRPr lang="en-GB"/>
        </a:p>
      </dgm:t>
    </dgm:pt>
    <dgm:pt modelId="{33660D42-4883-40F2-84F3-FEC159E582A1}" type="pres">
      <dgm:prSet presAssocID="{A2C80E7B-6EE3-4D8F-B696-39C748105D2D}" presName="linear" presStyleCnt="0">
        <dgm:presLayoutVars>
          <dgm:dir/>
          <dgm:animLvl val="lvl"/>
          <dgm:resizeHandles val="exact"/>
        </dgm:presLayoutVars>
      </dgm:prSet>
      <dgm:spPr/>
    </dgm:pt>
    <dgm:pt modelId="{95A39FDB-4BC1-4F44-BCE0-B5B1915CB60A}" type="pres">
      <dgm:prSet presAssocID="{4CC3B7F8-4644-4E15-BE80-1F76C66B569E}" presName="parentLin" presStyleCnt="0"/>
      <dgm:spPr/>
    </dgm:pt>
    <dgm:pt modelId="{3FAC6730-823F-415F-B0A2-A3C1AF49BAFD}" type="pres">
      <dgm:prSet presAssocID="{4CC3B7F8-4644-4E15-BE80-1F76C66B569E}" presName="parentLeftMargin" presStyleLbl="node1" presStyleIdx="0" presStyleCnt="2"/>
      <dgm:spPr/>
    </dgm:pt>
    <dgm:pt modelId="{E72256D1-2D40-4C58-8F04-762A976536E8}" type="pres">
      <dgm:prSet presAssocID="{4CC3B7F8-4644-4E15-BE80-1F76C66B569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597761B-58C6-436A-BFB8-575D0F5FF57E}" type="pres">
      <dgm:prSet presAssocID="{4CC3B7F8-4644-4E15-BE80-1F76C66B569E}" presName="negativeSpace" presStyleCnt="0"/>
      <dgm:spPr/>
    </dgm:pt>
    <dgm:pt modelId="{BD20300B-85F3-4A5A-A1E1-72C52212333E}" type="pres">
      <dgm:prSet presAssocID="{4CC3B7F8-4644-4E15-BE80-1F76C66B569E}" presName="childText" presStyleLbl="conFgAcc1" presStyleIdx="0" presStyleCnt="2">
        <dgm:presLayoutVars>
          <dgm:bulletEnabled val="1"/>
        </dgm:presLayoutVars>
      </dgm:prSet>
      <dgm:spPr/>
    </dgm:pt>
    <dgm:pt modelId="{8CB59198-5E0C-4DB3-B51E-3700B11BA171}" type="pres">
      <dgm:prSet presAssocID="{9C45E582-9B13-4645-9965-4CF88010C0A8}" presName="spaceBetweenRectangles" presStyleCnt="0"/>
      <dgm:spPr/>
    </dgm:pt>
    <dgm:pt modelId="{1A970E4F-E683-4475-9108-5A5934444268}" type="pres">
      <dgm:prSet presAssocID="{AC4B47C4-6496-4786-80CE-DF7AA2C98278}" presName="parentLin" presStyleCnt="0"/>
      <dgm:spPr/>
    </dgm:pt>
    <dgm:pt modelId="{CB0ABF4E-45DB-4AEF-B62D-9032E1CD64F9}" type="pres">
      <dgm:prSet presAssocID="{AC4B47C4-6496-4786-80CE-DF7AA2C98278}" presName="parentLeftMargin" presStyleLbl="node1" presStyleIdx="0" presStyleCnt="2"/>
      <dgm:spPr/>
    </dgm:pt>
    <dgm:pt modelId="{DFFEB249-B396-4188-AE20-EFED73B46FD1}" type="pres">
      <dgm:prSet presAssocID="{AC4B47C4-6496-4786-80CE-DF7AA2C9827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5D0D650-89D8-4589-BC78-AC03F45DEAE0}" type="pres">
      <dgm:prSet presAssocID="{AC4B47C4-6496-4786-80CE-DF7AA2C98278}" presName="negativeSpace" presStyleCnt="0"/>
      <dgm:spPr/>
    </dgm:pt>
    <dgm:pt modelId="{578E2A63-2C51-4C29-A1BA-28FFFD47858C}" type="pres">
      <dgm:prSet presAssocID="{AC4B47C4-6496-4786-80CE-DF7AA2C9827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A95F410-19C1-4D9B-A866-CC10338F2B19}" type="presOf" srcId="{AC4B47C4-6496-4786-80CE-DF7AA2C98278}" destId="{CB0ABF4E-45DB-4AEF-B62D-9032E1CD64F9}" srcOrd="0" destOrd="0" presId="urn:microsoft.com/office/officeart/2005/8/layout/list1"/>
    <dgm:cxn modelId="{8CAB3630-1BDB-4516-A7DB-81C06E4DAE4B}" srcId="{4CC3B7F8-4644-4E15-BE80-1F76C66B569E}" destId="{0A4B552A-E607-497C-AF76-89310DC0609C}" srcOrd="2" destOrd="0" parTransId="{4596C9C1-12C3-4A9D-8181-F3A14EFF17C3}" sibTransId="{F7326494-5201-437F-903C-15DAE88B39ED}"/>
    <dgm:cxn modelId="{1A02FF3E-390D-4AAE-A01F-2C750D12B4D7}" type="presOf" srcId="{0A4B552A-E607-497C-AF76-89310DC0609C}" destId="{BD20300B-85F3-4A5A-A1E1-72C52212333E}" srcOrd="0" destOrd="2" presId="urn:microsoft.com/office/officeart/2005/8/layout/list1"/>
    <dgm:cxn modelId="{BA977B43-28B6-4728-B8AD-9BCA52DEA981}" type="presOf" srcId="{8693D686-618C-4349-BF57-23A8477ADC34}" destId="{578E2A63-2C51-4C29-A1BA-28FFFD47858C}" srcOrd="0" destOrd="2" presId="urn:microsoft.com/office/officeart/2005/8/layout/list1"/>
    <dgm:cxn modelId="{65D85F66-DCD0-41E2-A1A2-C1FF1CAA3714}" srcId="{4CC3B7F8-4644-4E15-BE80-1F76C66B569E}" destId="{E1B3E87A-C74D-42AB-96B5-ADEC774A083C}" srcOrd="0" destOrd="0" parTransId="{C9AC7C86-4768-4596-9041-EBC6FCAEC24C}" sibTransId="{C0E92105-BEA1-4A71-BE73-CFF96983294F}"/>
    <dgm:cxn modelId="{0DA43E51-A1C7-45E0-B3DB-15968502ECCE}" type="presOf" srcId="{4CC3B7F8-4644-4E15-BE80-1F76C66B569E}" destId="{3FAC6730-823F-415F-B0A2-A3C1AF49BAFD}" srcOrd="0" destOrd="0" presId="urn:microsoft.com/office/officeart/2005/8/layout/list1"/>
    <dgm:cxn modelId="{E78F037F-C5D5-419C-B106-A661703A485E}" srcId="{AC4B47C4-6496-4786-80CE-DF7AA2C98278}" destId="{9D05FF61-0ABC-477D-8AD9-2FCF4D22C000}" srcOrd="1" destOrd="0" parTransId="{91FB7BAA-5B42-4BEB-ABBE-2093E3163F35}" sibTransId="{E6F5CFF2-A7F9-422E-82BC-8D166BA1EF3F}"/>
    <dgm:cxn modelId="{4D06D08B-D930-4A57-9AEE-A109F77DBF6B}" srcId="{4CC3B7F8-4644-4E15-BE80-1F76C66B569E}" destId="{D13130DF-E17F-4348-B22A-8C1EDE21B19F}" srcOrd="3" destOrd="0" parTransId="{93A08C83-95A8-40F2-A10B-544C5DEA3586}" sibTransId="{63D3B619-6F6A-48BD-A877-FBCB1A2CCDB9}"/>
    <dgm:cxn modelId="{30A5CF8E-C65C-41BE-8693-2BE15F84F4BD}" srcId="{A2C80E7B-6EE3-4D8F-B696-39C748105D2D}" destId="{AC4B47C4-6496-4786-80CE-DF7AA2C98278}" srcOrd="1" destOrd="0" parTransId="{C30D850D-CB1E-46AC-AFA9-709F73F694F9}" sibTransId="{3B26D7A0-B286-48BE-8C8E-B71E4B17BF72}"/>
    <dgm:cxn modelId="{F07CEDA0-4DFA-4799-9D5C-138F3B9A4B07}" type="presOf" srcId="{28247DE9-7B5C-496D-8674-98545DF72A0D}" destId="{BD20300B-85F3-4A5A-A1E1-72C52212333E}" srcOrd="0" destOrd="1" presId="urn:microsoft.com/office/officeart/2005/8/layout/list1"/>
    <dgm:cxn modelId="{2FAD95B7-0814-4D11-8835-8AFCFBDF3A25}" type="presOf" srcId="{4CC3B7F8-4644-4E15-BE80-1F76C66B569E}" destId="{E72256D1-2D40-4C58-8F04-762A976536E8}" srcOrd="1" destOrd="0" presId="urn:microsoft.com/office/officeart/2005/8/layout/list1"/>
    <dgm:cxn modelId="{C98E0BC0-387D-40EC-AAC8-D17D55333552}" type="presOf" srcId="{9D05FF61-0ABC-477D-8AD9-2FCF4D22C000}" destId="{578E2A63-2C51-4C29-A1BA-28FFFD47858C}" srcOrd="0" destOrd="1" presId="urn:microsoft.com/office/officeart/2005/8/layout/list1"/>
    <dgm:cxn modelId="{F3EEEBCB-61A8-462A-83C3-8915FD44A7DB}" srcId="{AC4B47C4-6496-4786-80CE-DF7AA2C98278}" destId="{F1383337-8CED-48BB-8315-BAC80179B9C2}" srcOrd="0" destOrd="0" parTransId="{D88FDD85-0F07-47F7-A7C6-7953558D7FDF}" sibTransId="{7CEB31BB-41CD-4ADE-A6F7-84359C45901A}"/>
    <dgm:cxn modelId="{D0B202CE-3AC9-4C83-93BE-BF39943DBAE2}" srcId="{4CC3B7F8-4644-4E15-BE80-1F76C66B569E}" destId="{28247DE9-7B5C-496D-8674-98545DF72A0D}" srcOrd="1" destOrd="0" parTransId="{00921455-FBFA-4923-951E-BDCB3C4968D0}" sibTransId="{53D695F5-096F-4988-AC9A-EFDF20CC0E1C}"/>
    <dgm:cxn modelId="{4D7700D0-AF6E-40CC-AF18-A58D3E160989}" srcId="{AC4B47C4-6496-4786-80CE-DF7AA2C98278}" destId="{8693D686-618C-4349-BF57-23A8477ADC34}" srcOrd="2" destOrd="0" parTransId="{AD6FBCE5-B006-4640-A450-8F93E7A7C62A}" sibTransId="{FC1DEEB4-1F64-42B1-BC29-A0F04F16393E}"/>
    <dgm:cxn modelId="{840B32DF-BEEA-4323-B1D9-F184758AA585}" type="presOf" srcId="{F1383337-8CED-48BB-8315-BAC80179B9C2}" destId="{578E2A63-2C51-4C29-A1BA-28FFFD47858C}" srcOrd="0" destOrd="0" presId="urn:microsoft.com/office/officeart/2005/8/layout/list1"/>
    <dgm:cxn modelId="{D821E5F2-FB03-40C8-B537-67F52996A5F2}" srcId="{A2C80E7B-6EE3-4D8F-B696-39C748105D2D}" destId="{4CC3B7F8-4644-4E15-BE80-1F76C66B569E}" srcOrd="0" destOrd="0" parTransId="{4E2BF584-28EB-41DB-8F56-AA63AEC55FFC}" sibTransId="{9C45E582-9B13-4645-9965-4CF88010C0A8}"/>
    <dgm:cxn modelId="{5A000FF5-B62A-4776-85A6-08DFE5D0486B}" type="presOf" srcId="{E1B3E87A-C74D-42AB-96B5-ADEC774A083C}" destId="{BD20300B-85F3-4A5A-A1E1-72C52212333E}" srcOrd="0" destOrd="0" presId="urn:microsoft.com/office/officeart/2005/8/layout/list1"/>
    <dgm:cxn modelId="{6A77D9F7-6E52-446E-8EC2-ED5E7A0DDFCC}" type="presOf" srcId="{D13130DF-E17F-4348-B22A-8C1EDE21B19F}" destId="{BD20300B-85F3-4A5A-A1E1-72C52212333E}" srcOrd="0" destOrd="3" presId="urn:microsoft.com/office/officeart/2005/8/layout/list1"/>
    <dgm:cxn modelId="{814DB7FA-05BC-43E5-AC26-218EF4BC9299}" type="presOf" srcId="{AC4B47C4-6496-4786-80CE-DF7AA2C98278}" destId="{DFFEB249-B396-4188-AE20-EFED73B46FD1}" srcOrd="1" destOrd="0" presId="urn:microsoft.com/office/officeart/2005/8/layout/list1"/>
    <dgm:cxn modelId="{0D7EE4FD-612D-463F-A7E3-3D81DDA290C7}" type="presOf" srcId="{A2C80E7B-6EE3-4D8F-B696-39C748105D2D}" destId="{33660D42-4883-40F2-84F3-FEC159E582A1}" srcOrd="0" destOrd="0" presId="urn:microsoft.com/office/officeart/2005/8/layout/list1"/>
    <dgm:cxn modelId="{0340C833-883E-47C6-BDFD-88638E3FC5AA}" type="presParOf" srcId="{33660D42-4883-40F2-84F3-FEC159E582A1}" destId="{95A39FDB-4BC1-4F44-BCE0-B5B1915CB60A}" srcOrd="0" destOrd="0" presId="urn:microsoft.com/office/officeart/2005/8/layout/list1"/>
    <dgm:cxn modelId="{2B0C3ADD-7F22-4DC6-83AC-FDD27798EF19}" type="presParOf" srcId="{95A39FDB-4BC1-4F44-BCE0-B5B1915CB60A}" destId="{3FAC6730-823F-415F-B0A2-A3C1AF49BAFD}" srcOrd="0" destOrd="0" presId="urn:microsoft.com/office/officeart/2005/8/layout/list1"/>
    <dgm:cxn modelId="{81501AA5-7D8C-455D-88E8-949B9A3D268E}" type="presParOf" srcId="{95A39FDB-4BC1-4F44-BCE0-B5B1915CB60A}" destId="{E72256D1-2D40-4C58-8F04-762A976536E8}" srcOrd="1" destOrd="0" presId="urn:microsoft.com/office/officeart/2005/8/layout/list1"/>
    <dgm:cxn modelId="{92E6A2B8-3EB3-4A6F-A476-FEE0EF68FF14}" type="presParOf" srcId="{33660D42-4883-40F2-84F3-FEC159E582A1}" destId="{8597761B-58C6-436A-BFB8-575D0F5FF57E}" srcOrd="1" destOrd="0" presId="urn:microsoft.com/office/officeart/2005/8/layout/list1"/>
    <dgm:cxn modelId="{ECE6346F-DF10-42C8-99C6-E1A4F2D421CD}" type="presParOf" srcId="{33660D42-4883-40F2-84F3-FEC159E582A1}" destId="{BD20300B-85F3-4A5A-A1E1-72C52212333E}" srcOrd="2" destOrd="0" presId="urn:microsoft.com/office/officeart/2005/8/layout/list1"/>
    <dgm:cxn modelId="{964C810D-768A-4825-ADE7-9CBA0FDB5E84}" type="presParOf" srcId="{33660D42-4883-40F2-84F3-FEC159E582A1}" destId="{8CB59198-5E0C-4DB3-B51E-3700B11BA171}" srcOrd="3" destOrd="0" presId="urn:microsoft.com/office/officeart/2005/8/layout/list1"/>
    <dgm:cxn modelId="{923A52B7-65BC-4059-80E5-8683B052D83E}" type="presParOf" srcId="{33660D42-4883-40F2-84F3-FEC159E582A1}" destId="{1A970E4F-E683-4475-9108-5A5934444268}" srcOrd="4" destOrd="0" presId="urn:microsoft.com/office/officeart/2005/8/layout/list1"/>
    <dgm:cxn modelId="{8FDC59B6-3235-4604-A5AE-90D4A36F499B}" type="presParOf" srcId="{1A970E4F-E683-4475-9108-5A5934444268}" destId="{CB0ABF4E-45DB-4AEF-B62D-9032E1CD64F9}" srcOrd="0" destOrd="0" presId="urn:microsoft.com/office/officeart/2005/8/layout/list1"/>
    <dgm:cxn modelId="{8162F838-E193-4E14-9832-B0CD6D2D68CF}" type="presParOf" srcId="{1A970E4F-E683-4475-9108-5A5934444268}" destId="{DFFEB249-B396-4188-AE20-EFED73B46FD1}" srcOrd="1" destOrd="0" presId="urn:microsoft.com/office/officeart/2005/8/layout/list1"/>
    <dgm:cxn modelId="{7D35C5FF-68D6-4AF0-BC94-65BD144B0B26}" type="presParOf" srcId="{33660D42-4883-40F2-84F3-FEC159E582A1}" destId="{85D0D650-89D8-4589-BC78-AC03F45DEAE0}" srcOrd="5" destOrd="0" presId="urn:microsoft.com/office/officeart/2005/8/layout/list1"/>
    <dgm:cxn modelId="{78113ED0-6935-4F1A-90DF-D4FAA9942FB3}" type="presParOf" srcId="{33660D42-4883-40F2-84F3-FEC159E582A1}" destId="{578E2A63-2C51-4C29-A1BA-28FFFD47858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300B-85F3-4A5A-A1E1-72C52212333E}">
      <dsp:nvSpPr>
        <dsp:cNvPr id="0" name=""/>
        <dsp:cNvSpPr/>
      </dsp:nvSpPr>
      <dsp:spPr>
        <a:xfrm>
          <a:off x="0" y="285645"/>
          <a:ext cx="5807855" cy="257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0754" tIns="354076" rIns="45075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700" kern="1200"/>
            <a:t>Her ikisi de veri biliminde sıkça kullanılır ve her ikisi de ücretsizdir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700" kern="1200"/>
            <a:t>Python, ölçeklendirilmesi gereken analizler için daha iyidir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700" kern="1200"/>
            <a:t>R, araştırmaya dayalı "tek seferlik" analizler için daha iyidir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700" kern="1200"/>
            <a:t>R, tıbbi araştırmalarda daha yaygın kullanılır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700" kern="1200"/>
            <a:t>Python genellikle endüstride kullanılır</a:t>
          </a:r>
        </a:p>
      </dsp:txBody>
      <dsp:txXfrm>
        <a:off x="0" y="285645"/>
        <a:ext cx="5807855" cy="2570400"/>
      </dsp:txXfrm>
    </dsp:sp>
    <dsp:sp modelId="{E72256D1-2D40-4C58-8F04-762A976536E8}">
      <dsp:nvSpPr>
        <dsp:cNvPr id="0" name=""/>
        <dsp:cNvSpPr/>
      </dsp:nvSpPr>
      <dsp:spPr>
        <a:xfrm>
          <a:off x="290392" y="34725"/>
          <a:ext cx="4065498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666" tIns="0" rIns="15366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Python</a:t>
          </a:r>
        </a:p>
      </dsp:txBody>
      <dsp:txXfrm>
        <a:off x="314890" y="59223"/>
        <a:ext cx="4016502" cy="452844"/>
      </dsp:txXfrm>
    </dsp:sp>
    <dsp:sp modelId="{578E2A63-2C51-4C29-A1BA-28FFFD47858C}">
      <dsp:nvSpPr>
        <dsp:cNvPr id="0" name=""/>
        <dsp:cNvSpPr/>
      </dsp:nvSpPr>
      <dsp:spPr>
        <a:xfrm>
          <a:off x="0" y="3198765"/>
          <a:ext cx="5807855" cy="2302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0754" tIns="354076" rIns="45075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700" kern="1200"/>
            <a:t>R ve Stata tıbbi araştırmalarda en çok kullanılan dillerdir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700" kern="1200"/>
            <a:t>Tıbbi istatistik ve epidemiyoloji kurslarında yaygın olarak öğretilir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700" kern="1200"/>
            <a:t>Lisans gerektirir ancak resmi yardım sunar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700" kern="1200"/>
            <a:t>Güçlü istatistiksel analiz özelliklerine sahiptir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700" kern="1200"/>
            <a:t>Veri görselleştirme daha az gelişmiştir </a:t>
          </a:r>
        </a:p>
      </dsp:txBody>
      <dsp:txXfrm>
        <a:off x="0" y="3198765"/>
        <a:ext cx="5807855" cy="2302650"/>
      </dsp:txXfrm>
    </dsp:sp>
    <dsp:sp modelId="{DFFEB249-B396-4188-AE20-EFED73B46FD1}">
      <dsp:nvSpPr>
        <dsp:cNvPr id="0" name=""/>
        <dsp:cNvSpPr/>
      </dsp:nvSpPr>
      <dsp:spPr>
        <a:xfrm>
          <a:off x="290392" y="2947845"/>
          <a:ext cx="4065498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666" tIns="0" rIns="15366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Stata</a:t>
          </a:r>
        </a:p>
      </dsp:txBody>
      <dsp:txXfrm>
        <a:off x="314890" y="2972343"/>
        <a:ext cx="4016502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300B-85F3-4A5A-A1E1-72C52212333E}">
      <dsp:nvSpPr>
        <dsp:cNvPr id="0" name=""/>
        <dsp:cNvSpPr/>
      </dsp:nvSpPr>
      <dsp:spPr>
        <a:xfrm>
          <a:off x="0" y="320070"/>
          <a:ext cx="5634971" cy="27090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336" tIns="416560" rIns="43733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000" kern="1200"/>
            <a:t>Sosyal Bilimler için İstatistik Paketi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000" kern="1200"/>
            <a:t>Pek çok araştırmacının ilk kullandığı istatistik programıdır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000" kern="1200"/>
            <a:t>Kod yazabilmesine rağmen genellikle "üzerine tıklamalı" olarak kullanılır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000" kern="1200"/>
            <a:t>Kullanımı azalmaktadır ve ayrıca lisans gerektirir</a:t>
          </a:r>
        </a:p>
      </dsp:txBody>
      <dsp:txXfrm>
        <a:off x="0" y="320070"/>
        <a:ext cx="5634971" cy="2709000"/>
      </dsp:txXfrm>
    </dsp:sp>
    <dsp:sp modelId="{E72256D1-2D40-4C58-8F04-762A976536E8}">
      <dsp:nvSpPr>
        <dsp:cNvPr id="0" name=""/>
        <dsp:cNvSpPr/>
      </dsp:nvSpPr>
      <dsp:spPr>
        <a:xfrm>
          <a:off x="281748" y="24870"/>
          <a:ext cx="3944479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092" tIns="0" rIns="1490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/>
            <a:t>SPSS</a:t>
          </a:r>
        </a:p>
      </dsp:txBody>
      <dsp:txXfrm>
        <a:off x="310569" y="53691"/>
        <a:ext cx="3886837" cy="532758"/>
      </dsp:txXfrm>
    </dsp:sp>
    <dsp:sp modelId="{578E2A63-2C51-4C29-A1BA-28FFFD47858C}">
      <dsp:nvSpPr>
        <dsp:cNvPr id="0" name=""/>
        <dsp:cNvSpPr/>
      </dsp:nvSpPr>
      <dsp:spPr>
        <a:xfrm>
          <a:off x="0" y="3432270"/>
          <a:ext cx="5634971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336" tIns="416560" rIns="43733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000" kern="1200"/>
            <a:t>Çok yaygın kullanılır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000" kern="1200"/>
            <a:t>Verilere "göz atmak" için faydalı olabilir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000" kern="1200"/>
            <a:t>Araştırma seviyesindeki çıkarımsal istatistiksel analizler için genellikle uygun değildir </a:t>
          </a:r>
        </a:p>
      </dsp:txBody>
      <dsp:txXfrm>
        <a:off x="0" y="3432270"/>
        <a:ext cx="5634971" cy="2079000"/>
      </dsp:txXfrm>
    </dsp:sp>
    <dsp:sp modelId="{DFFEB249-B396-4188-AE20-EFED73B46FD1}">
      <dsp:nvSpPr>
        <dsp:cNvPr id="0" name=""/>
        <dsp:cNvSpPr/>
      </dsp:nvSpPr>
      <dsp:spPr>
        <a:xfrm>
          <a:off x="281748" y="3137070"/>
          <a:ext cx="3944479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092" tIns="0" rIns="1490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/>
            <a:t>Excel</a:t>
          </a:r>
        </a:p>
      </dsp:txBody>
      <dsp:txXfrm>
        <a:off x="310569" y="3165891"/>
        <a:ext cx="3886837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05C4C-6DC9-48E7-B022-DDA91443E689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D76D3-E6E0-4A66-8992-BF651D297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85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e5bec296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e5bec296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https://www.google.com/search?q=r+popularity+over+time&amp;rlz=1C1GCEV_enGB824GB824&amp;sxsrf=ALeKk03fhtiXNSrqg9gSiebeluxYbhsAeQ:1609253445085&amp;source=lnms&amp;tbm=isch&amp;sa=X&amp;ved=2ahUKEwjqlMqfuPPtAhUCQxUIHdIpCF8Q_AUoAXoECA4QAw&amp;biw=1366&amp;bih=657#imgrc=1MeGV5XO7KAq_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D76D3-E6E0-4A66-8992-BF651D2973A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525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Rstudio'yu göster</a:t>
            </a:r>
          </a:p>
          <a:p>
            <a:r>
              <a:rPr lang="tr-TR"/>
              <a:t>Kodun nasıl çalıştığını görmek için çıktıya (ör. 2+2) bakın, bir değişken oluşturun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D76D3-E6E0-4A66-8992-BF651D2973A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090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Takip etmesi daha kolaydır ve eski grafikler arasında kolayca geçiş yapılabilir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6BAAA-3353-4F82-9D69-FF5CA3838CE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525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e5bec296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e5bec296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58E8-C129-47B5-B1DF-F10907F52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A418F-E162-4BE4-9D82-AE75130BC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3829-EBCC-4075-A208-D4C1B221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C47D-7334-4525-A15F-E9ED85D9B12A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8652B-DEA6-4AEF-A963-0364FA54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1B49F-FA95-4C49-B741-188D9D18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79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06C9-0860-409F-B01F-76682CC9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7ED51-D5B6-4122-9063-8C9A36E02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191D-1CEB-4B3A-928E-F887420B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EAB1-2CC1-4DD2-A7F9-181B751E91EE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A3E9E-E95C-42D6-8CDB-C2672917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11518-53B3-497E-89E7-FBAE20A0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66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0E41F-AD8F-42F8-B2A6-EBB1C61C1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51DB0-1264-45C1-B916-6E108E1C8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D58CA-3019-4D1E-B7F7-00358839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33D0-BEDE-459C-80FA-4BDD601E1EE1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1E349-BC88-49B8-979A-0E6E30D7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C0B25-5416-4FF6-968A-3DDAC535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004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7046-2F5D-4A93-902E-E99E14A93BC6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259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9530-9AE2-4DF6-85F3-4EA915148D02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765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87DC-97D5-4F12-A301-DC926F2BEEE8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210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3B3D-EECA-4E60-98E9-66232BDD1ECB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388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85D8-327E-46EF-9EBC-92E27E08AA07}" type="datetime1">
              <a:rPr lang="en-GB" smtClean="0"/>
              <a:t>09/06/2023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78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E842-DDE9-44B7-A577-5300E343FC95}" type="datetime1">
              <a:rPr lang="en-GB" smtClean="0"/>
              <a:t>09/06/2023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39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0FAB-F5F0-4C2F-A736-FBD7A3D18B44}" type="datetime1">
              <a:rPr lang="en-GB" smtClean="0"/>
              <a:t>09/06/2023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13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02CE-6D5A-4564-83A1-A461E3D993C3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03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30EC-CDBC-42FE-A2CF-41353F55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F0842-3930-4CFE-AA84-F23218F00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AC05-3C75-49C1-A4F6-2F0936F9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17D0-4A32-4C74-A93B-1D2EFFCDFB79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3109A-F5BA-4A96-94D2-F74B564F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E9619-0B08-4E41-A11B-A40A189F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397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EFA5-978B-419F-A775-609C4999308D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430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8BBB-FF9E-4D5F-9443-69246CC6BFF9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938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94D9-4173-4334-B2EA-7CC8C32D15A7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2439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 + text">
  <p:cSld name="image +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0" y="5953767"/>
            <a:ext cx="12192000" cy="9040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34F5C"/>
              </a:solidFill>
            </a:endParaRPr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198211" y="620448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 sz="1600">
                <a:solidFill>
                  <a:srgbClr val="B77F4C"/>
                </a:solidFill>
              </a:defRPr>
            </a:lvl1pPr>
            <a:lvl2pPr lvl="1" algn="l" rtl="0">
              <a:buNone/>
              <a:defRPr sz="1600">
                <a:solidFill>
                  <a:srgbClr val="B77F4C"/>
                </a:solidFill>
              </a:defRPr>
            </a:lvl2pPr>
            <a:lvl3pPr lvl="2" algn="l" rtl="0">
              <a:buNone/>
              <a:defRPr sz="1600">
                <a:solidFill>
                  <a:srgbClr val="B77F4C"/>
                </a:solidFill>
              </a:defRPr>
            </a:lvl3pPr>
            <a:lvl4pPr lvl="3" algn="l" rtl="0">
              <a:buNone/>
              <a:defRPr sz="1600">
                <a:solidFill>
                  <a:srgbClr val="B77F4C"/>
                </a:solidFill>
              </a:defRPr>
            </a:lvl4pPr>
            <a:lvl5pPr lvl="4" algn="l" rtl="0">
              <a:buNone/>
              <a:defRPr sz="1600">
                <a:solidFill>
                  <a:srgbClr val="B77F4C"/>
                </a:solidFill>
              </a:defRPr>
            </a:lvl5pPr>
            <a:lvl6pPr lvl="5" algn="l" rtl="0">
              <a:buNone/>
              <a:defRPr sz="1600">
                <a:solidFill>
                  <a:srgbClr val="B77F4C"/>
                </a:solidFill>
              </a:defRPr>
            </a:lvl6pPr>
            <a:lvl7pPr lvl="6" algn="l" rtl="0">
              <a:buNone/>
              <a:defRPr sz="1600">
                <a:solidFill>
                  <a:srgbClr val="B77F4C"/>
                </a:solidFill>
              </a:defRPr>
            </a:lvl7pPr>
            <a:lvl8pPr lvl="7" algn="l" rtl="0">
              <a:buNone/>
              <a:defRPr sz="1600">
                <a:solidFill>
                  <a:srgbClr val="B77F4C"/>
                </a:solidFill>
              </a:defRPr>
            </a:lvl8pPr>
            <a:lvl9pPr lvl="8" algn="l" rtl="0">
              <a:buNone/>
              <a:defRPr sz="1600">
                <a:solidFill>
                  <a:srgbClr val="B77F4C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47" name="Google Shape;4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63364" y="6083934"/>
            <a:ext cx="1401435" cy="64536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98211" y="192000"/>
            <a:ext cx="115360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05758"/>
              </a:buClr>
              <a:buSzPts val="2800"/>
              <a:buNone/>
              <a:defRPr>
                <a:solidFill>
                  <a:srgbClr val="50575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7867" y="6083934"/>
            <a:ext cx="1938653" cy="64536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4921600" y="1212684"/>
            <a:ext cx="6976000" cy="44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31789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19930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slide">
  <p:cSld name="Blank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5953767"/>
            <a:ext cx="12192000" cy="9040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34F5C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98211" y="620448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buNone/>
              <a:defRPr sz="1600">
                <a:solidFill>
                  <a:srgbClr val="C99055"/>
                </a:solidFill>
              </a:defRPr>
            </a:lvl1pPr>
            <a:lvl2pPr lvl="1" algn="l">
              <a:buNone/>
              <a:defRPr sz="1600">
                <a:solidFill>
                  <a:srgbClr val="C99055"/>
                </a:solidFill>
              </a:defRPr>
            </a:lvl2pPr>
            <a:lvl3pPr lvl="2" algn="l">
              <a:buNone/>
              <a:defRPr sz="1600">
                <a:solidFill>
                  <a:srgbClr val="C99055"/>
                </a:solidFill>
              </a:defRPr>
            </a:lvl3pPr>
            <a:lvl4pPr lvl="3" algn="l">
              <a:buNone/>
              <a:defRPr sz="1600">
                <a:solidFill>
                  <a:srgbClr val="C99055"/>
                </a:solidFill>
              </a:defRPr>
            </a:lvl4pPr>
            <a:lvl5pPr lvl="4" algn="l">
              <a:buNone/>
              <a:defRPr sz="1600">
                <a:solidFill>
                  <a:srgbClr val="C99055"/>
                </a:solidFill>
              </a:defRPr>
            </a:lvl5pPr>
            <a:lvl6pPr lvl="5" algn="l">
              <a:buNone/>
              <a:defRPr sz="1600">
                <a:solidFill>
                  <a:srgbClr val="C99055"/>
                </a:solidFill>
              </a:defRPr>
            </a:lvl6pPr>
            <a:lvl7pPr lvl="6" algn="l">
              <a:buNone/>
              <a:defRPr sz="1600">
                <a:solidFill>
                  <a:srgbClr val="C99055"/>
                </a:solidFill>
              </a:defRPr>
            </a:lvl7pPr>
            <a:lvl8pPr lvl="7" algn="l">
              <a:buNone/>
              <a:defRPr sz="1600">
                <a:solidFill>
                  <a:srgbClr val="C99055"/>
                </a:solidFill>
              </a:defRPr>
            </a:lvl8pPr>
            <a:lvl9pPr lvl="8" algn="l">
              <a:buNone/>
              <a:defRPr sz="1600">
                <a:solidFill>
                  <a:srgbClr val="C99055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63364" y="6083934"/>
            <a:ext cx="1401435" cy="64536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98211" y="192000"/>
            <a:ext cx="115360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05758"/>
              </a:buClr>
              <a:buSzPts val="2800"/>
              <a:buNone/>
              <a:defRPr>
                <a:solidFill>
                  <a:srgbClr val="50575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7867" y="6083934"/>
            <a:ext cx="1938653" cy="645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251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6758-92B9-4FAA-9F22-2454CCD3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0E8D9-62C7-4919-B5A4-1361FE8E2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3F777-9926-4B13-95EB-F917837A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0BF-0D22-4575-A518-246B93C35F84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72D65-6D3B-46F8-B15E-C00870F0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13FA0-1F4D-4F4E-94B6-5105FFCD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32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E062-09AE-4C72-9B3C-52C64FCC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5155-469C-4AB1-8FC4-F6A410AD8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CEAE8-D917-41C5-985A-341EDEF07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5EC34-681B-4FA4-8D75-0321ECCB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4EF-5485-460F-BA4F-4FE4C4AB0831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DB7C7-6C76-465D-B715-5F400093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548D1-536C-4A5F-A87B-49698FEE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54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6CD2-DE6D-433F-871B-77D70D46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7DA69-1427-4BA4-94E9-1CE7A5543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A1382-4407-40DA-B331-BC9A6D54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39AA0-8BC3-49DC-A03B-D1BC52EC8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33033-19C6-4967-8ABB-3B8DABE82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D43F8-28C2-4617-9258-A40F640C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4A7-AFAC-4541-B4EA-8A9600E4A758}" type="datetime1">
              <a:rPr lang="en-GB" smtClean="0"/>
              <a:t>09/06/2023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B9FED-19BB-4D5B-B9E9-FA3DA0F6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787AC-6731-4AB8-92EC-135A4469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45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ABF4-EBF2-47C9-8CF9-CB2DB3D3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A6BB8-343E-48CD-95D6-5550DA52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C219-E906-4497-BF91-ACEB3072CD06}" type="datetime1">
              <a:rPr lang="en-GB" smtClean="0"/>
              <a:t>09/06/2023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C6CB3-8318-4C1F-9F5A-DB77ED26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FB42D-CA14-430C-B7BA-69DEDC1B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94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4A60B-AE43-4BA3-B73E-34918BA9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5037-5DE9-4B98-BD77-76DA3A6B9A8C}" type="datetime1">
              <a:rPr lang="en-GB" smtClean="0"/>
              <a:t>09/06/2023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F5FF1-C95B-4C8C-8108-07A56784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45875-785A-4BBC-B577-340C7640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5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3535-0CEC-4635-AF32-8B973CC6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F0BC8-63B8-493C-A414-12E917B11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7121A-D4E4-4E41-B544-D6D17E33C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568DA-93F3-4BCF-9A06-44303666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CAD9-526D-4CCE-B53F-B97DEB6401CF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02241-20BD-4DB8-858F-45DE3E41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9E35C-5EFB-4C50-B0E8-8A02A11B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20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8FD0-CB53-400E-A7BA-910AF6E0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7510AC-9292-4062-87ED-96F689F92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17FBD-70B7-468F-A8CC-C397C95E5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A64EA-C5D8-4609-8F89-49414111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1C3F-3A8C-4ACE-9A55-CC16C1DB175F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041DD-D192-4365-A083-49327DEB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A9EFD-B36A-4BC4-8E5C-DE9CB38E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47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530FC9-7B2B-4CA3-9ED7-AEC45543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5AA9A-411B-4C6D-BC42-BA423FA6E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3AA74-649A-41B9-B950-0C65F0C1B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100C7-944F-4793-BE57-F76F2EDCB95D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9CEE2-BD8F-44B2-921C-168E07737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C4907-4FE9-4EFC-90AE-6B4E4DD89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2A248-546F-4E27-B4E9-8BEE9DE1D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44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87AE4-19B3-449F-A397-0BB14682E4AB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26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conlearn.org/slides/intro_to_r/stat.ethz.ch/mailman/listinfo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repidemicsconsortium.org/foru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s://www.r-bloggers.com/" TargetMode="External"/><Relationship Id="rId4" Type="http://schemas.openxmlformats.org/officeDocument/2006/relationships/hyperlink" Target="https://stats.stackexchang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conlearn.org/slides/intro_to_r/cran.r-project.org/mirrors.html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tr-TR" sz="61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Gün</a:t>
            </a:r>
            <a:br>
              <a:rPr lang="tr-TR" sz="61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tr-TR" sz="61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Ders:  </a:t>
            </a:r>
            <a:br>
              <a:rPr lang="tr-TR" sz="61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tr-TR" sz="61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R'ye giriş (1)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 fontScale="55000" lnSpcReduction="2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Bulaşıcı hastalık dinamiklerinin R'de modellenmesi üzerine kısa kurs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Ankara, Türkiye, Haziran 2023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 Juan F Vesga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Graphic 7" descr="Users">
            <a:extLst>
              <a:ext uri="{FF2B5EF4-FFF2-40B4-BE49-F238E27FC236}">
                <a16:creationId xmlns:a16="http://schemas.microsoft.com/office/drawing/2014/main" id="{DBD577A4-DDEE-4541-B9C4-4704F320B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  <p:pic>
        <p:nvPicPr>
          <p:cNvPr id="23" name="Graphic 7" descr="Users">
            <a:extLst>
              <a:ext uri="{FF2B5EF4-FFF2-40B4-BE49-F238E27FC236}">
                <a16:creationId xmlns:a16="http://schemas.microsoft.com/office/drawing/2014/main" id="{2519204D-E98A-4374-B512-5D206D1F3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7725" y="599487"/>
            <a:ext cx="1632648" cy="163264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99AF2-B1E7-4923-A09A-C1F9FED2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7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PSS Statistics | IDM - Download [926 MB]">
            <a:extLst>
              <a:ext uri="{FF2B5EF4-FFF2-40B4-BE49-F238E27FC236}">
                <a16:creationId xmlns:a16="http://schemas.microsoft.com/office/drawing/2014/main" id="{C7EB9F62-9E88-4E10-A333-B52567118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6" t="16819" r="18739" b="15789"/>
          <a:stretch/>
        </p:blipFill>
        <p:spPr bwMode="auto">
          <a:xfrm>
            <a:off x="9658912" y="480401"/>
            <a:ext cx="2374233" cy="256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642556-FC02-4ED1-9EB8-91F9703D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tr-TR">
                <a:solidFill>
                  <a:srgbClr val="99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R'nin alternatifleri</a:t>
            </a: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1939297E-CDBC-4263-8D0D-C0034FA2EC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583007"/>
              </p:ext>
            </p:extLst>
          </p:nvPr>
        </p:nvGraphicFramePr>
        <p:xfrm>
          <a:off x="4648018" y="640822"/>
          <a:ext cx="5634971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024E975-A326-47C8-BE3B-5F10BA2946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1046" y="662768"/>
            <a:ext cx="288000" cy="5559652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5E7DA4B-D2AB-4E26-8A5B-9F5030EB8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723" y="4305795"/>
            <a:ext cx="1445249" cy="141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5513A-E364-47A0-A022-1E83A392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25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8A3EC4-3BFF-4F82-B751-B2D0B670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5492" cy="1064293"/>
          </a:xfrm>
        </p:spPr>
        <p:txBody>
          <a:bodyPr>
            <a:normAutofit/>
          </a:bodyPr>
          <a:lstStyle/>
          <a:p>
            <a:r>
              <a:rPr lang="tr-TR" b="1" i="0">
                <a:solidFill>
                  <a:srgbClr val="515151"/>
                </a:solidFill>
                <a:latin typeface="Open Sans" panose="020B0606030504020204" pitchFamily="34" charset="0"/>
              </a:rPr>
              <a:t>Başlarken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01C36-3C21-4E08-8F10-C5A6ADC1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11</a:t>
            </a:fld>
            <a:endParaRPr lang="en-GB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85107B2-0C54-47DB-88D1-45297B7AD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82" y="1429418"/>
            <a:ext cx="4564408" cy="293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301063-7FA0-445D-A6C6-B5EC18DF2FE8}"/>
              </a:ext>
            </a:extLst>
          </p:cNvPr>
          <p:cNvSpPr txBox="1"/>
          <p:nvPr/>
        </p:nvSpPr>
        <p:spPr>
          <a:xfrm>
            <a:off x="1140460" y="4786690"/>
            <a:ext cx="99110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tr-TR" sz="2400" b="0" i="0">
                <a:solidFill>
                  <a:srgbClr val="79797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Sisteminize uygun </a:t>
            </a:r>
            <a:r>
              <a:rPr lang="tr-TR" sz="2400" b="1" i="0">
                <a:solidFill>
                  <a:srgbClr val="79797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tr-TR" sz="2400" b="0" i="0">
                <a:solidFill>
                  <a:srgbClr val="79797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'yi edinin (CRAN'dan indirin)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sz="2400" b="0" i="0">
                <a:solidFill>
                  <a:srgbClr val="79797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Grafik Kullanıcı Arayüzü (GUI) edinin: </a:t>
            </a:r>
            <a:r>
              <a:rPr lang="tr-TR" sz="2400" b="1" i="0">
                <a:solidFill>
                  <a:srgbClr val="99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RStudio</a:t>
            </a:r>
            <a:r>
              <a:rPr lang="tr-TR" sz="2400" b="0" i="0">
                <a:solidFill>
                  <a:srgbClr val="79797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emacs + ESS, Tinn-R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sz="2400" b="0" i="0">
                <a:solidFill>
                  <a:srgbClr val="79797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(Veya en azından) kod yazmak için metin düzenleyici edinin: notepad++, emacs, vi, Tinn-R, …</a:t>
            </a:r>
          </a:p>
        </p:txBody>
      </p:sp>
    </p:spTree>
    <p:extLst>
      <p:ext uri="{BB962C8B-B14F-4D97-AF65-F5344CB8AC3E}">
        <p14:creationId xmlns:p14="http://schemas.microsoft.com/office/powerpoint/2010/main" val="391510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7AF0-FF8B-4CB6-9D7D-DE799AAE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>
                <a:solidFill>
                  <a:srgbClr val="515151"/>
                </a:solidFill>
                <a:latin typeface="Open Sans" panose="020B0606030504020204" pitchFamily="34" charset="0"/>
              </a:rPr>
              <a:t>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92F3-342E-4813-81AE-54E9154AE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4591"/>
            <a:ext cx="10515600" cy="4351338"/>
          </a:xfrm>
        </p:spPr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Studio, R için Entegre Geliştirme Ortamıdır (IDE)</a:t>
            </a:r>
          </a:p>
          <a:p>
            <a:pPr lvl="1"/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Yani R'de işleri daha kolay ve yapılandırılmış hale getirir</a:t>
            </a:r>
          </a:p>
          <a:p>
            <a:pPr lvl="1"/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Bazı avantajları şunlardır:</a:t>
            </a:r>
          </a:p>
          <a:p>
            <a:pPr lvl="1"/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Projeleriniz için düzenlenmiş bir ortam</a:t>
            </a:r>
          </a:p>
          <a:p>
            <a:pPr lvl="1"/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Renk kodlaması, otomatik tamamlanan parantezler, otomatik yapılandırma</a:t>
            </a:r>
          </a:p>
          <a:p>
            <a:pPr lvl="1"/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Hangi paketlerin kurulduğunu ve hangi değişkenlerin tanımlandığını takip etme</a:t>
            </a:r>
          </a:p>
          <a:p>
            <a:pPr lvl="1"/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Kod ve grafik çıktıları için sabit kadranlar</a:t>
            </a:r>
          </a:p>
          <a:p>
            <a:pPr lvl="1"/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194" name="Picture 2" descr="RStudio Logo Usage Guidelines - RStudio">
            <a:extLst>
              <a:ext uri="{FF2B5EF4-FFF2-40B4-BE49-F238E27FC236}">
                <a16:creationId xmlns:a16="http://schemas.microsoft.com/office/drawing/2014/main" id="{D5CE6400-6C0C-427B-9BCC-AACE2358E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474" y="293303"/>
            <a:ext cx="3497179" cy="122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2AFBC-4746-467A-81B2-B8A6AE1E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93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2973-B197-4F83-BBF7-4E9369BBE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419552"/>
            <a:ext cx="5157787" cy="36845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600" b="1" u="sng"/>
              <a:t>R (R Studio olmadan)</a:t>
            </a:r>
          </a:p>
          <a:p>
            <a:pPr marL="0" indent="0" algn="ctr">
              <a:spcBef>
                <a:spcPts val="600"/>
              </a:spcBef>
              <a:buNone/>
            </a:pPr>
            <a:endParaRPr lang="en-GB" b="1" u="sng" dirty="0"/>
          </a:p>
          <a:p>
            <a:pPr marL="0" indent="0" algn="ctr">
              <a:buNone/>
            </a:pPr>
            <a:r>
              <a:rPr lang="tr-TR" sz="2400"/>
              <a:t>Grafikler yeni bir pencerede açılır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1C7607-2F65-4627-9EF0-5BF9163D8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419552"/>
            <a:ext cx="5183188" cy="36845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600" b="1" u="sng"/>
              <a:t>R Studio</a:t>
            </a:r>
          </a:p>
          <a:p>
            <a:pPr marL="0" indent="0" algn="ctr">
              <a:spcBef>
                <a:spcPts val="600"/>
              </a:spcBef>
              <a:buNone/>
            </a:pPr>
            <a:endParaRPr lang="en-GB" b="1" u="sng" dirty="0"/>
          </a:p>
          <a:p>
            <a:pPr marL="0" indent="0" algn="ctr">
              <a:buNone/>
            </a:pPr>
            <a:r>
              <a:rPr lang="tr-TR" sz="2400"/>
              <a:t>Grafikler sağ alt kadranda açılır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957699-AC4E-48FF-8094-CFF8ACF64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735" y="2239164"/>
            <a:ext cx="3811889" cy="20315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5E59F4-CB7D-4451-9EF2-B059F0663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735" y="4617597"/>
            <a:ext cx="3822761" cy="20388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A82DFD-7622-46F3-9F86-93BBDC4CC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705" y="2239164"/>
            <a:ext cx="3804560" cy="20248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2B9F00-27BF-4EF7-9F12-4705C97A71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705" y="4637144"/>
            <a:ext cx="3804560" cy="20192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EE1CBC4-D12B-4441-80ED-3141303168D7}"/>
              </a:ext>
            </a:extLst>
          </p:cNvPr>
          <p:cNvSpPr/>
          <p:nvPr/>
        </p:nvSpPr>
        <p:spPr>
          <a:xfrm>
            <a:off x="3763618" y="4818648"/>
            <a:ext cx="1592608" cy="166190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DC0019-2D55-415A-ACB3-F9416059328D}"/>
              </a:ext>
            </a:extLst>
          </p:cNvPr>
          <p:cNvSpPr/>
          <p:nvPr/>
        </p:nvSpPr>
        <p:spPr>
          <a:xfrm>
            <a:off x="9181087" y="5714494"/>
            <a:ext cx="1382222" cy="941907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4416917-C7D6-4CFA-A8BC-7A828A3EAF93}"/>
              </a:ext>
            </a:extLst>
          </p:cNvPr>
          <p:cNvSpPr/>
          <p:nvPr/>
        </p:nvSpPr>
        <p:spPr>
          <a:xfrm>
            <a:off x="3300718" y="4397376"/>
            <a:ext cx="415806" cy="239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13063BB-41CC-4C68-85F5-B1E439BA39BB}"/>
              </a:ext>
            </a:extLst>
          </p:cNvPr>
          <p:cNvSpPr/>
          <p:nvPr/>
        </p:nvSpPr>
        <p:spPr>
          <a:xfrm>
            <a:off x="8555891" y="4377829"/>
            <a:ext cx="415806" cy="239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A8578-0C22-4D8F-9F8A-F2BFDEE5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963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14</a:t>
            </a:fld>
            <a:endParaRPr lang="en" kern="0"/>
          </a:p>
        </p:txBody>
      </p:sp>
      <p:sp>
        <p:nvSpPr>
          <p:cNvPr id="193" name="Google Shape;193;p25"/>
          <p:cNvSpPr txBox="1">
            <a:spLocks noGrp="1"/>
          </p:cNvSpPr>
          <p:nvPr>
            <p:ph type="title" idx="4294967295"/>
          </p:nvPr>
        </p:nvSpPr>
        <p:spPr>
          <a:xfrm>
            <a:off x="0" y="192088"/>
            <a:ext cx="11536363" cy="7762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tr-TR" b="1">
                <a:solidFill>
                  <a:srgbClr val="515151"/>
                </a:solidFill>
                <a:latin typeface="Open Sans" panose="020B0606030504020204" pitchFamily="34" charset="0"/>
              </a:rPr>
              <a:t>RStudio'yu tanımak</a:t>
            </a:r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269" y="1296800"/>
            <a:ext cx="6261465" cy="44102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5"/>
          <p:cNvCxnSpPr>
            <a:stCxn id="196" idx="2"/>
          </p:cNvCxnSpPr>
          <p:nvPr/>
        </p:nvCxnSpPr>
        <p:spPr>
          <a:xfrm>
            <a:off x="1318000" y="2948867"/>
            <a:ext cx="2961200" cy="532400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Google Shape;197;p25"/>
          <p:cNvCxnSpPr>
            <a:stCxn id="198" idx="3"/>
          </p:cNvCxnSpPr>
          <p:nvPr/>
        </p:nvCxnSpPr>
        <p:spPr>
          <a:xfrm rot="10800000" flipH="1">
            <a:off x="2622200" y="4519533"/>
            <a:ext cx="960800" cy="278400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Google Shape;199;p25"/>
          <p:cNvCxnSpPr/>
          <p:nvPr/>
        </p:nvCxnSpPr>
        <p:spPr>
          <a:xfrm flipH="1">
            <a:off x="7942233" y="1883433"/>
            <a:ext cx="2202400" cy="970000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Google Shape;200;p25"/>
          <p:cNvCxnSpPr>
            <a:stCxn id="201" idx="1"/>
          </p:cNvCxnSpPr>
          <p:nvPr/>
        </p:nvCxnSpPr>
        <p:spPr>
          <a:xfrm rot="10800000">
            <a:off x="8672533" y="4097267"/>
            <a:ext cx="1022800" cy="820400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Google Shape;196;p25"/>
          <p:cNvSpPr/>
          <p:nvPr/>
        </p:nvSpPr>
        <p:spPr>
          <a:xfrm>
            <a:off x="285400" y="2355667"/>
            <a:ext cx="2065200" cy="5932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tr-TR" sz="1867">
                <a:solidFill>
                  <a:srgbClr val="F6B26B"/>
                </a:solidFill>
                <a:latin typeface="Arial"/>
                <a:cs typeface="Arial"/>
                <a:sym typeface="Arial"/>
              </a:rPr>
              <a:t>Komut dosyası: </a:t>
            </a:r>
          </a:p>
          <a:p>
            <a:pPr defTabSz="1219170">
              <a:buClr>
                <a:srgbClr val="000000"/>
              </a:buClr>
            </a:pPr>
            <a:r>
              <a:rPr lang="tr-TR" sz="1867">
                <a:solidFill>
                  <a:srgbClr val="FFFFFF"/>
                </a:solidFill>
                <a:latin typeface="Arial"/>
                <a:cs typeface="Arial"/>
                <a:sym typeface="Arial"/>
              </a:rPr>
              <a:t>Buraya kod yazın</a:t>
            </a:r>
          </a:p>
        </p:txBody>
      </p:sp>
      <p:sp>
        <p:nvSpPr>
          <p:cNvPr id="198" name="Google Shape;198;p25"/>
          <p:cNvSpPr/>
          <p:nvPr/>
        </p:nvSpPr>
        <p:spPr>
          <a:xfrm>
            <a:off x="285400" y="4336933"/>
            <a:ext cx="2336800" cy="9220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tr-TR" sz="1867">
                <a:solidFill>
                  <a:srgbClr val="F6B26B"/>
                </a:solidFill>
                <a:latin typeface="Arial"/>
                <a:cs typeface="Arial"/>
                <a:sym typeface="Arial"/>
              </a:rPr>
              <a:t>R konsol:</a:t>
            </a:r>
            <a:br>
              <a:rPr lang="tr-TR" sz="1867">
                <a:solidFill>
                  <a:srgbClr val="F6B26B"/>
                </a:solidFill>
                <a:latin typeface="Arial"/>
                <a:cs typeface="Arial"/>
                <a:sym typeface="Arial"/>
              </a:rPr>
            </a:br>
            <a:r>
              <a:rPr lang="tr-TR" sz="1867">
                <a:solidFill>
                  <a:srgbClr val="FFFFFF"/>
                </a:solidFill>
                <a:latin typeface="Arial"/>
                <a:cs typeface="Arial"/>
                <a:sym typeface="Arial"/>
              </a:rPr>
              <a:t>Kodu burada değerlendirin</a:t>
            </a:r>
          </a:p>
        </p:txBody>
      </p:sp>
      <p:sp>
        <p:nvSpPr>
          <p:cNvPr id="201" name="Google Shape;201;p25"/>
          <p:cNvSpPr/>
          <p:nvPr/>
        </p:nvSpPr>
        <p:spPr>
          <a:xfrm>
            <a:off x="9695333" y="4257067"/>
            <a:ext cx="2336800" cy="13212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tr-TR" sz="1867">
                <a:solidFill>
                  <a:srgbClr val="FFFFFF"/>
                </a:solidFill>
                <a:latin typeface="Arial"/>
                <a:cs typeface="Arial"/>
                <a:sym typeface="Arial"/>
              </a:rPr>
              <a:t>Dosya tarayıcı, Grafikler, yardım, yüklenen paketler</a:t>
            </a:r>
          </a:p>
        </p:txBody>
      </p:sp>
      <p:sp>
        <p:nvSpPr>
          <p:cNvPr id="202" name="Google Shape;202;p25"/>
          <p:cNvSpPr/>
          <p:nvPr/>
        </p:nvSpPr>
        <p:spPr>
          <a:xfrm>
            <a:off x="9487667" y="1390700"/>
            <a:ext cx="2336800" cy="9220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tr-TR" sz="1867">
                <a:solidFill>
                  <a:srgbClr val="FFFFFF"/>
                </a:solidFill>
                <a:latin typeface="Arial"/>
                <a:cs typeface="Arial"/>
                <a:sym typeface="Arial"/>
              </a:rPr>
              <a:t>Oturumdaki nesnelere genel bakış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2E245B-74B1-447D-91C3-63AD5591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>
                <a:solidFill>
                  <a:srgbClr val="515151"/>
                </a:solidFill>
                <a:latin typeface="Open Sans" panose="020B0606030504020204" pitchFamily="34" charset="0"/>
              </a:rPr>
              <a:t>Ve ardından...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D5156F-1D73-4369-8372-53CF3F5D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15</a:t>
            </a:fld>
            <a:endParaRPr lang="en-GB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93E7CA4-058E-4553-BCE8-33BF7B74A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413" y="1418590"/>
            <a:ext cx="5931027" cy="4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295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C887-19A1-42B7-93BF-D7E66D31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>
                <a:solidFill>
                  <a:srgbClr val="515151"/>
                </a:solidFill>
                <a:latin typeface="Open Sans" panose="020B0606030504020204" pitchFamily="34" charset="0"/>
              </a:rPr>
              <a:t>Yardım almak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C7392C-DA49-4FB1-8AB1-39612E46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16</a:t>
            </a:fld>
            <a:endParaRPr lang="en-GB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53AD0CB-9877-4194-8AC8-F7DD2543F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879" y="1579564"/>
            <a:ext cx="2245042" cy="223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63F6A9-3DCB-4108-AFE0-C6DF317D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760" y="3948503"/>
            <a:ext cx="6973640" cy="21544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latin typeface="Source Code Pro" panose="020B0509030403020204" pitchFamily="49" charset="0"/>
              </a:rPr>
              <a:t>?foo</a:t>
            </a:r>
            <a:r>
              <a:rPr kumimoji="0" lang="tr-TR" sz="2000" b="0" i="0" u="none" strike="noStrike" cap="none" normalizeH="0" baseline="0">
                <a:ln>
                  <a:noFill/>
                </a:ln>
                <a:solidFill>
                  <a:srgbClr val="797979"/>
                </a:solidFill>
                <a:latin typeface="inherit"/>
              </a:rPr>
              <a:t> veya </a:t>
            </a:r>
            <a:r>
              <a:rPr kumimoji="0" lang="tr-T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latin typeface="Source Code Pro" panose="020B0509030403020204" pitchFamily="49" charset="0"/>
              </a:rPr>
              <a:t>help("foo")</a:t>
            </a:r>
            <a:r>
              <a:rPr kumimoji="0" lang="tr-TR" sz="2000" b="0" i="0" u="none" strike="noStrike" cap="none" normalizeH="0" baseline="0">
                <a:ln>
                  <a:noFill/>
                </a:ln>
                <a:solidFill>
                  <a:srgbClr val="797979"/>
                </a:solidFill>
                <a:latin typeface="inherit"/>
              </a:rPr>
              <a:t>: </a:t>
            </a:r>
            <a:r>
              <a:rPr kumimoji="0" lang="tr-T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latin typeface="Source Code Pro" panose="020B0509030403020204" pitchFamily="49" charset="0"/>
              </a:rPr>
              <a:t>foo</a:t>
            </a:r>
            <a:r>
              <a:rPr kumimoji="0" lang="tr-TR" sz="2000" b="0" i="0" u="none" strike="noStrike" cap="none" normalizeH="0" baseline="0">
                <a:ln>
                  <a:noFill/>
                </a:ln>
              </a:rPr>
              <a:t> yardım sayfasına erişin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latin typeface="Source Code Pro" panose="020B0509030403020204" pitchFamily="49" charset="0"/>
              </a:rPr>
              <a:t>??bar</a:t>
            </a:r>
            <a:r>
              <a:rPr kumimoji="0" lang="tr-TR" sz="2000" b="0" i="0" u="none" strike="noStrike" cap="none" normalizeH="0" baseline="0">
                <a:ln>
                  <a:noFill/>
                </a:ln>
                <a:solidFill>
                  <a:srgbClr val="797979"/>
                </a:solidFill>
                <a:latin typeface="inherit"/>
              </a:rPr>
              <a:t> veya </a:t>
            </a:r>
            <a:r>
              <a:rPr kumimoji="0" lang="tr-T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latin typeface="Source Code Pro" panose="020B0509030403020204" pitchFamily="49" charset="0"/>
              </a:rPr>
              <a:t>help.search("foo")</a:t>
            </a:r>
            <a:r>
              <a:rPr kumimoji="0" lang="tr-TR" sz="2000" b="0" i="0" u="none" strike="noStrike" cap="none" normalizeH="0" baseline="0">
                <a:ln>
                  <a:noFill/>
                </a:ln>
                <a:solidFill>
                  <a:srgbClr val="797979"/>
                </a:solidFill>
                <a:latin typeface="inherit"/>
              </a:rPr>
              <a:t>: yardım sayfalarında </a:t>
            </a:r>
            <a:r>
              <a:rPr kumimoji="0" lang="tr-T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latin typeface="Source Code Pro" panose="020B0509030403020204" pitchFamily="49" charset="0"/>
              </a:rPr>
              <a:t>foo</a:t>
            </a:r>
            <a:r>
              <a:rPr kumimoji="0" lang="tr-TR" sz="2000" b="0" i="0" u="none" strike="noStrike" cap="none" normalizeH="0" baseline="0">
                <a:ln>
                  <a:noFill/>
                </a:ln>
                <a:solidFill>
                  <a:srgbClr val="797979"/>
                </a:solidFill>
                <a:latin typeface="inherit"/>
              </a:rPr>
              <a:t>'ya bakın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2000" b="0" i="0" u="none" strike="noStrike" cap="none" normalizeH="0" baseline="0">
                <a:ln>
                  <a:noFill/>
                </a:ln>
                <a:solidFill>
                  <a:srgbClr val="797979"/>
                </a:solidFill>
                <a:latin typeface="inherit"/>
              </a:rPr>
              <a:t>özel </a:t>
            </a:r>
            <a:r>
              <a:rPr kumimoji="0" lang="tr-TR" sz="2000" b="0" i="0" u="none" strike="noStrike" cap="none" normalizeH="0" baseline="0">
                <a:ln>
                  <a:noFill/>
                </a:ln>
                <a:solidFill>
                  <a:srgbClr val="99004D"/>
                </a:solidFill>
                <a:latin typeface="inherit"/>
              </a:rPr>
              <a:t>posta listeleri</a:t>
            </a:r>
            <a:r>
              <a:rPr kumimoji="0" lang="tr-TR" sz="2000" b="0" i="0" u="none" strike="noStrike" cap="none" normalizeH="0" baseline="0">
                <a:ln>
                  <a:noFill/>
                </a:ln>
                <a:solidFill>
                  <a:srgbClr val="797979"/>
                </a:solidFill>
                <a:latin typeface="inherit"/>
              </a:rPr>
              <a:t>: </a:t>
            </a:r>
            <a:r>
              <a:rPr kumimoji="0" lang="tr-TR" sz="2000" b="0" i="0" u="none" strike="noStrike" cap="none" normalizeH="0" baseline="0">
                <a:ln>
                  <a:noFill/>
                </a:ln>
                <a:solidFill>
                  <a:srgbClr val="2A7CDF"/>
                </a:solidFill>
                <a:latin typeface="inherit"/>
                <a:hlinkClick r:id="rId3"/>
              </a:rPr>
              <a:t>stat.ethz.ch/mailman/listinfo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2000" b="0" i="0" u="none" strike="noStrike" cap="none" normalizeH="0" baseline="0">
                <a:ln>
                  <a:noFill/>
                </a:ln>
                <a:solidFill>
                  <a:srgbClr val="99004D"/>
                </a:solidFill>
                <a:latin typeface="inherit"/>
              </a:rPr>
              <a:t>RECON forum</a:t>
            </a:r>
            <a:r>
              <a:rPr kumimoji="0" lang="tr-TR" sz="2000" b="0" i="0" u="none" strike="noStrike" cap="none" normalizeH="0" baseline="0">
                <a:ln>
                  <a:noFill/>
                </a:ln>
                <a:solidFill>
                  <a:srgbClr val="797979"/>
                </a:solidFill>
                <a:latin typeface="inherit"/>
              </a:rPr>
              <a:t>: </a:t>
            </a:r>
            <a:r>
              <a:rPr kumimoji="0" lang="tr-TR" sz="2000" b="0" i="0" u="none" strike="noStrike" cap="none" normalizeH="0" baseline="0">
                <a:ln>
                  <a:noFill/>
                </a:ln>
                <a:solidFill>
                  <a:srgbClr val="2A7CDF"/>
                </a:solidFill>
                <a:latin typeface="inherit"/>
                <a:hlinkClick r:id="rId4"/>
              </a:rPr>
              <a:t>http://www.repidemicsconsortium.org/forum/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2000" b="1" i="0" u="none" strike="noStrike" cap="none" normalizeH="0" baseline="0">
                <a:ln>
                  <a:noFill/>
                </a:ln>
                <a:solidFill>
                  <a:srgbClr val="99004D"/>
                </a:solidFill>
                <a:latin typeface="inherit"/>
              </a:rPr>
              <a:t>google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47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7C56-BA61-4459-9E8C-D82C4400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515151"/>
                </a:solidFill>
                <a:latin typeface="Open Sans" panose="020B0606030504020204" pitchFamily="34" charset="0"/>
              </a:rPr>
              <a:t>Birileri daha önce yapmış</a:t>
            </a:r>
            <a:r>
              <a:rPr lang="tr-TR" b="1" dirty="0">
                <a:solidFill>
                  <a:srgbClr val="515151"/>
                </a:solidFill>
                <a:latin typeface="Open Sans" panose="020B0606030504020204" pitchFamily="34" charset="0"/>
              </a:rPr>
              <a:t>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D19468-3C8C-4C79-A7C5-FFC5D557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17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6CC59C-D339-4F15-A2CB-E22EB89E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870075"/>
            <a:ext cx="10515600" cy="4351338"/>
          </a:xfrm>
        </p:spPr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Stack </a:t>
            </a:r>
            <a:r>
              <a:rPr lang="tr-TR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overflow</a:t>
            </a:r>
          </a:p>
          <a:p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Stack</a:t>
            </a:r>
            <a:r>
              <a:rPr lang="tr-TR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exchange </a:t>
            </a:r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(yöntemler)</a:t>
            </a: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R-bloggers (sohbet, şablonlar, örnekler)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09CF87-C0A4-44FD-89B4-133F9A0D9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43" y="5319385"/>
            <a:ext cx="3159838" cy="646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632E64-9A14-4F3B-B321-99EDA7454D48}"/>
              </a:ext>
            </a:extLst>
          </p:cNvPr>
          <p:cNvSpPr txBox="1"/>
          <p:nvPr/>
        </p:nvSpPr>
        <p:spPr>
          <a:xfrm>
            <a:off x="3886200" y="187007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>
                <a:hlinkClick r:id="rId3"/>
              </a:rPr>
              <a:t>https://stackoverflow.com/</a:t>
            </a:r>
          </a:p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9AA752-4817-417E-AE60-BC1D2498B49F}"/>
              </a:ext>
            </a:extLst>
          </p:cNvPr>
          <p:cNvSpPr txBox="1"/>
          <p:nvPr/>
        </p:nvSpPr>
        <p:spPr>
          <a:xfrm>
            <a:off x="6096000" y="28746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>
                <a:hlinkClick r:id="rId4"/>
              </a:rPr>
              <a:t>https://stats.stackexchange.com/</a:t>
            </a:r>
          </a:p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731B4-9AE8-453D-8830-E21DD5050485}"/>
              </a:ext>
            </a:extLst>
          </p:cNvPr>
          <p:cNvSpPr txBox="1"/>
          <p:nvPr/>
        </p:nvSpPr>
        <p:spPr>
          <a:xfrm>
            <a:off x="7655443" y="40141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>
                <a:hlinkClick r:id="rId5"/>
              </a:rPr>
              <a:t>https://www.r-bloggers.com/</a:t>
            </a:r>
          </a:p>
          <a:p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6217E83-FC46-45B1-9444-BD8A56DF44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5443" y="5022609"/>
            <a:ext cx="2857899" cy="9431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C7858C2-7076-43BC-9CB8-12FCCA0114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6589" y="5404392"/>
            <a:ext cx="2305372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5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>
                <a:solidFill>
                  <a:srgbClr val="515151"/>
                </a:solidFill>
                <a:latin typeface="Open Sans" panose="020B0606030504020204" pitchFamily="34" charset="0"/>
              </a:rPr>
              <a:t>Oturumun amaçları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6001"/>
          </a:xfrm>
        </p:spPr>
        <p:txBody>
          <a:bodyPr>
            <a:normAutofit/>
          </a:bodyPr>
          <a:lstStyle/>
          <a:p>
            <a:r>
              <a:rPr lang="tr-TR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R'nin epidemiyoloji için neden mükemmel bir seçenek olduğunu anlamak</a:t>
            </a:r>
          </a:p>
          <a:p>
            <a:r>
              <a:rPr lang="tr-TR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ve Rstudio kullanmaya başlamak</a:t>
            </a:r>
          </a:p>
          <a:p>
            <a:r>
              <a:rPr lang="tr-TR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Diğer programlama dillerine kıyasla R ve Rstudio'nun önemini anlamak </a:t>
            </a:r>
          </a:p>
          <a:p>
            <a:r>
              <a:rPr lang="tr-TR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ortamı hakkında bilgi sahibi olmak</a:t>
            </a:r>
          </a:p>
          <a:p>
            <a:pPr marL="0" indent="0">
              <a:buNone/>
            </a:pPr>
            <a:endParaRPr lang="en-GB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AF17D-9F6D-4921-9E07-395AEB37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62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 idx="4294967295"/>
          </p:nvPr>
        </p:nvSpPr>
        <p:spPr>
          <a:xfrm>
            <a:off x="0" y="192088"/>
            <a:ext cx="11536363" cy="7762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tr-TR" b="1">
                <a:solidFill>
                  <a:srgbClr val="515151"/>
                </a:solidFill>
                <a:latin typeface="Open Sans" panose="020B0606030504020204" pitchFamily="34" charset="0"/>
              </a:rPr>
              <a:t>R nedir? </a:t>
            </a:r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4294967295"/>
          </p:nvPr>
        </p:nvSpPr>
        <p:spPr>
          <a:xfrm>
            <a:off x="5086350" y="1195388"/>
            <a:ext cx="7105650" cy="39751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tr-TR" sz="2400">
                <a:solidFill>
                  <a:srgbClr val="E6913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Ücretsiz</a:t>
            </a:r>
            <a:r>
              <a:rPr lang="tr-TR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bir </a:t>
            </a:r>
            <a:r>
              <a:rPr lang="tr-TR" sz="2400">
                <a:solidFill>
                  <a:srgbClr val="E6913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 analizi</a:t>
            </a:r>
            <a:r>
              <a:rPr lang="tr-TR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sz="2400">
                <a:solidFill>
                  <a:srgbClr val="E6913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yazılımıdır</a:t>
            </a:r>
          </a:p>
          <a:p>
            <a:r>
              <a:rPr lang="tr-TR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`S-plus’tan türetilmiş yorumlanan bir </a:t>
            </a:r>
            <a:r>
              <a:rPr lang="tr-TR" sz="2400">
                <a:solidFill>
                  <a:srgbClr val="E6913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programlama dilidir</a:t>
            </a:r>
          </a:p>
          <a:p>
            <a:r>
              <a:rPr lang="tr-TR" sz="2400">
                <a:solidFill>
                  <a:srgbClr val="E6913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tr-TR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Ihaka ve </a:t>
            </a:r>
            <a:r>
              <a:rPr lang="tr-TR" sz="2400">
                <a:solidFill>
                  <a:srgbClr val="E6913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tr-TR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Gentleman tarafından geliştirilmiştir (1996)</a:t>
            </a:r>
          </a:p>
          <a:p>
            <a:r>
              <a:rPr lang="tr-TR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Mevcut durumda </a:t>
            </a:r>
            <a:r>
              <a:rPr lang="tr-TR" sz="2400">
                <a:solidFill>
                  <a:srgbClr val="E6913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Core Team</a:t>
            </a:r>
            <a:r>
              <a:rPr lang="tr-TR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(yaklaşık 20 kişilik) tarafından geliştirilmektedir</a:t>
            </a:r>
            <a:br>
              <a:rPr lang="tr-TR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tr-TR" sz="2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tr-TR" sz="2400" b="1">
                <a:solidFill>
                  <a:srgbClr val="A64D7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 analizi için en büyük araç koleksiyonudur</a:t>
            </a:r>
            <a:r>
              <a:rPr lang="tr-TR" sz="2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tr-TR" sz="2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tr-TR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(1.000'lerce katkı sağlayan ve özel paketler)</a:t>
            </a:r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073" y="264347"/>
            <a:ext cx="819368" cy="63176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1" y="1170801"/>
            <a:ext cx="4799682" cy="4112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BB9F41-3D49-4AF8-9005-F33A541C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5ADB4B3-AD73-4026-A387-5C939014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>
                <a:solidFill>
                  <a:srgbClr val="515151"/>
                </a:solidFill>
                <a:latin typeface="Open Sans" panose="020B0606030504020204" pitchFamily="34" charset="0"/>
              </a:rPr>
              <a:t>Nereden temin edilebilir?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16A353E-3A4C-44CA-B1DE-0CA0F9122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79" y="4276249"/>
            <a:ext cx="10515600" cy="2211070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>
                <a:solidFill>
                  <a:srgbClr val="79797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tr-TR" b="0" i="0">
                <a:solidFill>
                  <a:srgbClr val="79797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project: </a:t>
            </a:r>
            <a:r>
              <a:rPr lang="tr-TR" b="0" i="0" u="none" strike="noStrike">
                <a:solidFill>
                  <a:srgbClr val="2A7CD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www.r-project.org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0" i="0">
                <a:solidFill>
                  <a:srgbClr val="79797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arşivleme / dağıtım ağı CRAN:</a:t>
            </a:r>
            <a:br>
              <a:rPr lang="tr-TR" b="0" i="0">
                <a:solidFill>
                  <a:srgbClr val="79797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tr-TR" b="0" i="0" u="none" strike="noStrike">
                <a:solidFill>
                  <a:srgbClr val="2A7CD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cran.r-project.org/mirrors.html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0" i="0">
                <a:solidFill>
                  <a:srgbClr val="79797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Windows, MacOSX, Linux'da kullanılabilir</a:t>
            </a: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999EA-0050-4DA5-805B-92FD8B1B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4</a:t>
            </a:fld>
            <a:endParaRPr lang="en-GB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6751757-7875-4C34-8E22-4422AE71A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793" y="1529669"/>
            <a:ext cx="4769168" cy="259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84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67FCDF-433B-4D70-88C7-F6795D78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>
                <a:solidFill>
                  <a:srgbClr val="515151"/>
                </a:solidFill>
                <a:latin typeface="Open Sans" panose="020B0606030504020204" pitchFamily="34" charset="0"/>
              </a:rPr>
              <a:t>Bununla ne yapabilirsiniz?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423C0-59F3-4B63-A681-D129AEFF0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935163"/>
            <a:ext cx="6527800" cy="4351338"/>
          </a:xfrm>
        </p:spPr>
        <p:txBody>
          <a:bodyPr>
            <a:normAutofit/>
          </a:bodyPr>
          <a:lstStyle/>
          <a:p>
            <a:r>
              <a:rPr lang="tr-TR" sz="2600">
                <a:solidFill>
                  <a:srgbClr val="99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temel istatistik: </a:t>
            </a:r>
            <a:r>
              <a:rPr lang="tr-TR" sz="2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istatistik testleri, lineer modelleme, çok değişkenli analiz</a:t>
            </a:r>
          </a:p>
          <a:p>
            <a:r>
              <a:rPr lang="tr-TR" sz="2600">
                <a:solidFill>
                  <a:srgbClr val="99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mekansal istatistik: </a:t>
            </a:r>
            <a:r>
              <a:rPr lang="tr-TR" sz="2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CBS, haritalama, kümeleme</a:t>
            </a:r>
          </a:p>
          <a:p>
            <a:r>
              <a:rPr lang="tr-TR" sz="2600">
                <a:solidFill>
                  <a:srgbClr val="99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grafik teorisi: </a:t>
            </a:r>
            <a:r>
              <a:rPr lang="tr-TR" sz="2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sosyal bilimler, ağ analizi, grafik algoritması</a:t>
            </a:r>
          </a:p>
          <a:p>
            <a:r>
              <a:rPr lang="tr-TR" sz="2600">
                <a:solidFill>
                  <a:srgbClr val="99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genetik: </a:t>
            </a:r>
            <a:r>
              <a:rPr lang="tr-TR" sz="2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filogenetik ağaçlar, genetik işaretleyiciler, genom bilimi</a:t>
            </a:r>
          </a:p>
          <a:p>
            <a:r>
              <a:rPr lang="tr-TR" sz="2600">
                <a:solidFill>
                  <a:srgbClr val="99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epidemiyoloji!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CD88D4-E97C-4552-AA3E-B7C53B38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5</a:t>
            </a:fld>
            <a:endParaRPr lang="en-GB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E8AC704-208E-44E7-A9DD-5D2231040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652" y="2123440"/>
            <a:ext cx="4986698" cy="312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80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6BCF4A-7E96-4F5F-B9A3-6FB33C12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solidFill>
                  <a:srgbClr val="515151"/>
                </a:solidFill>
                <a:latin typeface="Open Sans" panose="020B0606030504020204" pitchFamily="34" charset="0"/>
              </a:rPr>
              <a:t>"Ücretsiz" ne anlama geliyor?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95BA49-C644-4A33-8145-EDE2DAC5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6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FB5C4-7A7F-4019-80C0-8E8207609A51}"/>
              </a:ext>
            </a:extLst>
          </p:cNvPr>
          <p:cNvSpPr txBox="1"/>
          <p:nvPr/>
        </p:nvSpPr>
        <p:spPr>
          <a:xfrm>
            <a:off x="1320800" y="4139476"/>
            <a:ext cx="84023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99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Özgürlük = </a:t>
            </a:r>
            <a:r>
              <a:rPr lang="tr-TR" sz="2400" b="0" i="1" dirty="0">
                <a:solidFill>
                  <a:srgbClr val="79797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bilgiye dayalı kararlar verebilmek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79797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Ödeme yapmazsınız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79797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Koda herkes erişebilir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79797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Kodu herkes kullanabilir, değiştirebilir ve paylaşabilir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F558BF-F7BE-4831-AB27-8DFF0FE53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462" y="1940027"/>
            <a:ext cx="4643120" cy="19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97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341D4B7-8A53-4C37-8E33-372EAB5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434" y="253548"/>
            <a:ext cx="5608934" cy="6102802"/>
          </a:xfrm>
          <a:prstGeom prst="rect">
            <a:avLst/>
          </a:prstGeom>
          <a:solidFill>
            <a:srgbClr val="AFABA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52B83-4F86-43C0-A46A-5C29344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83" y="420017"/>
            <a:ext cx="5069305" cy="5769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5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Artan kullanım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30B15B-CFE8-4FE5-8F6E-666207C94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102802"/>
          </a:xfrm>
          <a:prstGeom prst="rect">
            <a:avLst/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51AAA3-DDFE-48DE-AF38-BE32846EC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848" y="420017"/>
            <a:ext cx="5532146" cy="5769864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6" descr="The Impressive Growth of R - Stack Overflow Blog">
            <a:extLst>
              <a:ext uri="{FF2B5EF4-FFF2-40B4-BE49-F238E27FC236}">
                <a16:creationId xmlns:a16="http://schemas.microsoft.com/office/drawing/2014/main" id="{75284AC8-D9F3-4477-A1E2-3D981615D7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" r="1739" b="-4"/>
          <a:stretch/>
        </p:blipFill>
        <p:spPr bwMode="auto">
          <a:xfrm>
            <a:off x="725707" y="740057"/>
            <a:ext cx="4886429" cy="512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0115D-1F9C-472F-8B41-300A6A72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9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A70BF4F7-B4D7-4AD9-9E99-3DFF36FE7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1042" y="1020417"/>
            <a:ext cx="4306957" cy="4237383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>
                <a:solidFill>
                  <a:srgbClr val="7030A0"/>
                </a:solidFill>
              </a:rPr>
              <a:t>R </a:t>
            </a:r>
            <a:r>
              <a:rPr lang="en-US" dirty="0" err="1">
                <a:solidFill>
                  <a:srgbClr val="7030A0"/>
                </a:solidFill>
              </a:rPr>
              <a:t>Epidemi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Konsorsiyumu</a:t>
            </a:r>
            <a:r>
              <a:rPr lang="en-US" dirty="0">
                <a:solidFill>
                  <a:srgbClr val="7030A0"/>
                </a:solidFill>
              </a:rPr>
              <a:t> (RECON)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Ağırlıklı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salgına</a:t>
            </a:r>
            <a:r>
              <a:rPr lang="en-US" dirty="0"/>
              <a:t> </a:t>
            </a:r>
            <a:r>
              <a:rPr lang="en-US" dirty="0" err="1"/>
              <a:t>müdahaleye</a:t>
            </a:r>
            <a:r>
              <a:rPr lang="en-US" dirty="0"/>
              <a:t> </a:t>
            </a:r>
            <a:r>
              <a:rPr lang="en-US" dirty="0" err="1"/>
              <a:t>odaklanan</a:t>
            </a:r>
            <a:r>
              <a:rPr lang="en-US" dirty="0"/>
              <a:t>, </a:t>
            </a:r>
            <a:r>
              <a:rPr lang="en-US" dirty="0" err="1"/>
              <a:t>sağlıkla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acil</a:t>
            </a:r>
            <a:r>
              <a:rPr lang="en-US" dirty="0"/>
              <a:t> </a:t>
            </a:r>
            <a:r>
              <a:rPr lang="en-US" dirty="0" err="1"/>
              <a:t>durumlar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geliştirmeye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STK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Salgın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20'den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paket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COVID-19 </a:t>
            </a:r>
            <a:r>
              <a:rPr lang="en-US" dirty="0" err="1"/>
              <a:t>mücadelesinde</a:t>
            </a:r>
            <a:r>
              <a:rPr lang="en-US" dirty="0"/>
              <a:t> </a:t>
            </a:r>
            <a:r>
              <a:rPr lang="en-US" dirty="0" err="1"/>
              <a:t>ihtiyaçları</a:t>
            </a:r>
            <a:r>
              <a:rPr lang="en-US" dirty="0"/>
              <a:t> </a:t>
            </a:r>
            <a:r>
              <a:rPr lang="en-US" dirty="0" err="1"/>
              <a:t>paylaşma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https://tasks.repidemicsconsortium.org/#/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www.repidemicsconsortium.org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http://www.repidemicsconsortium.org/</a:t>
            </a:r>
          </a:p>
          <a:p>
            <a:pPr algn="l"/>
            <a:r>
              <a:rPr lang="en-US" dirty="0">
                <a:solidFill>
                  <a:srgbClr val="7030A0"/>
                </a:solidFill>
              </a:rPr>
              <a:t>R4epis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MSF + RECON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ortaklık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Saha</a:t>
            </a:r>
            <a:r>
              <a:rPr lang="en-US" dirty="0"/>
              <a:t> </a:t>
            </a:r>
            <a:r>
              <a:rPr lang="en-US" dirty="0" err="1"/>
              <a:t>epidemiyologları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şablonları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R4epis.netlify.app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https://r4epis.netlify.app/</a:t>
            </a:r>
          </a:p>
          <a:p>
            <a:pPr algn="l"/>
            <a:r>
              <a:rPr lang="en-US" dirty="0">
                <a:solidFill>
                  <a:srgbClr val="7030A0"/>
                </a:solidFill>
              </a:rPr>
              <a:t>RECON learn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RECON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sunulan</a:t>
            </a:r>
            <a:r>
              <a:rPr lang="en-US" dirty="0"/>
              <a:t> </a:t>
            </a:r>
            <a:r>
              <a:rPr lang="en-US" dirty="0" err="1"/>
              <a:t>ücretsiz</a:t>
            </a:r>
            <a:r>
              <a:rPr lang="en-US" dirty="0"/>
              <a:t> /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materyali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www.reconlearn.org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http://www.reconlearn.org/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294CFB1-634B-4415-833E-2757B22A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8</a:t>
            </a:fld>
            <a:endParaRPr lang="en-GB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D2A7090-0B40-4E10-A2B9-90534EE7C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4174435" cy="4377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AE8D546-80EC-442C-B647-3553DD5E1776}"/>
              </a:ext>
            </a:extLst>
          </p:cNvPr>
          <p:cNvSpPr txBox="1"/>
          <p:nvPr/>
        </p:nvSpPr>
        <p:spPr>
          <a:xfrm>
            <a:off x="1000540" y="318052"/>
            <a:ext cx="8680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/>
              <a:t>ve "</a:t>
            </a:r>
            <a:r>
              <a:rPr lang="tr-TR" sz="3200" b="1" dirty="0" err="1"/>
              <a:t>epi</a:t>
            </a:r>
            <a:r>
              <a:rPr lang="tr-TR" sz="3200" b="1" dirty="0"/>
              <a:t>" topluluğu…</a:t>
            </a:r>
            <a:endParaRPr lang="en-US" sz="3200" b="1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681B3D4-ADD7-421E-B894-2F4CEAC9C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44462"/>
            <a:ext cx="4087322" cy="41094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42556-FC02-4ED1-9EB8-91F9703D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69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tr-TR">
                <a:solidFill>
                  <a:srgbClr val="99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R'nin alternatifleri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1939297E-CDBC-4263-8D0D-C0034FA2EC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011874"/>
              </p:ext>
            </p:extLst>
          </p:nvPr>
        </p:nvGraphicFramePr>
        <p:xfrm>
          <a:off x="4603797" y="640822"/>
          <a:ext cx="5807855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4" name="Picture 4">
            <a:extLst>
              <a:ext uri="{FF2B5EF4-FFF2-40B4-BE49-F238E27FC236}">
                <a16:creationId xmlns:a16="http://schemas.microsoft.com/office/drawing/2014/main" id="{13FBC997-3280-4FE8-AB1D-8D8B4DAE6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927" y="1165031"/>
            <a:ext cx="1521147" cy="170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tata: Software for Statistics and Data Science">
            <a:extLst>
              <a:ext uri="{FF2B5EF4-FFF2-40B4-BE49-F238E27FC236}">
                <a16:creationId xmlns:a16="http://schemas.microsoft.com/office/drawing/2014/main" id="{374CF1E8-BCE6-4BBE-B484-484DAF92B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92" y="4653665"/>
            <a:ext cx="1834257" cy="41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78EB8-9A27-4AB1-ABB2-289F9FF1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27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BD5752D5F7C4FAACD4559FDAC736C" ma:contentTypeVersion="16" ma:contentTypeDescription="Create a new document." ma:contentTypeScope="" ma:versionID="9764dbbe2ebacb500333330cf2b6bfb5">
  <xsd:schema xmlns:xsd="http://www.w3.org/2001/XMLSchema" xmlns:xs="http://www.w3.org/2001/XMLSchema" xmlns:p="http://schemas.microsoft.com/office/2006/metadata/properties" xmlns:ns2="c5693e7f-e507-4160-8971-de252951fe91" xmlns:ns3="5cfa4bed-02a3-452f-86f6-721e47cffe55" xmlns:ns4="33fc9297-1dc9-4d84-ab5d-dd00c9b88de2" targetNamespace="http://schemas.microsoft.com/office/2006/metadata/properties" ma:root="true" ma:fieldsID="72788ef272ac044744945db3bda95ffd" ns2:_="" ns3:_="" ns4:_="">
    <xsd:import namespace="c5693e7f-e507-4160-8971-de252951fe91"/>
    <xsd:import namespace="5cfa4bed-02a3-452f-86f6-721e47cffe55"/>
    <xsd:import namespace="33fc9297-1dc9-4d84-ab5d-dd00c9b88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693e7f-e507-4160-8971-de252951f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a4eac88-8ae6-4a96-90c7-97bc93c844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fa4bed-02a3-452f-86f6-721e47cffe5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c9297-1dc9-4d84-ab5d-dd00c9b88d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cfe9d342-bd6d-46cf-b422-97d9dfea275a}" ma:internalName="TaxCatchAll" ma:showField="CatchAllData" ma:web="33fc9297-1dc9-4d84-ab5d-dd00c9b88d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5693e7f-e507-4160-8971-de252951fe91">
      <Terms xmlns="http://schemas.microsoft.com/office/infopath/2007/PartnerControls"/>
    </lcf76f155ced4ddcb4097134ff3c332f>
    <TaxCatchAll xmlns="33fc9297-1dc9-4d84-ab5d-dd00c9b88d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88445C-C2B5-499B-9557-461F7DE77764}"/>
</file>

<file path=customXml/itemProps2.xml><?xml version="1.0" encoding="utf-8"?>
<ds:datastoreItem xmlns:ds="http://schemas.openxmlformats.org/officeDocument/2006/customXml" ds:itemID="{DB722FA1-461F-40C8-9177-304B3080E1A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593F9E0-9A22-4E55-AEFF-788EA07C23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824</Words>
  <Application>Microsoft Office PowerPoint</Application>
  <PresentationFormat>Widescreen</PresentationFormat>
  <Paragraphs>138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inherit</vt:lpstr>
      <vt:lpstr>Open Sans</vt:lpstr>
      <vt:lpstr>Roboto</vt:lpstr>
      <vt:lpstr>Source Code Pro</vt:lpstr>
      <vt:lpstr>Office Theme</vt:lpstr>
      <vt:lpstr>1_Office Theme</vt:lpstr>
      <vt:lpstr>1. Gün 1. Ders:   R'ye giriş (1)</vt:lpstr>
      <vt:lpstr>Oturumun amaçları</vt:lpstr>
      <vt:lpstr>R nedir? </vt:lpstr>
      <vt:lpstr>Nereden temin edilebilir?</vt:lpstr>
      <vt:lpstr>Bununla ne yapabilirsiniz?</vt:lpstr>
      <vt:lpstr>"Ücretsiz" ne anlama geliyor?</vt:lpstr>
      <vt:lpstr>Artan kullanım</vt:lpstr>
      <vt:lpstr>PowerPoint Presentation</vt:lpstr>
      <vt:lpstr>R'nin alternatifleri</vt:lpstr>
      <vt:lpstr>R'nin alternatifleri</vt:lpstr>
      <vt:lpstr>Başlarken</vt:lpstr>
      <vt:lpstr>R Studio</vt:lpstr>
      <vt:lpstr>PowerPoint Presentation</vt:lpstr>
      <vt:lpstr>RStudio'yu tanımak</vt:lpstr>
      <vt:lpstr>Ve ardından...</vt:lpstr>
      <vt:lpstr>Yardım almak</vt:lpstr>
      <vt:lpstr>Birileri daha önce yapmış!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Beckley-Hoelscher, Nicholas</dc:creator>
  <cp:lastModifiedBy>AKIN, Başak</cp:lastModifiedBy>
  <cp:revision>14</cp:revision>
  <dcterms:created xsi:type="dcterms:W3CDTF">2020-12-30T13:20:24Z</dcterms:created>
  <dcterms:modified xsi:type="dcterms:W3CDTF">2023-06-09T13:41:10Z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0x010100C37BD5752D5F7C4FAACD4559FDAC736C</vt:lpwstr>
  </property>
</Properties>
</file>