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0"/>
  </p:notesMasterIdLst>
  <p:sldIdLst>
    <p:sldId id="281" r:id="rId6"/>
    <p:sldId id="282" r:id="rId7"/>
    <p:sldId id="403" r:id="rId8"/>
    <p:sldId id="326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267" r:id="rId21"/>
    <p:sldId id="418" r:id="rId22"/>
    <p:sldId id="415" r:id="rId23"/>
    <p:sldId id="269" r:id="rId24"/>
    <p:sldId id="416" r:id="rId25"/>
    <p:sldId id="417" r:id="rId26"/>
    <p:sldId id="419" r:id="rId27"/>
    <p:sldId id="420" r:id="rId28"/>
    <p:sldId id="3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07016-25D8-4BC2-BB4B-FAE4A525949F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624-AAB5-4888-8998-935909699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1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C18C-1EFA-47EF-8E8C-1E93CDF1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103D-1F0C-4F65-B83A-8DF14D83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8CAF-8088-416A-A90F-C63E43DD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69C7-7A17-4CCD-8CB1-7061BCD24804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6A36-A846-4A63-9335-384B080A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A38E-F46B-4C9E-8282-1ABEEB3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9B9-DF81-4E48-8034-7F72299A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DCF0-2082-4D74-8AF6-87C43B44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5463-4B4A-417C-B058-E7C60AC2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1A1-6900-495C-B874-9959308B4C93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63DC-35C0-476B-B67D-1534C8C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6AFC-E8CB-4294-AC74-CB951DF1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B5D4B-EB63-45C2-BABD-D3B56BFF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FE5B-1D73-4583-842A-8EDE28D6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FCC9-07A3-4FA0-B7A0-D0CCCC9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C8-BBB9-42CC-AC12-00150BB99C7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9B01-16FB-4B90-9C61-4977034B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FFDD-5A10-4033-8EED-532B722B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1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D040-D776-421F-8062-D195E1E97B87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5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7B-4214-4213-99D1-A6727B2609F1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EC55-66F4-4F63-9CBC-88C380ADD6C2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189-9484-475F-8B9C-F2F9A36E46E3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AD76-C8C1-4BBB-BD02-980693F31BD8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0ADB-77B8-4269-B267-143D53027ED1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F35-7E23-421D-BC05-C1D41853B668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2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A508-674B-415A-9402-34518A624310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2896-1A9C-4AC4-A253-93F4988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69C0-231F-4740-A7F4-4631A428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E5A2-C10A-4FBB-B167-3D8BCAE7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6E68-3092-4490-918C-A2B06EADF9A2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3FC4-C6B6-4DD6-B713-21D716E3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BDFD-2313-4351-9223-CC7E5E41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19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385-CF91-47B0-BD24-9EB65852B128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327B-5091-4236-9BB9-AC6EBD4A5F5F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8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6652-10DF-428B-9F82-37DAD96B383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F713-194A-439F-A530-8FE461DD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7F3D-A18B-4EA1-9F91-FE6C4A72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A46F-D376-457A-9C54-D4887335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D97-B18D-4889-AFA3-2A3CAE641E9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BE32-BA90-41E6-9F7F-1385EDD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6242-2408-4D11-BC8A-5A280CD3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76DD-4A70-4649-BF43-AD34F7E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AFAC-D2EA-4B9D-8B8A-E3326DF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EF41D-C5B2-41B9-8440-9141CAA08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A4C-5AA0-4EA4-B3A4-5A624F9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1AF-2FDF-4C8B-AC4B-8766A1C986E8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B4CF-65AD-4ECF-ABC3-76506364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47D6-8C1A-4C3F-A084-46B40AD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7C7-9F4E-4ED6-8259-5384221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9E13-B1D8-4E95-9387-F9B833C8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7899-919A-4B7B-B25F-2E7412A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C589-4586-48C5-B6A0-670C2D9B1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61F48-BEE6-48D8-AC65-C4DF40CE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DF2C3-E747-4285-B829-93E9F79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7085-1982-4C14-8B2D-8EA11412650B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3298-3E6E-4792-80BF-E658BE5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44C98-3CCA-48F7-934E-FE697DC2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6E4A-8E91-41B7-9EA0-F273B9C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1D6A5-FC7E-4A43-81BB-CA391B5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B1D7-0008-425F-97D9-8954E7C65A82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A4227-0A80-4A07-B242-F866592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FD09-EDE3-4C0A-883A-620BE594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AA388-3B96-46AD-8091-CCEB71D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2E4A-C814-440B-AD72-3981FA38E07F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ED54B-7D4C-46D2-9123-B3BCFB9E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7755-A442-4E92-8F49-98A4C0F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EB3A-52FC-46CC-B8B6-E7B5849D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458C-0738-44F8-8341-2EC7263A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36FAC-A29B-4F6B-BB1D-233716E2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932-8021-4748-851C-F10A932C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D681-88E1-460B-B14F-1054A3F2FAB9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855A-9D6E-42BD-84F6-F5F1DC16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ED86-EA80-47A1-909F-B3A58B5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AD8-99C8-4F94-9A36-728F1128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CA7B-55D4-4007-BA0A-508D04F5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35D7-2089-42CC-9A8D-DFC26A89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188A-7657-429F-A0E0-EC92EEF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4BAD-31D4-4B25-AA8F-BE7D4D923105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D6622-F8DB-4687-A9DD-5C7A79A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2330-0BDF-47D3-AA8D-9FDB85D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4AA78-2137-4FF9-998F-D9E8CBC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E837-84A2-4122-8685-C686F441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7A48-ADF6-4ADF-9950-DC1D37BF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E2D1-6F41-4CAA-98AC-7D170829A9E4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520-5C17-4167-BBE3-14918855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021C-DE1C-4088-83D0-F2911839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627B-9FDD-4D3C-A980-3F822DFF4122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conlearn.org/" TargetMode="External"/><Relationship Id="rId4" Type="http://schemas.openxmlformats.org/officeDocument/2006/relationships/hyperlink" Target="http://r-pkgs.had.co.nz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Gün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Ders:  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R'ye başlarken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dinamiklerinin R'de modellenmesi üzerine kısa kurs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Haziran</a:t>
            </a: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202</a:t>
            </a:r>
            <a:r>
              <a:rPr lang="en-US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tr-T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 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00A1-02AE-4B49-B5B3-57013BEB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</a:rPr>
              <a:t>Booleanlar: </a:t>
            </a:r>
            <a:r>
              <a:rPr lang="tr-TR" b="0">
                <a:latin typeface="Consolas" panose="020B0609020204030204" pitchFamily="49" charset="0"/>
              </a:rPr>
              <a:t>mantıksal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34448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 &lt;- c(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TRUE</a:t>
            </a:r>
            <a:r>
              <a:rPr kumimoji="0" lang="tr-TR" sz="1500" b="0" i="0" u="none" strike="noStrike" cap="none" normalizeH="0" baseline="0">
                <a:ln>
                  <a:noFill/>
                </a:ln>
                <a:latin typeface="Consolas" panose="020B0609020204030204" pitchFamily="49" charset="0"/>
              </a:rPr>
              <a:t>,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FALSE</a:t>
            </a:r>
            <a:r>
              <a:rPr kumimoji="0" lang="tr-TR" sz="1500" b="0" i="0" u="none" strike="noStrike" cap="none" normalizeH="0" baseline="0">
                <a:ln>
                  <a:noFill/>
                </a:ln>
                <a:latin typeface="Consolas" panose="020B0609020204030204" pitchFamily="49" charset="0"/>
              </a:rPr>
              <a:t>,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TRUE</a:t>
            </a:r>
            <a:r>
              <a:rPr kumimoji="0" lang="tr-TR" sz="1500" b="0" i="0" u="none" strike="noStrike" cap="none" normalizeH="0" baseline="0">
                <a:ln>
                  <a:noFill/>
                </a:ln>
                <a:latin typeface="Consolas" panose="020B0609020204030204" pitchFamily="49" charset="0"/>
              </a:rPr>
              <a:t>,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TRUE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)  </a:t>
            </a:r>
            <a:r>
              <a:rPr lang="tr-TR" sz="1500" baseline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1014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>
                <a:solidFill>
                  <a:schemeClr val="bg1"/>
                </a:solidFill>
                <a:latin typeface="Source Code Pro" panose="020B0509030403020204" pitchFamily="49" charset="0"/>
              </a:rPr>
              <a:t>TRUE FALSE TRUE TRUE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7671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25660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“logical"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2DEC3A-2C4A-4CA1-9153-76B555FB5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838325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  <a:cs typeface="Open Sans" panose="020B0606030504020204" pitchFamily="34" charset="0"/>
              </a:rPr>
              <a:t>Mantıksal</a:t>
            </a:r>
            <a:r>
              <a:rPr kumimoji="0" lang="tr-TR" sz="19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 tip 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</a:rPr>
              <a:t>TRUE</a:t>
            </a:r>
            <a:r>
              <a:rPr kumimoji="0" lang="tr-TR" sz="19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 veya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latin typeface="Source Code Pro" panose="020B0509030403020204" pitchFamily="49" charset="0"/>
              </a:rPr>
              <a:t>FALSE</a:t>
            </a:r>
            <a:r>
              <a:rPr kumimoji="0" lang="tr-TR" sz="1900" b="0" i="0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olabilir:</a:t>
            </a:r>
            <a:r>
              <a:rPr kumimoji="0" 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C2FF1-B018-4636-B59C-157881BF1838}"/>
              </a:ext>
            </a:extLst>
          </p:cNvPr>
          <p:cNvSpPr txBox="1"/>
          <p:nvPr/>
        </p:nvSpPr>
        <p:spPr>
          <a:xfrm>
            <a:off x="1861926" y="4882648"/>
            <a:ext cx="983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Booleanlar aynı zamanda 0 (FALSE) ve 1 (TRUE), olarak yorumlanabilir, bu yüzden: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5202911-49C3-46A7-A230-AB132670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411740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a + 1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A79D9B-0C15-4C93-B357-5FA96335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991621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2</a:t>
            </a:r>
            <a:r>
              <a:rPr kumimoji="0" lang="tr-TR" sz="1800" b="0" i="0" u="none" strike="noStrike" cap="none" normalizeH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 1 2 2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915C67-D006-4F72-AE7F-5D7A336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7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6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</a:rPr>
              <a:t>Vektörler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0760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&lt;- c(</a:t>
            </a:r>
            <a:r>
              <a:rPr lang="tr-TR" sz="1500">
                <a:solidFill>
                  <a:srgbClr val="990033"/>
                </a:solidFill>
                <a:latin typeface="Consolas" panose="020B0609020204030204" pitchFamily="49" charset="0"/>
              </a:rPr>
              <a:t>1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2</a:t>
            </a: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, -</a:t>
            </a:r>
            <a:r>
              <a:rPr lang="tr-TR" sz="1500">
                <a:solidFill>
                  <a:srgbClr val="990033"/>
                </a:solidFill>
                <a:latin typeface="Consolas" panose="020B0609020204030204" pitchFamily="49" charset="0"/>
              </a:rPr>
              <a:t>2</a:t>
            </a: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 , </a:t>
            </a:r>
            <a:r>
              <a:rPr lang="tr-TR" sz="1500">
                <a:solidFill>
                  <a:srgbClr val="990033"/>
                </a:solidFill>
                <a:latin typeface="Consolas" panose="020B0609020204030204" pitchFamily="49" charset="0"/>
              </a:rPr>
              <a:t>1.123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)  </a:t>
            </a:r>
            <a:r>
              <a:rPr lang="tr-TR" sz="1500" baseline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03491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1.000 2.000 </a:t>
            </a:r>
            <a:r>
              <a:rPr lang="tr-TR">
                <a:solidFill>
                  <a:schemeClr val="bg1"/>
                </a:solidFill>
                <a:latin typeface="Source Code Pro" panose="020B0509030403020204" pitchFamily="49" charset="0"/>
              </a:rPr>
              <a:t>10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.000 -1.000 1.123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0544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length(a)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74886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5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952556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latin typeface="Source Code Pro" panose="020B0509030403020204" pitchFamily="49" charset="0"/>
              </a:rPr>
              <a:t>Vektör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aynı tipte 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birden fazla değeri tek boyutlu bir dizi olarak saklar: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5229-7F15-4DA2-8074-FA5A45F4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</a:rPr>
              <a:t> Matrisler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331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&lt;- matrix(sample(</a:t>
            </a:r>
            <a:r>
              <a:rPr lang="tr-TR" sz="1500">
                <a:solidFill>
                  <a:srgbClr val="990033"/>
                </a:solidFill>
                <a:latin typeface="Consolas" panose="020B0609020204030204" pitchFamily="49" charset="0"/>
              </a:rPr>
              <a:t>1</a:t>
            </a: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: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12</a:t>
            </a: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),ncol = </a:t>
            </a:r>
            <a:r>
              <a:rPr lang="tr-TR" sz="1500">
                <a:solidFill>
                  <a:srgbClr val="990033"/>
                </a:solidFill>
                <a:latin typeface="Consolas" panose="020B0609020204030204" pitchFamily="49" charset="0"/>
              </a:rPr>
              <a:t>4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)  </a:t>
            </a:r>
            <a:r>
              <a:rPr lang="tr-TR" sz="1500" baseline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19412"/>
            <a:ext cx="7577349" cy="12361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     [,1] [,2] [,3] [,4]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[1,]   12    7    8   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[2,]   11   10    2   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[3,]    1    6    9    3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24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352413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“matrix”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952556"/>
            <a:ext cx="952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latin typeface="Source Code Pro" panose="020B0509030403020204" pitchFamily="49" charset="0"/>
              </a:rPr>
              <a:t>Matris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aynı tipte 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birden fazla değeri bir tablo olarak saklar: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6D1782-C69F-4D9B-A482-EB8086E0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82649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dim(a)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4DF7F8-A5EF-452E-8CB0-0B130FBB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4" y="6254418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3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5A4E2-4963-4CBD-AAD3-D8F7F41A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  <a:latin typeface="Consolas" panose="020B0609020204030204" pitchFamily="49" charset="0"/>
              </a:rPr>
              <a:t>Veri Çerçeveleri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331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 &lt;- data.frame(age = c(10, 54, 3), sex = c(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Consolas" panose="020B0609020204030204" pitchFamily="49" charset="0"/>
              </a:rPr>
              <a:t>"m"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Consolas" panose="020B0609020204030204" pitchFamily="49" charset="0"/>
              </a:rPr>
              <a:t>"f"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Consolas" panose="020B0609020204030204" pitchFamily="49" charset="0"/>
              </a:rPr>
              <a:t>"m"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19412"/>
            <a:ext cx="7577349" cy="12361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  age sex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1  10  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2  54   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3   3   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24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352413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“data.frame”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Veri çerçevesi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değişkenlerin (sütunlar) farklı türde olabildiği (elektronik tabloya eşdeğer) bir tablodur: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6D1782-C69F-4D9B-A482-EB8086E0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82649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dim(a)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4DF7F8-A5EF-452E-8CB0-0B130FBB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4" y="6254418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3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634D-65E8-4358-80A1-69BC75D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  <a:latin typeface="Consolas" panose="020B0609020204030204" pitchFamily="49" charset="0"/>
              </a:rPr>
              <a:t>Listeler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2672403"/>
            <a:ext cx="7577349" cy="151319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age &lt;- c(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10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54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3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sex &lt;- factor(c(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Consolas" panose="020B0609020204030204" pitchFamily="49" charset="0"/>
              </a:rPr>
              <a:t>"m"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Consolas" panose="020B0609020204030204" pitchFamily="49" charset="0"/>
              </a:rPr>
              <a:t>"f"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Consolas" panose="020B0609020204030204" pitchFamily="49" charset="0"/>
              </a:rPr>
              <a:t>"m"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swab  &lt;- matrix(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 sample(c("+", "-"), replace =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TRUE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10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), nrow =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2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 dimnames = list(NULL, paste("t", 1:5, sep = "")))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x &lt;- list(age = age, gender = sex, swab_results = swab)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Liste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farklı olarak saklanan her türden ve boyuttan nesnelerin koleksiyonudur. Bilgi kaydetmek için güçlü bir yapıdır.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DC93-4BDB-4D96-9D1A-8087C143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8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  <a:latin typeface="Consolas" panose="020B0609020204030204" pitchFamily="49" charset="0"/>
              </a:rPr>
              <a:t>Listeler (devamı)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32" y="261916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Liste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farklı olarak saklanan her türden ve boyuttan nesnelerin koleksiyonudur. Bilgi kaydetmek için güçlü bir yapıdır.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EC0394-EE97-4011-A838-0680388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32" y="3202675"/>
            <a:ext cx="7577349" cy="3175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$age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[1] 10 54  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$gender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[1] m f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Levels: f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$swab_results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     t1  t2  t3  t4  t5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[1,] "+" "+" "-" "+" "+"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[2,] "+" "+" "+" "-" "+"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73B47-95CD-4089-B242-DE42A8AE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299B-C0C9-48CB-B0BD-B94E4241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Veri yapıları özeti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BC65-6A40-46CA-B691-52437023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/>
              <a:t>Vektörler</a:t>
            </a:r>
          </a:p>
          <a:p>
            <a:endParaRPr lang="en-GB" dirty="0"/>
          </a:p>
          <a:p>
            <a:r>
              <a:rPr lang="tr-TR"/>
              <a:t>Matrisler ve diziler</a:t>
            </a:r>
          </a:p>
          <a:p>
            <a:endParaRPr lang="en-GB" dirty="0"/>
          </a:p>
          <a:p>
            <a:r>
              <a:rPr lang="tr-TR"/>
              <a:t>Veri çerçeveleri</a:t>
            </a:r>
          </a:p>
          <a:p>
            <a:endParaRPr lang="en-GB" dirty="0"/>
          </a:p>
          <a:p>
            <a:r>
              <a:rPr lang="tr-TR"/>
              <a:t>Listeler</a:t>
            </a:r>
          </a:p>
          <a:p>
            <a:endParaRPr lang="en-GB" dirty="0"/>
          </a:p>
          <a:p>
            <a:r>
              <a:rPr lang="tr-TR"/>
              <a:t>R önceden yüklenmiş bazı veri setleri içermektedir</a:t>
            </a:r>
          </a:p>
          <a:p>
            <a:endParaRPr lang="en-GB" dirty="0"/>
          </a:p>
        </p:txBody>
      </p:sp>
      <p:pic>
        <p:nvPicPr>
          <p:cNvPr id="9220" name="Picture 4" descr="Image for post">
            <a:extLst>
              <a:ext uri="{FF2B5EF4-FFF2-40B4-BE49-F238E27FC236}">
                <a16:creationId xmlns:a16="http://schemas.microsoft.com/office/drawing/2014/main" id="{EC2EF5BE-4210-4195-B2A7-644077D4F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t="26930" r="5271"/>
          <a:stretch/>
        </p:blipFill>
        <p:spPr bwMode="auto">
          <a:xfrm>
            <a:off x="5225716" y="1825625"/>
            <a:ext cx="6128084" cy="2832686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7A596-1E7D-4CB6-A4D2-DDCA95FB8A74}"/>
              </a:ext>
            </a:extLst>
          </p:cNvPr>
          <p:cNvSpPr txBox="1"/>
          <p:nvPr/>
        </p:nvSpPr>
        <p:spPr>
          <a:xfrm>
            <a:off x="5125453" y="4755346"/>
            <a:ext cx="65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/>
              <a:t>G. Tiwari, 2019. https://medium.com/@tiwarigaurav2512/r-data-types-847fffb01d5b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AC51-BA0B-4DFA-8DCB-37E5DF1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8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Bir nesnedeki içeriklere erişmek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İncelediğimiz nesnelere erişilebilir veya bunlar</a:t>
            </a:r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endeks, ad 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veya</a:t>
            </a:r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 mantıksal duruma</a:t>
            </a:r>
            <a:r>
              <a:rPr lang="tr-TR" i="1">
                <a:solidFill>
                  <a:srgbClr val="990033"/>
                </a:solidFill>
                <a:latin typeface="Source Code Pro" panose="020B0509030403020204" pitchFamily="49" charset="0"/>
              </a:rPr>
              <a:t> 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göre </a:t>
            </a:r>
            <a:r>
              <a:rPr lang="tr-TR" i="1">
                <a:solidFill>
                  <a:srgbClr val="990033"/>
                </a:solidFill>
                <a:latin typeface="Source Code Pro" panose="020B0509030403020204" pitchFamily="49" charset="0"/>
              </a:rPr>
              <a:t> </a:t>
            </a:r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alt küme haline getirilebilir. 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Şunlar kullanılır: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>
                <a:latin typeface="Source Code Pro" panose="020B0509030403020204" pitchFamily="49" charset="0"/>
              </a:rPr>
              <a:t>Vektör için object_name[]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>
                <a:latin typeface="Source Code Pro" panose="020B0509030403020204" pitchFamily="49" charset="0"/>
              </a:rPr>
              <a:t>Matris / veri.çerçevesi için object_name[rows, columns]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>
                <a:latin typeface="Source Code Pro" panose="020B0509030403020204" pitchFamily="49" charset="0"/>
              </a:rPr>
              <a:t>Liste için object_name[[]]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Endeks, bir dizideki elemanın konumunu gösteren bir tam sayı veya tam sayı dizisi olabilir:  </a:t>
            </a:r>
            <a:r>
              <a:rPr lang="tr-TR">
                <a:latin typeface="Consolas" panose="020B0609020204030204" pitchFamily="49" charset="0"/>
              </a:rPr>
              <a:t>my_vector[2]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tr-TR">
                <a:solidFill>
                  <a:srgbClr val="990033"/>
                </a:solidFill>
                <a:latin typeface="Source Code Pro" panose="020B0509030403020204" pitchFamily="49" charset="0"/>
              </a:rPr>
              <a:t>slot </a:t>
            </a:r>
            <a:r>
              <a:rPr lang="tr-TR">
                <a:latin typeface="Source Code Pro" panose="020B0509030403020204" pitchFamily="49" charset="0"/>
              </a:rPr>
              <a:t>adı kullanılarak listelere erişilebilir:</a:t>
            </a:r>
            <a:r>
              <a:rPr lang="tr-TR">
                <a:latin typeface="Consolas" panose="020B0609020204030204" pitchFamily="49" charset="0"/>
              </a:rPr>
              <a:t>my_list[[</a:t>
            </a:r>
            <a:r>
              <a:rPr lang="tr-TR">
                <a:solidFill>
                  <a:srgbClr val="00B050"/>
                </a:solidFill>
                <a:latin typeface="Consolas" panose="020B0609020204030204" pitchFamily="49" charset="0"/>
              </a:rPr>
              <a:t>“age”</a:t>
            </a:r>
            <a:r>
              <a:rPr lang="tr-TR">
                <a:latin typeface="Consolas" panose="020B0609020204030204" pitchFamily="49" charset="0"/>
              </a:rPr>
              <a:t>]]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Köşeli parantezlerin bir nesneye erişimi gösterdiğine, parantezlerin ise bir fonksiyonun argümanlarını içerdiğine dikkat edin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12CD0-8E0B-4400-8072-E81DEE1C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CCE85-9FF9-479F-9C47-B10A5598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z="4400" b="1" i="0" u="none" strike="noStrike" cap="none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Fonksiyonları kullanmak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AB639-9150-4414-B228-B11EDE113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5CA1-FFAF-4D13-83BD-CF3B4426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B261-4E29-4A81-8390-89D9AB2A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Fonksiyonlar</a:t>
            </a:r>
          </a:p>
        </p:txBody>
      </p:sp>
      <p:pic>
        <p:nvPicPr>
          <p:cNvPr id="10242" name="Picture 2" descr="Function Rooms in Gisburn | Whitebull Country Inn and Dining">
            <a:extLst>
              <a:ext uri="{FF2B5EF4-FFF2-40B4-BE49-F238E27FC236}">
                <a16:creationId xmlns:a16="http://schemas.microsoft.com/office/drawing/2014/main" id="{A4143C43-D186-43D1-BBE5-5B49F1646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 bwMode="auto">
          <a:xfrm>
            <a:off x="548639" y="2612599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8473-2072-4496-91E0-CC5B3014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553" y="2512657"/>
            <a:ext cx="3803904" cy="3660185"/>
          </a:xfrm>
        </p:spPr>
        <p:txBody>
          <a:bodyPr anchor="ctr">
            <a:normAutofit fontScale="92500"/>
          </a:bodyPr>
          <a:lstStyle/>
          <a:p>
            <a:r>
              <a:rPr lang="tr-TR" sz="2200"/>
              <a:t>Fonksiyonlar karmaşık işlemleri yapmanın kestirme yollarıdır, örneğin </a:t>
            </a:r>
          </a:p>
          <a:p>
            <a:pPr lvl="1"/>
            <a:r>
              <a:rPr lang="tr-TR" sz="1800"/>
              <a:t>sort(c(2, 1, 3))=c(1, 2, 3)</a:t>
            </a:r>
          </a:p>
          <a:p>
            <a:pPr lvl="1"/>
            <a:r>
              <a:rPr lang="tr-TR" sz="1800"/>
              <a:t>abs(-4)=4</a:t>
            </a:r>
          </a:p>
          <a:p>
            <a:endParaRPr lang="en-GB" sz="2200" dirty="0"/>
          </a:p>
          <a:p>
            <a:r>
              <a:rPr lang="tr-TR" sz="2200"/>
              <a:t>Fonksiyonlar şunlar tarafından yazılabilir:</a:t>
            </a:r>
          </a:p>
          <a:p>
            <a:pPr lvl="1"/>
            <a:r>
              <a:rPr lang="tr-TR" sz="2200"/>
              <a:t>R (yani kurulmuşsa)</a:t>
            </a:r>
          </a:p>
          <a:p>
            <a:pPr lvl="1"/>
            <a:r>
              <a:rPr lang="tr-TR" sz="2200"/>
              <a:t>Kullanıcı (yani siz)</a:t>
            </a:r>
          </a:p>
          <a:p>
            <a:pPr lvl="1"/>
            <a:r>
              <a:rPr lang="tr-TR" sz="2200"/>
              <a:t>Başka biri (paketteki)</a:t>
            </a:r>
          </a:p>
          <a:p>
            <a:pPr lvl="1"/>
            <a:endParaRPr lang="en-GB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BE83-6052-460C-B26C-562B14BD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0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AD7-6263-4EB5-B0ED-C0D55017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Oturumun amaçları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521-0FC0-4039-9C27-52078714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motorunu ve sözdizimini anlamak</a:t>
            </a:r>
          </a:p>
          <a:p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programlamanın ilk önemli kavramlarını tanıtmak</a:t>
            </a:r>
          </a:p>
          <a:p>
            <a:r>
              <a:rPr lang="tr-TR"/>
              <a:t>R dilinin temel sözdizimini öğrenmek </a:t>
            </a:r>
          </a:p>
          <a:p>
            <a:r>
              <a:rPr lang="tr-TR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 nesnelerini anlamak </a:t>
            </a:r>
          </a:p>
          <a:p>
            <a:r>
              <a:rPr lang="tr-TR"/>
              <a:t>Kullanıcı tarafından tanımlanan fonksiyonları anlamak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C4015-A5D0-4ECC-B61A-4FC3E7BD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9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  <a:latin typeface="Consolas" panose="020B0609020204030204" pitchFamily="49" charset="0"/>
              </a:rPr>
              <a:t>Fonksiyon nedir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3429710"/>
            <a:ext cx="10045436" cy="40519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515151"/>
                </a:solidFill>
                <a:latin typeface="Consolas" panose="020B0609020204030204" pitchFamily="49" charset="0"/>
              </a:rPr>
              <a:t>rnorm(</a:t>
            </a:r>
            <a:r>
              <a:rPr lang="tr-TR">
                <a:solidFill>
                  <a:srgbClr val="990033"/>
                </a:solidFill>
                <a:latin typeface="Consolas" panose="020B0609020204030204" pitchFamily="49" charset="0"/>
              </a:rPr>
              <a:t>8</a:t>
            </a:r>
            <a:r>
              <a:rPr lang="tr-TR">
                <a:solidFill>
                  <a:srgbClr val="515151"/>
                </a:solidFill>
                <a:latin typeface="Consolas" panose="020B0609020204030204" pitchFamily="49" charset="0"/>
              </a:rPr>
              <a:t>, mean=</a:t>
            </a:r>
            <a:r>
              <a:rPr lang="tr-TR">
                <a:solidFill>
                  <a:srgbClr val="990033"/>
                </a:solidFill>
                <a:latin typeface="Consolas" panose="020B0609020204030204" pitchFamily="49" charset="0"/>
              </a:rPr>
              <a:t>5</a:t>
            </a:r>
            <a:r>
              <a:rPr lang="tr-TR">
                <a:solidFill>
                  <a:srgbClr val="515151"/>
                </a:solidFill>
                <a:latin typeface="Consolas" panose="020B0609020204030204" pitchFamily="49" charset="0"/>
              </a:rPr>
              <a:t>, sd=</a:t>
            </a:r>
            <a:r>
              <a:rPr lang="tr-TR">
                <a:solidFill>
                  <a:srgbClr val="990033"/>
                </a:solidFill>
                <a:latin typeface="Consolas" panose="020B0609020204030204" pitchFamily="49" charset="0"/>
              </a:rPr>
              <a:t>3</a:t>
            </a:r>
            <a:r>
              <a:rPr lang="tr-TR">
                <a:solidFill>
                  <a:srgbClr val="51515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Belirli bir çıktı üzerinde yapılan işlemler dizisi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Sözdizimi: </a:t>
            </a:r>
            <a:r>
              <a:rPr lang="tr-TR">
                <a:latin typeface="Consolas" panose="020B0609020204030204" pitchFamily="49" charset="0"/>
              </a:rPr>
              <a:t>function_name(argument1, argument2, …)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tr-TR">
                <a:latin typeface="Consolas" panose="020B0609020204030204" pitchFamily="49" charset="0"/>
              </a:rPr>
              <a:t>Örnek: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EC0394-EE97-4011-A838-0680388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4211945"/>
            <a:ext cx="10045437" cy="6821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[1]  2.713883  7.373878  9.364017  1.173302  6.436040  5.624428  7.107626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[8] -1,727200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8BAE-5751-42F1-AA25-71C81A9D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  <a:latin typeface="Consolas" panose="020B0609020204030204" pitchFamily="49" charset="0"/>
              </a:rPr>
              <a:t>Fonksiyon nasıl kullanılır?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2646055"/>
            <a:ext cx="10045436" cy="40519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515151"/>
                </a:solidFill>
                <a:latin typeface="Consolas" panose="020B0609020204030204" pitchFamily="49" charset="0"/>
              </a:rPr>
              <a:t>?rnorm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Fonksiyon R veya kullanıcı ya da paket tarafından oluşturulduğunda tanımı "?" kullanarak öğrenilebilir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0CEEB-2BA0-463D-9D12-EABF267F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87" y="3129928"/>
            <a:ext cx="4671478" cy="364934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C126-8D36-4C8A-AA04-191B1E8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9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  <a:latin typeface="Consolas" panose="020B0609020204030204" pitchFamily="49" charset="0"/>
              </a:rPr>
              <a:t>Kullanıcı tarafından tanımlı fonksiyonlar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Temel R fonksiyonlardan ve paketlerdeki fonksiyonlardan ayrı olarak kendi fonksiyonlarınızı oluşturabilirsiniz.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Sözdizimi: </a:t>
            </a:r>
            <a:r>
              <a:rPr lang="tr-TR">
                <a:latin typeface="Consolas" panose="020B0609020204030204" pitchFamily="49" charset="0"/>
              </a:rPr>
              <a:t>function_name &lt;-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>
                <a:solidFill>
                  <a:srgbClr val="990033"/>
                </a:solidFill>
                <a:latin typeface="Consolas" panose="020B0609020204030204" pitchFamily="49" charset="0"/>
              </a:rPr>
              <a:t>function</a:t>
            </a:r>
            <a:r>
              <a:rPr lang="tr-TR">
                <a:latin typeface="Consolas" panose="020B0609020204030204" pitchFamily="49" charset="0"/>
              </a:rPr>
              <a:t>(argument1, argument2,…)</a:t>
            </a:r>
          </a:p>
          <a:p>
            <a:r>
              <a:rPr lang="tr-TR">
                <a:latin typeface="Consolas" panose="020B0609020204030204" pitchFamily="49" charset="0"/>
              </a:rPr>
              <a:t>                     {</a:t>
            </a:r>
          </a:p>
          <a:p>
            <a:r>
              <a:rPr lang="tr-TR">
                <a:latin typeface="Consolas" panose="020B0609020204030204" pitchFamily="49" charset="0"/>
              </a:rPr>
              <a:t>                      </a:t>
            </a:r>
            <a:r>
              <a:rPr lang="tr-TR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perform an operation using your arguments</a:t>
            </a:r>
          </a:p>
          <a:p>
            <a:r>
              <a:rPr lang="tr-TR">
                <a:latin typeface="Consolas" panose="020B0609020204030204" pitchFamily="49" charset="0"/>
              </a:rPr>
              <a:t>			x &lt;-  argument1 + argument2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tr-TR">
                <a:latin typeface="Consolas" panose="020B0609020204030204" pitchFamily="49" charset="0"/>
              </a:rPr>
              <a:t>			</a:t>
            </a:r>
            <a:r>
              <a:rPr lang="tr-TR">
                <a:solidFill>
                  <a:srgbClr val="990033"/>
                </a:solidFill>
                <a:latin typeface="Consolas" panose="020B0609020204030204" pitchFamily="49" charset="0"/>
              </a:rPr>
              <a:t>return</a:t>
            </a:r>
            <a:r>
              <a:rPr lang="tr-TR">
                <a:latin typeface="Consolas" panose="020B0609020204030204" pitchFamily="49" charset="0"/>
              </a:rPr>
              <a:t>(x)</a:t>
            </a:r>
          </a:p>
          <a:p>
            <a:r>
              <a:rPr lang="tr-TR">
                <a:latin typeface="Consolas" panose="020B0609020204030204" pitchFamily="49" charset="0"/>
              </a:rPr>
              <a:t>                     }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Fonksiyonlara ad vermek iyi kodlamanın önemli bir parçasıdır: anlamlı adlar kullanın! : </a:t>
            </a:r>
            <a:r>
              <a:rPr lang="tr-TR">
                <a:latin typeface="Consolas" panose="020B0609020204030204" pitchFamily="49" charset="0"/>
              </a:rPr>
              <a:t>Sum_arguments 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(</a:t>
            </a:r>
            <a:r>
              <a:rPr lang="tr-TR">
                <a:solidFill>
                  <a:srgbClr val="00B050"/>
                </a:solidFill>
                <a:latin typeface="Source Code Pro" panose="020B0509030403020204" pitchFamily="49" charset="0"/>
              </a:rPr>
              <a:t>Good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); </a:t>
            </a:r>
            <a:r>
              <a:rPr lang="tr-TR">
                <a:latin typeface="Consolas" panose="020B0609020204030204" pitchFamily="49" charset="0"/>
              </a:rPr>
              <a:t>func1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(</a:t>
            </a:r>
            <a:r>
              <a:rPr lang="tr-TR">
                <a:solidFill>
                  <a:srgbClr val="FF0000"/>
                </a:solidFill>
                <a:latin typeface="Source Code Pro" panose="020B0509030403020204" pitchFamily="49" charset="0"/>
              </a:rPr>
              <a:t>Bad</a:t>
            </a:r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92194-E1EF-412F-802E-E00B0F6F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Şimdiye kadar bilmemiz gerekenler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R motorunun nasıl çalıştığı</a:t>
            </a:r>
          </a:p>
          <a:p>
            <a:r>
              <a:rPr lang="tr-TR"/>
              <a:t>R nesneleri kullanarak bilgilerin nasıl saklandığı</a:t>
            </a:r>
          </a:p>
          <a:p>
            <a:r>
              <a:rPr lang="tr-TR"/>
              <a:t>Bilgilerinize erişmek</a:t>
            </a:r>
          </a:p>
          <a:p>
            <a:r>
              <a:rPr lang="tr-TR"/>
              <a:t>Fonksiyonların ne olduğu</a:t>
            </a:r>
          </a:p>
          <a:p>
            <a:r>
              <a:rPr lang="tr-TR"/>
              <a:t>Fonksiyonların kullanıcı tarafından nasıl tanımlanabileceği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90A2-E869-489F-BA2C-B7C0C4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İncelenebilecek faydalı R kaynakları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616E-4038-43A5-97FD-8AF17EB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3C484E"/>
                </a:solidFill>
                <a:latin typeface="inherit"/>
              </a:rPr>
              <a:t>R for Data Science - </a:t>
            </a:r>
            <a:r>
              <a:rPr lang="tr-TR" b="0" i="0">
                <a:solidFill>
                  <a:srgbClr val="3C484E"/>
                </a:solidFill>
                <a:latin typeface="inherit"/>
                <a:hlinkClick r:id="rId2"/>
              </a:rPr>
              <a:t>https://r4ds.had.co.nz/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3C484E"/>
                </a:solidFill>
                <a:latin typeface="inherit"/>
              </a:rPr>
              <a:t>Advanced R </a:t>
            </a:r>
            <a:r>
              <a:rPr lang="tr-TR" b="0" i="0" u="none" strike="noStrike">
                <a:solidFill>
                  <a:srgbClr val="000000"/>
                </a:solidFill>
                <a:latin typeface="inherit"/>
                <a:hlinkClick r:id="rId3"/>
              </a:rPr>
              <a:t>http://adv-r.had.co.nz/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3C484E"/>
                </a:solidFill>
                <a:latin typeface="inherit"/>
              </a:rPr>
              <a:t>R packages </a:t>
            </a:r>
            <a:r>
              <a:rPr lang="tr-TR" b="0" i="0" u="none" strike="noStrike">
                <a:solidFill>
                  <a:srgbClr val="000000"/>
                </a:solidFill>
                <a:latin typeface="inherit"/>
                <a:hlinkClick r:id="rId4"/>
              </a:rPr>
              <a:t>http://r-pkgs.had.co.nz/</a:t>
            </a:r>
          </a:p>
          <a:p>
            <a:r>
              <a:rPr lang="tr-TR" b="0" i="0">
                <a:solidFill>
                  <a:srgbClr val="3C484E"/>
                </a:solidFill>
                <a:latin typeface="inherit"/>
              </a:rPr>
              <a:t>RECONLearn </a:t>
            </a:r>
            <a:r>
              <a:rPr lang="tr-TR" b="0" i="0">
                <a:solidFill>
                  <a:srgbClr val="3C484E"/>
                </a:solidFill>
                <a:latin typeface="inherit"/>
                <a:hlinkClick r:id="rId5"/>
              </a:rPr>
              <a:t>https://www.reconlearn.org/</a:t>
            </a: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EEA42-6577-48CE-80D0-1BCD87A0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4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1400-633A-44A7-B5DE-AD3077D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>
                <a:solidFill>
                  <a:srgbClr val="515151"/>
                </a:solidFill>
                <a:latin typeface="inherit"/>
              </a:rPr>
              <a:t>R</a:t>
            </a:r>
            <a:r>
              <a:rPr lang="tr-TR" b="1" i="0">
                <a:solidFill>
                  <a:srgbClr val="515151"/>
                </a:solidFill>
                <a:latin typeface="Open Sans" panose="020B0606030504020204" pitchFamily="34" charset="0"/>
              </a:rPr>
              <a:t> bilgileri nasıl kaydeder?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F2-3A1F-42B1-B9F2-74877B74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394784"/>
            <a:ext cx="11353800" cy="2463216"/>
          </a:xfrm>
        </p:spPr>
        <p:txBody>
          <a:bodyPr>
            <a:normAutofit/>
          </a:bodyPr>
          <a:lstStyle/>
          <a:p>
            <a:r>
              <a:rPr lang="tr-TR" sz="2000">
                <a:solidFill>
                  <a:srgbClr val="990033"/>
                </a:solidFill>
              </a:rPr>
              <a:t>Dosya yoktur</a:t>
            </a:r>
            <a:r>
              <a:rPr lang="tr-TR" sz="2000"/>
              <a:t>, tümü </a:t>
            </a:r>
            <a:r>
              <a:rPr lang="tr-TR" sz="2000">
                <a:solidFill>
                  <a:srgbClr val="990033"/>
                </a:solidFill>
              </a:rPr>
              <a:t>RAM</a:t>
            </a:r>
            <a:r>
              <a:rPr lang="tr-TR" sz="2000"/>
              <a:t>'dedir (yani geçici bellek)</a:t>
            </a:r>
          </a:p>
          <a:p>
            <a:r>
              <a:rPr lang="tr-TR" sz="2000"/>
              <a:t>Verilerin, sonuçların, fonksiyonların tümü R </a:t>
            </a:r>
            <a:r>
              <a:rPr lang="tr-TR" sz="2000" i="1">
                <a:solidFill>
                  <a:srgbClr val="990033"/>
                </a:solidFill>
              </a:rPr>
              <a:t>nesneleridir</a:t>
            </a:r>
          </a:p>
          <a:p>
            <a:r>
              <a:rPr lang="tr-TR" sz="2000" i="1">
                <a:solidFill>
                  <a:srgbClr val="990033"/>
                </a:solidFill>
              </a:rPr>
              <a:t>saveRDS</a:t>
            </a:r>
            <a:r>
              <a:rPr lang="tr-TR" sz="2000">
                <a:solidFill>
                  <a:srgbClr val="990033"/>
                </a:solidFill>
              </a:rPr>
              <a:t>/</a:t>
            </a:r>
            <a:r>
              <a:rPr lang="tr-TR" sz="2000" i="1">
                <a:solidFill>
                  <a:srgbClr val="990033"/>
                </a:solidFill>
              </a:rPr>
              <a:t>readRDS </a:t>
            </a:r>
            <a:r>
              <a:rPr lang="tr-TR" sz="2000"/>
              <a:t> kullanılarak bir </a:t>
            </a:r>
            <a:r>
              <a:rPr lang="tr-TR" sz="2000" i="1">
                <a:solidFill>
                  <a:srgbClr val="990033"/>
                </a:solidFill>
              </a:rPr>
              <a:t>nesne</a:t>
            </a:r>
            <a:r>
              <a:rPr lang="tr-TR" sz="2000"/>
              <a:t> kaydedilebilir / yüklenebilir (çıktı: </a:t>
            </a:r>
            <a:r>
              <a:rPr lang="tr-TR" sz="2000" i="1"/>
              <a:t>.rds</a:t>
            </a:r>
            <a:r>
              <a:rPr lang="tr-TR" sz="2000"/>
              <a:t> dosyaları)</a:t>
            </a:r>
          </a:p>
          <a:p>
            <a:r>
              <a:rPr lang="tr-TR" sz="2000" i="1">
                <a:solidFill>
                  <a:srgbClr val="990033"/>
                </a:solidFill>
              </a:rPr>
              <a:t>save/load</a:t>
            </a:r>
            <a:r>
              <a:rPr lang="tr-TR" sz="2000"/>
              <a:t> kullanılarak bir </a:t>
            </a:r>
            <a:r>
              <a:rPr lang="tr-TR" sz="2000" i="1">
                <a:solidFill>
                  <a:srgbClr val="990033"/>
                </a:solidFill>
              </a:rPr>
              <a:t>birden fazla nesne</a:t>
            </a:r>
            <a:r>
              <a:rPr lang="tr-TR" sz="2000"/>
              <a:t> kaydedilebilir / yüklenebilir (çıktı: </a:t>
            </a:r>
            <a:r>
              <a:rPr lang="tr-TR" sz="2000" i="1">
                <a:solidFill>
                  <a:srgbClr val="990033"/>
                </a:solidFill>
              </a:rPr>
              <a:t>.RData dosyaları)</a:t>
            </a:r>
          </a:p>
          <a:p>
            <a:r>
              <a:rPr lang="tr-TR" sz="2000"/>
              <a:t>save.image kullanılarak </a:t>
            </a:r>
            <a:r>
              <a:rPr lang="tr-TR" sz="2000">
                <a:solidFill>
                  <a:srgbClr val="990033"/>
                </a:solidFill>
              </a:rPr>
              <a:t>tüm oturum</a:t>
            </a:r>
            <a:r>
              <a:rPr lang="tr-TR" sz="2000"/>
              <a:t> kaydedilebilir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6D99CE8-3EC5-4855-A767-5280B60B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57" y="1530286"/>
            <a:ext cx="2460365" cy="24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979D7F-EE41-44CE-B270-61AB9B8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5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491C-A671-4F58-866A-13AAC8C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Nesneler nasıl oluşturulur?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3456-7EE6-4634-B13C-8C026A43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</a:rPr>
              <a:t>Genel sözdizimi: </a:t>
            </a:r>
            <a:r>
              <a:rPr lang="tr-TR">
                <a:latin typeface="Consolas" panose="020B0609020204030204" pitchFamily="49" charset="0"/>
              </a:rPr>
              <a:t>object_name &lt;- content</a:t>
            </a:r>
            <a:r>
              <a:rPr lang="tr-TR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D9BB9-7587-47D9-80EA-F049F7E5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9FB47-AADE-41CB-9136-1B014F42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2971301"/>
            <a:ext cx="372978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toto &lt;-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7F0000"/>
                </a:solidFill>
                <a:latin typeface="Consolas" panose="020B0609020204030204" pitchFamily="49" charset="0"/>
              </a:rPr>
              <a:t>1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: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7F0000"/>
                </a:solidFill>
                <a:latin typeface="Consolas" panose="020B0609020204030204" pitchFamily="49" charset="0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toto </a:t>
            </a:r>
            <a:r>
              <a:rPr kumimoji="0" lang="tr-TR" sz="1500" b="0" i="1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Consolas" panose="020B0609020204030204" pitchFamily="49" charset="0"/>
              </a:rPr>
              <a:t># check content: 1, 2, 3, ...</a:t>
            </a:r>
            <a:r>
              <a:rPr kumimoji="0" lang="tr-T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566EF2-19BD-49C1-A1C6-E6599DE1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3930135"/>
            <a:ext cx="372978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## [1] 1 2 3 4 5 6 7 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94384-A3BB-42C9-8DA0-399F8BAAE2A8}"/>
              </a:ext>
            </a:extLst>
          </p:cNvPr>
          <p:cNvSpPr txBox="1"/>
          <p:nvPr/>
        </p:nvSpPr>
        <p:spPr>
          <a:xfrm>
            <a:off x="1425665" y="269430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Nesne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464D88-8843-4663-86EB-6B444E0CA8F3}"/>
              </a:ext>
            </a:extLst>
          </p:cNvPr>
          <p:cNvCxnSpPr>
            <a:cxnSpLocks/>
          </p:cNvCxnSpPr>
          <p:nvPr/>
        </p:nvCxnSpPr>
        <p:spPr>
          <a:xfrm>
            <a:off x="2163602" y="2936780"/>
            <a:ext cx="650824" cy="126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008D3-7003-4D91-9E27-D259E0B0F46C}"/>
              </a:ext>
            </a:extLst>
          </p:cNvPr>
          <p:cNvSpPr txBox="1"/>
          <p:nvPr/>
        </p:nvSpPr>
        <p:spPr>
          <a:xfrm>
            <a:off x="6345616" y="2398282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 Atama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43B63-06FB-49B7-A26C-29AD07556051}"/>
              </a:ext>
            </a:extLst>
          </p:cNvPr>
          <p:cNvCxnSpPr>
            <a:cxnSpLocks/>
          </p:cNvCxnSpPr>
          <p:nvPr/>
        </p:nvCxnSpPr>
        <p:spPr>
          <a:xfrm flipH="1">
            <a:off x="4186989" y="2602332"/>
            <a:ext cx="2238839" cy="46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6CD4B2-C48B-47C0-806F-6F1A1FC10622}"/>
              </a:ext>
            </a:extLst>
          </p:cNvPr>
          <p:cNvSpPr txBox="1"/>
          <p:nvPr/>
        </p:nvSpPr>
        <p:spPr>
          <a:xfrm>
            <a:off x="8326816" y="3809568"/>
            <a:ext cx="271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 Konsolda kontrol ettiğinizde sonuç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78F8CD-4622-4B97-BDA4-B79D7EF35448}"/>
              </a:ext>
            </a:extLst>
          </p:cNvPr>
          <p:cNvCxnSpPr>
            <a:cxnSpLocks/>
          </p:cNvCxnSpPr>
          <p:nvPr/>
        </p:nvCxnSpPr>
        <p:spPr>
          <a:xfrm flipH="1">
            <a:off x="6767873" y="4132733"/>
            <a:ext cx="1685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5AD73B-BB65-4609-BA62-BD646018E527}"/>
              </a:ext>
            </a:extLst>
          </p:cNvPr>
          <p:cNvSpPr txBox="1"/>
          <p:nvPr/>
        </p:nvSpPr>
        <p:spPr>
          <a:xfrm>
            <a:off x="2736176" y="2650271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</a:rPr>
              <a:t>Sözdizimi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26417-C9BB-45EE-94BD-194D94F75FB8}"/>
              </a:ext>
            </a:extLst>
          </p:cNvPr>
          <p:cNvSpPr txBox="1"/>
          <p:nvPr/>
        </p:nvSpPr>
        <p:spPr>
          <a:xfrm>
            <a:off x="2736175" y="3580187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</a:rPr>
              <a:t>Konsol: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832F-7A7A-44A2-922E-648AD6676662}"/>
              </a:ext>
            </a:extLst>
          </p:cNvPr>
          <p:cNvSpPr txBox="1"/>
          <p:nvPr/>
        </p:nvSpPr>
        <p:spPr>
          <a:xfrm>
            <a:off x="1321880" y="5369049"/>
            <a:ext cx="866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/>
              <a:t>Not:</a:t>
            </a:r>
            <a:r>
              <a:rPr lang="tr-TR"/>
              <a:t> R'de “&lt;-” sözdizimi atamayı göstermek için kullanılır, “=” sözdizimini kullanırsanız çalışacaktır </a:t>
            </a:r>
          </a:p>
          <a:p>
            <a:r>
              <a:rPr lang="tr-TR"/>
              <a:t>ancak R kullanıcıları arasında uzlaşma olmadığından kafa karıştırıcı olabilir</a:t>
            </a:r>
          </a:p>
        </p:txBody>
      </p:sp>
    </p:spTree>
    <p:extLst>
      <p:ext uri="{BB962C8B-B14F-4D97-AF65-F5344CB8AC3E}">
        <p14:creationId xmlns:p14="http://schemas.microsoft.com/office/powerpoint/2010/main" val="327638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/>
      <p:bldP spid="16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491C-A671-4F58-866A-13AAC8C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Nesneler nasıl oluşturulur?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3456-7EE6-4634-B13C-8C026A43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</a:rPr>
              <a:t>Genel sözdizimi: </a:t>
            </a:r>
            <a:r>
              <a:rPr lang="tr-TR">
                <a:latin typeface="Consolas" panose="020B0609020204030204" pitchFamily="49" charset="0"/>
              </a:rPr>
              <a:t>object_name &lt;- content</a:t>
            </a:r>
            <a:r>
              <a:rPr lang="tr-TR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D9BB9-7587-47D9-80EA-F049F7E5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9FB47-AADE-41CB-9136-1B014F42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2971301"/>
            <a:ext cx="372978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toto &lt;-</a:t>
            </a:r>
            <a:r>
              <a:rPr kumimoji="0" lang="tr-TR" sz="1500" b="0" i="0" u="none" strike="noStrike" cap="none" normalizeH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r>
              <a:rPr kumimoji="0" lang="tr-TR" sz="1500" b="0" i="0" u="none" strike="noStrike" cap="none" normalizeH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“some text”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toto </a:t>
            </a:r>
            <a:r>
              <a:rPr kumimoji="0" lang="tr-TR" sz="1500" b="0" i="1" u="none" strike="noStrike" cap="none" normalizeH="0" baseline="0">
                <a:ln>
                  <a:noFill/>
                </a:ln>
                <a:solidFill>
                  <a:srgbClr val="797979"/>
                </a:solidFill>
                <a:latin typeface="Consolas" panose="020B0609020204030204" pitchFamily="49" charset="0"/>
              </a:rPr>
              <a:t># reassigned a different value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566EF2-19BD-49C1-A1C6-E6599DE1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3930135"/>
            <a:ext cx="372978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chemeClr val="bg1"/>
                </a:solidFill>
                <a:latin typeface="Consolas" panose="020B0609020204030204" pitchFamily="49" charset="0"/>
              </a:rPr>
              <a:t>## [1] "some text"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AD73B-BB65-4609-BA62-BD646018E527}"/>
              </a:ext>
            </a:extLst>
          </p:cNvPr>
          <p:cNvSpPr txBox="1"/>
          <p:nvPr/>
        </p:nvSpPr>
        <p:spPr>
          <a:xfrm>
            <a:off x="2736176" y="2650271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</a:rPr>
              <a:t>Sözdizimi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26417-C9BB-45EE-94BD-194D94F75FB8}"/>
              </a:ext>
            </a:extLst>
          </p:cNvPr>
          <p:cNvSpPr txBox="1"/>
          <p:nvPr/>
        </p:nvSpPr>
        <p:spPr>
          <a:xfrm>
            <a:off x="2736175" y="3580187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65000"/>
                    <a:lumOff val="35000"/>
                  </a:schemeClr>
                </a:solidFill>
              </a:rPr>
              <a:t>Konsol: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832F-7A7A-44A2-922E-648AD6676662}"/>
              </a:ext>
            </a:extLst>
          </p:cNvPr>
          <p:cNvSpPr txBox="1"/>
          <p:nvPr/>
        </p:nvSpPr>
        <p:spPr>
          <a:xfrm>
            <a:off x="1321880" y="5369049"/>
            <a:ext cx="104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/>
              <a:t>Not:</a:t>
            </a:r>
            <a:r>
              <a:rPr lang="tr-TR"/>
              <a:t> "toto" nesnesi sadece bir zarftır. İçine istediğiniz değeri koyabilir ve istediğiniz gibi değiştirebilirsiniz. </a:t>
            </a:r>
          </a:p>
        </p:txBody>
      </p:sp>
    </p:spTree>
    <p:extLst>
      <p:ext uri="{BB962C8B-B14F-4D97-AF65-F5344CB8AC3E}">
        <p14:creationId xmlns:p14="http://schemas.microsoft.com/office/powerpoint/2010/main" val="364045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</a:rPr>
              <a:t>Yuvarlak sayılar: </a:t>
            </a:r>
            <a:r>
              <a:rPr lang="tr-TR" b="0">
                <a:latin typeface="Consolas" panose="020B0609020204030204" pitchFamily="49" charset="0"/>
              </a:rPr>
              <a:t>tam sayı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5212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&lt;-</a:t>
            </a:r>
            <a:r>
              <a:rPr kumimoji="0" lang="tr-TR" sz="1500" b="0" i="0" u="none" strike="noStrike" cap="none" normalizeH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r>
              <a:rPr kumimoji="0" lang="tr-TR" sz="1500" b="0" i="0" u="none" strike="noStrike" cap="none" normalizeH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1</a:t>
            </a:r>
            <a:r>
              <a:rPr kumimoji="0" lang="tr-TR" sz="1500" b="0" i="0" u="none" strike="noStrike" cap="none" normalizeH="0">
                <a:ln>
                  <a:noFill/>
                </a:ln>
                <a:latin typeface="Consolas" panose="020B0609020204030204" pitchFamily="49" charset="0"/>
              </a:rPr>
              <a:t>:</a:t>
            </a:r>
            <a:r>
              <a:rPr kumimoji="0" lang="tr-TR" sz="1500" b="0" i="0" u="none" strike="noStrike" cap="none" normalizeH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1 2 3 4 5 6 7 8 9 10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"integer"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85C5B0-B3E5-42BD-9822-30F06305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8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</a:rPr>
              <a:t>Ondalık sayılar: </a:t>
            </a:r>
            <a:r>
              <a:rPr lang="tr-TR" b="0">
                <a:latin typeface="Consolas" panose="020B0609020204030204" pitchFamily="49" charset="0"/>
              </a:rPr>
              <a:t>sayısal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5212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b &lt;- c(-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0.1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990033"/>
                </a:solidFill>
                <a:latin typeface="Consolas" panose="020B0609020204030204" pitchFamily="49" charset="0"/>
              </a:rPr>
              <a:t>10.123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, pi)  </a:t>
            </a:r>
            <a:r>
              <a:rPr lang="tr-TR" sz="1500" baseline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-0.100000 10.123000 3.141593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class(b)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“numeric"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067E2-3F9C-410E-85FA-949A8910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</a:rPr>
              <a:t>Metin: </a:t>
            </a:r>
            <a:r>
              <a:rPr lang="tr-TR" b="0">
                <a:latin typeface="Consolas" panose="020B0609020204030204" pitchFamily="49" charset="0"/>
              </a:rPr>
              <a:t>karakter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4443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 &lt;- c(</a:t>
            </a:r>
            <a:r>
              <a:rPr kumimoji="0" lang="tr-TR" sz="16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Source Code Pro" panose="020B0509030403020204" pitchFamily="49" charset="0"/>
              </a:rPr>
              <a:t>"hello world", "hello Turkey!"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)  </a:t>
            </a:r>
            <a:r>
              <a:rPr lang="tr-TR" sz="1500" baseline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"hello world“     "hello Turkey!"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"character"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60EB2-5053-4E2E-A3DB-9E5B8829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>
                <a:solidFill>
                  <a:srgbClr val="990033"/>
                </a:solidFill>
              </a:rPr>
              <a:t>Kategorik değişkenler: </a:t>
            </a:r>
            <a:r>
              <a:rPr lang="tr-TR" b="0">
                <a:latin typeface="Consolas" panose="020B0609020204030204" pitchFamily="49" charset="0"/>
              </a:rPr>
              <a:t>faktör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4443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 &lt;- factor(c(</a:t>
            </a:r>
            <a:r>
              <a:rPr kumimoji="0" lang="tr-TR" sz="16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Source Code Pro" panose="020B0509030403020204" pitchFamily="49" charset="0"/>
              </a:rPr>
              <a:t>“red"</a:t>
            </a:r>
            <a:r>
              <a:rPr kumimoji="0" lang="tr-TR" sz="1600" b="0" i="0" u="none" strike="noStrike" cap="none" normalizeH="0" baseline="0">
                <a:ln>
                  <a:noFill/>
                </a:ln>
                <a:latin typeface="Source Code Pro" panose="020B0509030403020204" pitchFamily="49" charset="0"/>
              </a:rPr>
              <a:t>,</a:t>
            </a:r>
            <a:r>
              <a:rPr kumimoji="0" lang="tr-TR" sz="16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latin typeface="Source Code Pro" panose="020B0509030403020204" pitchFamily="49" charset="0"/>
              </a:rPr>
              <a:t> “blue"</a:t>
            </a:r>
            <a:r>
              <a:rPr lang="tr-TR" sz="1400">
                <a:latin typeface="Source Code Pro" panose="020B0509030403020204" pitchFamily="49" charset="0"/>
              </a:rPr>
              <a:t>,</a:t>
            </a:r>
            <a:r>
              <a:rPr lang="tr-TR" sz="1400">
                <a:solidFill>
                  <a:srgbClr val="00B050"/>
                </a:solidFill>
                <a:latin typeface="Source Code Pro" panose="020B0509030403020204" pitchFamily="49" charset="0"/>
              </a:rPr>
              <a:t> “green"</a:t>
            </a:r>
            <a:r>
              <a:rPr lang="tr-TR" sz="1400">
                <a:latin typeface="Source Code Pro" panose="020B0509030403020204" pitchFamily="49" charset="0"/>
              </a:rPr>
              <a:t>,</a:t>
            </a:r>
            <a:r>
              <a:rPr lang="tr-TR" sz="1400">
                <a:solidFill>
                  <a:srgbClr val="00B050"/>
                </a:solidFill>
                <a:latin typeface="Source Code Pro" panose="020B0509030403020204" pitchFamily="49" charset="0"/>
              </a:rPr>
              <a:t> “red"</a:t>
            </a:r>
            <a:r>
              <a:rPr lang="tr-TR" sz="1400">
                <a:solidFill>
                  <a:srgbClr val="515151"/>
                </a:solidFill>
                <a:latin typeface="Consolas" panose="020B0609020204030204" pitchFamily="49" charset="0"/>
              </a:rPr>
              <a:t>) ) </a:t>
            </a: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tr-TR" sz="1500" baseline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>
                <a:ln>
                  <a:noFill/>
                </a:ln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72461"/>
            <a:ext cx="7577349" cy="6821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>
                <a:solidFill>
                  <a:schemeClr val="bg1"/>
                </a:solidFill>
                <a:latin typeface="Source Code Pro" panose="020B0509030403020204" pitchFamily="49" charset="0"/>
              </a:rPr>
              <a:t>red blue green 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</a:t>
            </a:r>
            <a:r>
              <a:rPr kumimoji="0" lang="tr-TR" sz="1800" b="0" i="0" u="none" strike="noStrike" cap="none" normalizeH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 Levels: blue green red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[1] “factor"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F0BD6C-C1DC-4363-A532-EFB88937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244258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500">
                <a:solidFill>
                  <a:srgbClr val="515151"/>
                </a:solidFill>
                <a:latin typeface="Consolas" panose="020B0609020204030204" pitchFamily="49" charset="0"/>
              </a:rPr>
              <a:t>levels(a)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B956A4E-67D3-4424-AE25-56481A7B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6087676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Source Code Pro" panose="020B0509030403020204" pitchFamily="49" charset="0"/>
              </a:rPr>
              <a:t>## [1</a:t>
            </a:r>
            <a:r>
              <a:rPr lang="tr-TR">
                <a:solidFill>
                  <a:schemeClr val="bg1"/>
                </a:solidFill>
                <a:latin typeface="Source Code Pro" panose="020B0509030403020204" pitchFamily="49" charset="0"/>
              </a:rPr>
              <a:t>] "blue" "green" “red" </a:t>
            </a:r>
            <a:r>
              <a:rPr kumimoji="0" lang="tr-T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</a:rPr>
              <a:t> </a:t>
            </a:r>
            <a: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A591E7-8F78-419A-BC90-915792DE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2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587CBA4E-A729-48FD-838F-967F1FD4D28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CA918E19-263B-411D-AE0A-63044FCB7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Props1.xml><?xml version="1.0" encoding="utf-8"?>
<ds:datastoreItem xmlns:ds="http://schemas.openxmlformats.org/officeDocument/2006/customXml" ds:itemID="{366689BA-9052-46B5-9573-4CF4AECF3D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A87816-D838-435A-BF29-909954B11E0F}"/>
</file>

<file path=customXml/itemProps3.xml><?xml version="1.0" encoding="utf-8"?>
<ds:datastoreItem xmlns:ds="http://schemas.openxmlformats.org/officeDocument/2006/customXml" ds:itemID="{BF7EE1D2-8E97-4DAF-BA55-4E47114357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1318</Words>
  <Application>Microsoft Office PowerPoint</Application>
  <PresentationFormat>Widescreen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inherit</vt:lpstr>
      <vt:lpstr>Open Sans</vt:lpstr>
      <vt:lpstr>Source Code Pro</vt:lpstr>
      <vt:lpstr>Wingdings</vt:lpstr>
      <vt:lpstr>Office Theme</vt:lpstr>
      <vt:lpstr>1_Office Theme</vt:lpstr>
      <vt:lpstr>1. Gün 2. Ders:   R'ye başlarken</vt:lpstr>
      <vt:lpstr>Oturumun amaçları</vt:lpstr>
      <vt:lpstr>R bilgileri nasıl kaydeder?</vt:lpstr>
      <vt:lpstr>Nesneler nasıl oluşturulur?</vt:lpstr>
      <vt:lpstr>Nesneler nasıl oluşturulur?</vt:lpstr>
      <vt:lpstr>Yuvarlak sayılar: tam sayı</vt:lpstr>
      <vt:lpstr>Ondalık sayılar: sayısal</vt:lpstr>
      <vt:lpstr>Metin: karakter</vt:lpstr>
      <vt:lpstr>Kategorik değişkenler: faktör</vt:lpstr>
      <vt:lpstr>Booleanlar: mantıksal</vt:lpstr>
      <vt:lpstr>Vektörler</vt:lpstr>
      <vt:lpstr> Matrisler</vt:lpstr>
      <vt:lpstr>Veri Çerçeveleri</vt:lpstr>
      <vt:lpstr>Listeler</vt:lpstr>
      <vt:lpstr>Listeler (devamı)</vt:lpstr>
      <vt:lpstr>Veri yapıları özeti</vt:lpstr>
      <vt:lpstr>Bir nesnedeki içeriklere erişmek</vt:lpstr>
      <vt:lpstr>Fonksiyonları kullanmak</vt:lpstr>
      <vt:lpstr>Fonksiyonlar</vt:lpstr>
      <vt:lpstr>Fonksiyon nedir</vt:lpstr>
      <vt:lpstr>Fonksiyon nasıl kullanılır?</vt:lpstr>
      <vt:lpstr>Kullanıcı tarafından tanımlı fonksiyonlar</vt:lpstr>
      <vt:lpstr>Şimdiye kadar bilmemiz gerekenler</vt:lpstr>
      <vt:lpstr>İncelenebilecek faydalı R kaynakları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Lecture 2:   Introduction to R</dc:title>
  <dc:creator>Juan  Vesga</dc:creator>
  <cp:lastModifiedBy>AKIN, Başak</cp:lastModifiedBy>
  <cp:revision>24</cp:revision>
  <dcterms:created xsi:type="dcterms:W3CDTF">2021-10-23T20:03:56Z</dcterms:created>
  <dcterms:modified xsi:type="dcterms:W3CDTF">2023-06-09T13:42:47Z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</Properties>
</file>