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81" r:id="rId5"/>
    <p:sldId id="324" r:id="rId6"/>
    <p:sldId id="399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4" r:id="rId18"/>
    <p:sldId id="423" r:id="rId19"/>
    <p:sldId id="425" r:id="rId20"/>
    <p:sldId id="426" r:id="rId21"/>
    <p:sldId id="428" r:id="rId22"/>
    <p:sldId id="427" r:id="rId23"/>
    <p:sldId id="4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86399" autoAdjust="0"/>
  </p:normalViewPr>
  <p:slideViewPr>
    <p:cSldViewPr snapToGrid="0">
      <p:cViewPr varScale="1">
        <p:scale>
          <a:sx n="56" d="100"/>
          <a:sy n="56" d="100"/>
        </p:scale>
        <p:origin x="9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, Başak" userId="4d172a21-6c43-46cf-8cba-2401119fac96" providerId="ADAL" clId="{7ADBE6B0-A419-4D9D-9C1D-0D752A31CD62}"/>
    <pc:docChg chg="modSld">
      <pc:chgData name="AKIN, Başak" userId="4d172a21-6c43-46cf-8cba-2401119fac96" providerId="ADAL" clId="{7ADBE6B0-A419-4D9D-9C1D-0D752A31CD62}" dt="2023-06-09T13:45:06.122" v="8" actId="20577"/>
      <pc:docMkLst>
        <pc:docMk/>
      </pc:docMkLst>
      <pc:sldChg chg="modSp mod">
        <pc:chgData name="AKIN, Başak" userId="4d172a21-6c43-46cf-8cba-2401119fac96" providerId="ADAL" clId="{7ADBE6B0-A419-4D9D-9C1D-0D752A31CD62}" dt="2023-06-09T13:45:06.122" v="8" actId="20577"/>
        <pc:sldMkLst>
          <pc:docMk/>
          <pc:sldMk cId="2983275989" sldId="281"/>
        </pc:sldMkLst>
        <pc:spChg chg="mod">
          <ac:chgData name="AKIN, Başak" userId="4d172a21-6c43-46cf-8cba-2401119fac96" providerId="ADAL" clId="{7ADBE6B0-A419-4D9D-9C1D-0D752A31CD62}" dt="2023-06-09T13:45:06.122" v="8" actId="20577"/>
          <ac:spMkLst>
            <pc:docMk/>
            <pc:sldMk cId="298327598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96E1-BA43-4890-99C2-307F5DB8DBCB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0C74-DCA1-4C35-A3FC-ABCAC28977C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280B-ECBD-43EA-B82B-DEC5AB5A965C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B29F-FFAB-4553-A19F-DDCDD8C8303D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7FD6-EF4F-4A96-9F8A-C8C3755446C5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3E07-B9F8-4503-9009-D0C2FA90020B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85EA-C37B-418A-85C8-E10992B55281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7B70-8C8E-46D9-B997-B77264CC394C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116-E3D4-426F-9FFD-00C6DBD1D27B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BF52-0F8E-49CB-ABF4-16E5CB89385F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9BC0-FD56-4781-AAF9-4D8451EC1ECD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3633-9E68-417B-ABC6-081500B577E6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Gün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Ders: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Bölmeli modellerin temel kavramları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</a:t>
            </a:r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Haziran 2023</a:t>
            </a:r>
            <a:endParaRPr lang="tr-T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68DB-0EF7-454E-BE27-D2AF9477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bu geçişleri nasıl yorumlarız?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>
                <a:solidFill>
                  <a:schemeClr val="tx1"/>
                </a:solidFill>
              </a:rPr>
              <a:t>Enfekte olmuş 1000 kişiden oluşan bir başlangıç kohortu </a:t>
            </a:r>
          </a:p>
          <a:p>
            <a:r>
              <a:rPr lang="tr-TR" sz="2800">
                <a:solidFill>
                  <a:schemeClr val="tx1"/>
                </a:solidFill>
              </a:rPr>
              <a:t>0,1 </a:t>
            </a:r>
            <a:r>
              <a:rPr lang="tr-TR"/>
              <a:t>günlük</a:t>
            </a:r>
            <a:r>
              <a:rPr lang="tr-TR" baseline="30000"/>
              <a:t>-1  </a:t>
            </a:r>
            <a:r>
              <a:rPr lang="tr-TR"/>
              <a:t>(10 gün) iyileşme oranı</a:t>
            </a:r>
          </a:p>
          <a:p>
            <a:r>
              <a:rPr lang="tr-TR"/>
              <a:t>Enfekte olanların %50'si ne zaman iyileşecek?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/>
              <p:nvPr/>
            </p:nvSpPr>
            <p:spPr>
              <a:xfrm>
                <a:off x="3659057" y="4409891"/>
                <a:ext cx="3292771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−0.1(10)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57" y="4409891"/>
                <a:ext cx="3292771" cy="1039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/>
              <p:nvPr/>
            </p:nvSpPr>
            <p:spPr>
              <a:xfrm>
                <a:off x="3418745" y="5393047"/>
                <a:ext cx="3922327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−0.1(10)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45" y="5393047"/>
                <a:ext cx="3922327" cy="1039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63C0D1DD-403F-45FC-B4A3-88D8B927B15E}"/>
              </a:ext>
            </a:extLst>
          </p:cNvPr>
          <p:cNvSpPr/>
          <p:nvPr/>
        </p:nvSpPr>
        <p:spPr>
          <a:xfrm>
            <a:off x="3387623" y="4786016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D9762D-3E56-45B3-B4CF-0DBDB6CD73C3}"/>
              </a:ext>
            </a:extLst>
          </p:cNvPr>
          <p:cNvSpPr/>
          <p:nvPr/>
        </p:nvSpPr>
        <p:spPr>
          <a:xfrm>
            <a:off x="3081395" y="5801081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FB83BB-BECF-4D4F-91F4-7AB08BB8F9FE}"/>
              </a:ext>
            </a:extLst>
          </p:cNvPr>
          <p:cNvSpPr/>
          <p:nvPr/>
        </p:nvSpPr>
        <p:spPr>
          <a:xfrm>
            <a:off x="4452570" y="3735354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Çözüm</a:t>
            </a:r>
          </a:p>
        </p:txBody>
      </p:sp>
    </p:spTree>
    <p:extLst>
      <p:ext uri="{BB962C8B-B14F-4D97-AF65-F5344CB8AC3E}">
        <p14:creationId xmlns:p14="http://schemas.microsoft.com/office/powerpoint/2010/main" val="80981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935-EB80-4484-9E25-D78ED439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bu geçişleri nasıl yorumlarız?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620253-37BB-4586-BB9B-2F33BF67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4" y="2084386"/>
            <a:ext cx="5765386" cy="376126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1C5F4-ADDC-4CB2-BB98-1AFC3021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701CE-40BF-42BC-8A1C-4A9064DE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92" y="2084386"/>
            <a:ext cx="5923067" cy="38641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E8AA26-5D00-403D-B079-008045663BA3}"/>
              </a:ext>
            </a:extLst>
          </p:cNvPr>
          <p:cNvSpPr/>
          <p:nvPr/>
        </p:nvSpPr>
        <p:spPr>
          <a:xfrm>
            <a:off x="479767" y="1471827"/>
            <a:ext cx="3462968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10 günlük iyileşme oranı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BA2EF-4317-4EF6-8347-F6844DB2E577}"/>
              </a:ext>
            </a:extLst>
          </p:cNvPr>
          <p:cNvSpPr/>
          <p:nvPr/>
        </p:nvSpPr>
        <p:spPr>
          <a:xfrm>
            <a:off x="6209091" y="1384408"/>
            <a:ext cx="4183605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2 günlük iyileşme oranı. Çok daha hızlı!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F5F69B-447A-43BA-9372-58E7C0929D81}"/>
              </a:ext>
            </a:extLst>
          </p:cNvPr>
          <p:cNvCxnSpPr>
            <a:cxnSpLocks/>
          </p:cNvCxnSpPr>
          <p:nvPr/>
        </p:nvCxnSpPr>
        <p:spPr>
          <a:xfrm>
            <a:off x="1393794" y="2290439"/>
            <a:ext cx="0" cy="32336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5243FD-7BEC-44F1-AD1B-54C22A17A1CA}"/>
              </a:ext>
            </a:extLst>
          </p:cNvPr>
          <p:cNvCxnSpPr>
            <a:cxnSpLocks/>
          </p:cNvCxnSpPr>
          <p:nvPr/>
        </p:nvCxnSpPr>
        <p:spPr>
          <a:xfrm>
            <a:off x="6970450" y="2290439"/>
            <a:ext cx="0" cy="33682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3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CC77-44CB-49F9-896D-D9BC4BC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Üstel dağılımın davranışı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96781-FF3C-4A47-8ADF-1DA091B4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666987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4020D-9C5B-478D-8749-256741C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8">
                <a:extLst>
                  <a:ext uri="{FF2B5EF4-FFF2-40B4-BE49-F238E27FC236}">
                    <a16:creationId xmlns:a16="http://schemas.microsoft.com/office/drawing/2014/main" id="{E42DEE30-34E7-4084-B618-679BC4DED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6310" y="1847850"/>
                <a:ext cx="4266330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b="1"/>
                  <a:t> </a:t>
                </a:r>
                <a:r>
                  <a:rPr lang="tr-TR"/>
                  <a:t>= 0,1 için ortalama enfeksiyon döneminin 10 gün olduğunu söyleyebiliriz</a:t>
                </a:r>
              </a:p>
              <a:p>
                <a:r>
                  <a:rPr lang="tr-TR"/>
                  <a:t> = 0,5 için ortalama enfeksiyon döneminin 2 gün olduğunu söyleyebiliriz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18">
                <a:extLst>
                  <a:ext uri="{FF2B5EF4-FFF2-40B4-BE49-F238E27FC236}">
                    <a16:creationId xmlns:a16="http://schemas.microsoft.com/office/drawing/2014/main" id="{E42DEE30-34E7-4084-B618-679BC4DED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10" y="1847850"/>
                <a:ext cx="4266330" cy="3684588"/>
              </a:xfrm>
              <a:prstGeom prst="rect">
                <a:avLst/>
              </a:prstGeom>
              <a:blipFill>
                <a:blip r:embed="rId3"/>
                <a:stretch>
                  <a:fillRect l="-2571" t="-2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/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blipFill>
                <a:blip r:embed="rId4"/>
                <a:stretch>
                  <a:fillRect l="-6202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/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blipFill>
                <a:blip r:embed="rId5"/>
                <a:stretch>
                  <a:fillRect l="-6977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5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CC77-44CB-49F9-896D-D9BC4BC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Üstel dağılımın davranışı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96781-FF3C-4A47-8ADF-1DA091B4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666987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4020D-9C5B-478D-8749-256741C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42DEE30-34E7-4084-B618-679BC4DED547}"/>
              </a:ext>
            </a:extLst>
          </p:cNvPr>
          <p:cNvSpPr txBox="1">
            <a:spLocks/>
          </p:cNvSpPr>
          <p:nvPr/>
        </p:nvSpPr>
        <p:spPr>
          <a:xfrm>
            <a:off x="7836310" y="1847850"/>
            <a:ext cx="42663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i="1">
                <a:solidFill>
                  <a:schemeClr val="tx1"/>
                </a:solidFill>
              </a:rPr>
              <a:t>I </a:t>
            </a:r>
            <a:r>
              <a:rPr lang="tr-TR" sz="2800">
                <a:solidFill>
                  <a:schemeClr val="tx1"/>
                </a:solidFill>
              </a:rPr>
              <a:t>'de harcanan zaman üstel parametre ile üstel dağılımı takip eder </a:t>
            </a:r>
          </a:p>
          <a:p>
            <a:r>
              <a:rPr lang="tr-TR"/>
              <a:t>Bu dağılımın ortalaması 1/  , bizim durumumuzda ortalama enfeksiyon dönemidir (gün cinsinden)</a:t>
            </a:r>
          </a:p>
          <a:p>
            <a:r>
              <a:rPr lang="tr-TR"/>
              <a:t>Enfeksiyon dönemi ne kadar kısaysa iyileşme oranı o kadar fazladır (büyüktür)!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/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blipFill>
                <a:blip r:embed="rId3"/>
                <a:stretch>
                  <a:fillRect l="-6202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/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blipFill>
                <a:blip r:embed="rId4"/>
                <a:stretch>
                  <a:fillRect l="-6977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49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Rakip Tehlikeler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>
                <a:solidFill>
                  <a:schemeClr val="tx1"/>
                </a:solidFill>
              </a:rPr>
              <a:t>Mortalite oranı ekleyerek biraz karmaşık hale getirelim </a:t>
            </a:r>
          </a:p>
        </p:txBody>
      </p:sp>
    </p:spTree>
    <p:extLst>
      <p:ext uri="{BB962C8B-B14F-4D97-AF65-F5344CB8AC3E}">
        <p14:creationId xmlns:p14="http://schemas.microsoft.com/office/powerpoint/2010/main" val="9316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Rakip Tehlikeler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593751"/>
                <a:ext cx="277653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593751"/>
                <a:ext cx="277653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6328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632842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A2F28-5ADF-4A77-8AAC-B2AB0BE53ECD}"/>
              </a:ext>
            </a:extLst>
          </p:cNvPr>
          <p:cNvCxnSpPr>
            <a:cxnSpLocks/>
          </p:cNvCxnSpPr>
          <p:nvPr/>
        </p:nvCxnSpPr>
        <p:spPr>
          <a:xfrm>
            <a:off x="161510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/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2800">
                    <a:solidFill>
                      <a:schemeClr val="tx1"/>
                    </a:solidFill>
                  </a:rPr>
                  <a:t>Mortalite oranı ekleyerek biraz karmaşık hale getirelim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tr-TR" sz="2800">
                  <a:solidFill>
                    <a:schemeClr val="tx1"/>
                  </a:solidFill>
                </a:endParaRPr>
              </a:p>
              <a:p>
                <a:r>
                  <a:rPr lang="tr-TR"/>
                  <a:t>Birden fazla olay </a:t>
                </a:r>
                <a:r>
                  <a:rPr lang="tr-TR" i="1"/>
                  <a:t>I</a:t>
                </a:r>
                <a:r>
                  <a:rPr lang="tr-TR"/>
                  <a:t> bölmeden dışarı akabilir.</a:t>
                </a:r>
              </a:p>
              <a:p>
                <a:r>
                  <a:rPr lang="tr-TR"/>
                  <a:t>Buna rakip tehlike adını veririz: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6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3FE31B8C-6041-41AF-97F0-FDD036DFDA99}"/>
              </a:ext>
            </a:extLst>
          </p:cNvPr>
          <p:cNvSpPr/>
          <p:nvPr/>
        </p:nvSpPr>
        <p:spPr>
          <a:xfrm>
            <a:off x="1277748" y="3903414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1146B44-2750-413D-9F38-4405E348E1B8}"/>
                  </a:ext>
                </a:extLst>
              </p:cNvPr>
              <p:cNvSpPr/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1146B44-2750-413D-9F38-4405E348E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49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Rakip Tehlikeler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593754"/>
                <a:ext cx="277653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593754"/>
                <a:ext cx="277653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632845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632845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A2F28-5ADF-4A77-8AAC-B2AB0BE53ECD}"/>
              </a:ext>
            </a:extLst>
          </p:cNvPr>
          <p:cNvCxnSpPr>
            <a:cxnSpLocks/>
          </p:cNvCxnSpPr>
          <p:nvPr/>
        </p:nvCxnSpPr>
        <p:spPr>
          <a:xfrm>
            <a:off x="161510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/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280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/>
                  <a:t>, daha fazla insanın iyileşmeden öleceği anlamına gelir (ör. Ebola)</a:t>
                </a:r>
              </a:p>
              <a:p>
                <a:r>
                  <a:rPr lang="tr-TR"/>
                  <a:t>Bu, belirli bir bölme için iki tehlike oranının rekabet ettiği anlamına gelir</a:t>
                </a:r>
              </a:p>
              <a:p>
                <a:r>
                  <a:rPr lang="tr-TR"/>
                  <a:t>Oranlarımızın değerini tanımlarken bunu dikkate almamız gerekir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6"/>
                <a:stretch>
                  <a:fillRect l="-2118" t="-3808" r="-2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940A42-0CE8-417A-A9EB-C6D38CB39374}"/>
              </a:ext>
            </a:extLst>
          </p:cNvPr>
          <p:cNvSpPr/>
          <p:nvPr/>
        </p:nvSpPr>
        <p:spPr>
          <a:xfrm>
            <a:off x="1277748" y="3903414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C3AD1B-45E6-43D5-9D63-D9E994C1466A}"/>
                  </a:ext>
                </a:extLst>
              </p:cNvPr>
              <p:cNvSpPr/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C3AD1B-45E6-43D5-9D63-D9E994C1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3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Rakip Tehlikeler: CFR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" y="2019130"/>
                <a:ext cx="9802537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Vaka ölüm oranı, iyileşmeden ölen insanların oranıdır. </a:t>
                </a:r>
              </a:p>
              <a:p>
                <a:r>
                  <a:rPr lang="tr-TR" dirty="0"/>
                  <a:t>Şu şekilde ifade edilebilir:</a:t>
                </a:r>
              </a:p>
              <a:p>
                <a:pPr marL="0" indent="0">
                  <a:buNone/>
                </a:pPr>
                <a:r>
                  <a:rPr lang="tr-TR" b="0" dirty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CFR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/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tr-TR" dirty="0"/>
                  <a:t>Benzer şekilde, </a:t>
                </a:r>
                <a:r>
                  <a:rPr lang="tr-TR" dirty="0" err="1"/>
                  <a:t>sağkalım</a:t>
                </a:r>
                <a:r>
                  <a:rPr lang="tr-TR"/>
                  <a:t> oranı</a:t>
                </a:r>
              </a:p>
              <a:p>
                <a:pPr marL="0" indent="0">
                  <a:buNone/>
                </a:pPr>
                <a:r>
                  <a:rPr lang="tr-TR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urvival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/>
                  <a:t>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65" y="2019130"/>
                <a:ext cx="9802537" cy="3684588"/>
              </a:xfrm>
              <a:prstGeom prst="rect">
                <a:avLst/>
              </a:prstGeom>
              <a:blipFill>
                <a:blip r:embed="rId2"/>
                <a:stretch>
                  <a:fillRect l="-1164" t="-274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Rakip Tehlikeler: CFR'den μ'yi tahmin edin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7CBB8903-A1AD-4465-A0D1-791E924CE026}"/>
              </a:ext>
            </a:extLst>
          </p:cNvPr>
          <p:cNvSpPr txBox="1">
            <a:spLocks/>
          </p:cNvSpPr>
          <p:nvPr/>
        </p:nvSpPr>
        <p:spPr>
          <a:xfrm>
            <a:off x="977576" y="2029451"/>
            <a:ext cx="980253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8AEA-4825-4546-835D-ADB1ED17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25" y="2066841"/>
            <a:ext cx="4128492" cy="3419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0FE61-F95E-426B-8367-4DA32C5C0127}"/>
              </a:ext>
            </a:extLst>
          </p:cNvPr>
          <p:cNvSpPr txBox="1"/>
          <p:nvPr/>
        </p:nvSpPr>
        <p:spPr>
          <a:xfrm>
            <a:off x="2823194" y="3244334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Biraz matematik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113E0-7044-4002-935C-C197374A20C7}"/>
              </a:ext>
            </a:extLst>
          </p:cNvPr>
          <p:cNvSpPr txBox="1"/>
          <p:nvPr/>
        </p:nvSpPr>
        <p:spPr>
          <a:xfrm>
            <a:off x="9018964" y="4575603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İhtiyacımız olan şey bu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E92AA2A-A42B-4B1D-AAA3-AB5C957677F2}"/>
              </a:ext>
            </a:extLst>
          </p:cNvPr>
          <p:cNvSpPr/>
          <p:nvPr/>
        </p:nvSpPr>
        <p:spPr>
          <a:xfrm>
            <a:off x="4294661" y="2192783"/>
            <a:ext cx="454888" cy="247356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144ECC2-A345-428E-A97F-9C19BDEB9F7B}"/>
              </a:ext>
            </a:extLst>
          </p:cNvPr>
          <p:cNvSpPr/>
          <p:nvPr/>
        </p:nvSpPr>
        <p:spPr>
          <a:xfrm rot="10800000">
            <a:off x="8407367" y="4448811"/>
            <a:ext cx="454888" cy="62291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1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057B3F-C783-4756-89E2-5D9A8596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İçerik Yer Tutucusu 1">
            <a:extLst>
              <a:ext uri="{FF2B5EF4-FFF2-40B4-BE49-F238E27FC236}">
                <a16:creationId xmlns:a16="http://schemas.microsoft.com/office/drawing/2014/main" id="{24B8F7F3-6A89-4339-9940-C433787A8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88625"/>
              </p:ext>
            </p:extLst>
          </p:nvPr>
        </p:nvGraphicFramePr>
        <p:xfrm>
          <a:off x="1619250" y="2067718"/>
          <a:ext cx="8953498" cy="3933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304">
                  <a:extLst>
                    <a:ext uri="{9D8B030D-6E8A-4147-A177-3AD203B41FA5}">
                      <a16:colId xmlns:a16="http://schemas.microsoft.com/office/drawing/2014/main" val="59285519"/>
                    </a:ext>
                  </a:extLst>
                </a:gridCol>
                <a:gridCol w="1790304">
                  <a:extLst>
                    <a:ext uri="{9D8B030D-6E8A-4147-A177-3AD203B41FA5}">
                      <a16:colId xmlns:a16="http://schemas.microsoft.com/office/drawing/2014/main" val="3994895747"/>
                    </a:ext>
                  </a:extLst>
                </a:gridCol>
                <a:gridCol w="1790304">
                  <a:extLst>
                    <a:ext uri="{9D8B030D-6E8A-4147-A177-3AD203B41FA5}">
                      <a16:colId xmlns:a16="http://schemas.microsoft.com/office/drawing/2014/main" val="139443834"/>
                    </a:ext>
                  </a:extLst>
                </a:gridCol>
                <a:gridCol w="1791293">
                  <a:extLst>
                    <a:ext uri="{9D8B030D-6E8A-4147-A177-3AD203B41FA5}">
                      <a16:colId xmlns:a16="http://schemas.microsoft.com/office/drawing/2014/main" val="1229925663"/>
                    </a:ext>
                  </a:extLst>
                </a:gridCol>
                <a:gridCol w="1791293">
                  <a:extLst>
                    <a:ext uri="{9D8B030D-6E8A-4147-A177-3AD203B41FA5}">
                      <a16:colId xmlns:a16="http://schemas.microsoft.com/office/drawing/2014/main" val="923284328"/>
                    </a:ext>
                  </a:extLst>
                </a:gridCol>
              </a:tblGrid>
              <a:tr h="49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Hastalık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Patojen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Eradikasyon durumu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Bir yıldaki ölüm sayısı (son yıllarda)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Vaka ölüm oranı (tedavi edilmezse)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39641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Çiçek hastalığı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Variola virüsü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Eradike edilmiş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±%30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439269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Sığır vebası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Rinderpest virüsü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Eradike edilmiş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%100’e kadar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554048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Çocuk felci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Poliovirüs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Eradike olmak üzere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&lt;%0,5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436971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Gine kurdu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Gine kurdu (nematod)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Eradike olmak üzere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Ölümcül değil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%0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343197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Yaws hastalığı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Treponema pallidum (bakteri)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Eradike olmak üzere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Ölümcül değil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%0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114294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Kuduz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Lyssavirüs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Dünyada eradike olmak üzere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13.289 (2016)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%100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79929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Tüberküloz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Mycobacterium tuberculosis (bakteri)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Gelecekte eradike olması muhtemel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1,21 milyon (2016)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%70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815766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HIV/AIDS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İnsan immün yetmezlik virüsü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Gelecekte eradike olması muhtemel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1,03 milyon (2016)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%100’e kadar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380909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Sıtma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Plasmodium (tek hücreli parazit)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Gelecekte eradike olması muhtemel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0,72 milyon (2016)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±%0,3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42156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9F98D-867A-4561-BD7D-5F0162A4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4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Oturumun amaçları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Hastalık modellerinin nasıl tasarlandığını anlamak 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Olasılık, oran ve rakip tehlike kavramlarını gözden geçirmek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Bölmeli modellerin arkasındaki varsayımları anlamak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Şimdiye kadar bilmemiz gerekenler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Bölmeli modellerin ne olduğu</a:t>
            </a:r>
          </a:p>
          <a:p>
            <a:r>
              <a:rPr lang="tr-TR" dirty="0"/>
              <a:t>Bu modelleri yazmak için </a:t>
            </a:r>
            <a:r>
              <a:rPr lang="tr-TR" dirty="0" err="1"/>
              <a:t>ODE'lerin</a:t>
            </a:r>
            <a:r>
              <a:rPr lang="tr-TR" dirty="0"/>
              <a:t> </a:t>
            </a:r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nasıl kullanılacağı</a:t>
            </a:r>
            <a:r>
              <a:rPr lang="tr-TR" dirty="0"/>
              <a:t> </a:t>
            </a: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Tehlike oranlarının ne olduğu ve nasıl yorumlanacağı</a:t>
            </a: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Rakip tehlikelerin ne olduğu ve neden önemli oldukları</a:t>
            </a: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Vaka ölüm oranının (CFR</a:t>
            </a: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ne olduğu</a:t>
            </a:r>
            <a:endParaRPr lang="tr-T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hastalık modeli tasarlamak için kontrol listesi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54CA-A2B9-416E-A3CF-A36F94F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arenR"/>
            </a:pP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Hastalığın doğal seyrini açıklayın </a:t>
            </a:r>
          </a:p>
          <a:p>
            <a:pPr marL="914400" lvl="1" indent="-457200">
              <a:buAutoNum type="arabicParenR"/>
            </a:pP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Bölmeler arasındaki gerekli geçişleri tanımlayın</a:t>
            </a:r>
          </a:p>
          <a:p>
            <a:pPr marL="914400" lvl="1" indent="-457200">
              <a:buAutoNum type="arabicParenR"/>
            </a:pP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geçişleri yorumlayın ve parametreleri tahmin etmek için ilgili verileri bulun</a:t>
            </a:r>
          </a:p>
          <a:p>
            <a:pPr marL="914400" lvl="1" indent="-457200">
              <a:buAutoNum type="arabicParenR"/>
            </a:pP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Araştırma sorunuzu gözden geçirin ve modelinizin karmaşıklığını buna göre uyarlayın</a:t>
            </a:r>
          </a:p>
          <a:p>
            <a:pPr marL="914400" lvl="1" indent="-457200">
              <a:buAutoNum type="arabicParenR"/>
            </a:pP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Modelinizi kodlayın!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Basit bir örnek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660125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7E2C3-51DF-43C4-B807-61839BE37ACA}"/>
              </a:ext>
            </a:extLst>
          </p:cNvPr>
          <p:cNvSpPr/>
          <p:nvPr/>
        </p:nvSpPr>
        <p:spPr>
          <a:xfrm>
            <a:off x="3801123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5942121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808311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1442246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Duyarlı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02861C-40FC-47B2-BE3F-EEAD2A5907E0}"/>
              </a:ext>
            </a:extLst>
          </p:cNvPr>
          <p:cNvSpPr/>
          <p:nvPr/>
        </p:nvSpPr>
        <p:spPr>
          <a:xfrm>
            <a:off x="3583244" y="186727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Maruz kalan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5724242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7665862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34828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025AE5-7B94-4783-85DD-9AD7EA2A4E22}"/>
              </a:ext>
            </a:extLst>
          </p:cNvPr>
          <p:cNvCxnSpPr/>
          <p:nvPr/>
        </p:nvCxnSpPr>
        <p:spPr>
          <a:xfrm>
            <a:off x="4475826" y="2975505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6616824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79473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800470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70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161066-AD08-4097-AA26-C0394D60E23F}"/>
                  </a:ext>
                </a:extLst>
              </p:cNvPr>
              <p:cNvSpPr txBox="1"/>
              <p:nvPr/>
            </p:nvSpPr>
            <p:spPr>
              <a:xfrm>
                <a:off x="5093791" y="26736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161066-AD08-4097-AA26-C0394D60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791" y="2673665"/>
                <a:ext cx="189474" cy="276999"/>
              </a:xfrm>
              <a:prstGeom prst="rect">
                <a:avLst/>
              </a:prstGeom>
              <a:blipFill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7180943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43" y="2694066"/>
                <a:ext cx="180947" cy="276999"/>
              </a:xfrm>
              <a:prstGeom prst="rect">
                <a:avLst/>
              </a:prstGeom>
              <a:blipFill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6313127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27" y="3340070"/>
                <a:ext cx="185755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38B8054-2D53-4443-93C2-F6886A619CD7}"/>
              </a:ext>
            </a:extLst>
          </p:cNvPr>
          <p:cNvSpPr/>
          <p:nvPr/>
        </p:nvSpPr>
        <p:spPr>
          <a:xfrm>
            <a:off x="2667365" y="2672181"/>
            <a:ext cx="388692" cy="298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8B246D-AB6D-43E1-A00A-E6D2905FA51C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861711" y="2971060"/>
            <a:ext cx="0" cy="125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0FF78-1AF1-44F5-8DA0-B3C2FA5FE6AC}"/>
              </a:ext>
            </a:extLst>
          </p:cNvPr>
          <p:cNvSpPr/>
          <p:nvPr/>
        </p:nvSpPr>
        <p:spPr>
          <a:xfrm>
            <a:off x="1872527" y="4266233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/>
              <a:t>Enfeksiyon kuvveti: Dinamik bileşen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8F98C-25A5-4296-80AD-01AADF2D2502}"/>
              </a:ext>
            </a:extLst>
          </p:cNvPr>
          <p:cNvSpPr/>
          <p:nvPr/>
        </p:nvSpPr>
        <p:spPr>
          <a:xfrm>
            <a:off x="5368750" y="1537899"/>
            <a:ext cx="3805331" cy="3034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438AD-8BD1-441E-8C34-AB676E7EB665}"/>
              </a:ext>
            </a:extLst>
          </p:cNvPr>
          <p:cNvSpPr/>
          <p:nvPr/>
        </p:nvSpPr>
        <p:spPr>
          <a:xfrm>
            <a:off x="6345397" y="4627842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/>
              <a:t>Şimdilik buna odaklanalım!</a:t>
            </a:r>
          </a:p>
        </p:txBody>
      </p:sp>
    </p:spTree>
    <p:extLst>
      <p:ext uri="{BB962C8B-B14F-4D97-AF65-F5344CB8AC3E}">
        <p14:creationId xmlns:p14="http://schemas.microsoft.com/office/powerpoint/2010/main" val="39341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kohort modeli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C6663FA-EB86-4C3F-B42F-9C42EDE0B6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Geçiş oranlarını nasıl belirleriz?</a:t>
            </a: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Çoklu oranlar bir bölmeyi nasıl etkiler?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 dirty="0" err="1"/>
              <a:t>Enfekte</a:t>
            </a:r>
            <a:endParaRPr lang="tr-TR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 dirty="0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1510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blipFill>
                <a:blip r:embed="rId3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kohort modeli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Bölmeden dışarı akış oranı </a:t>
                </a:r>
                <a:r>
                  <a:rPr lang="tr-TR" i="1" dirty="0"/>
                  <a:t>I </a:t>
                </a:r>
                <a:r>
                  <a:rPr lang="tr-TR" dirty="0"/>
                  <a:t>bölmedeki insan sayısıyla orantılıdır </a:t>
                </a:r>
                <a:r>
                  <a:rPr lang="tr-TR" i="1" dirty="0"/>
                  <a:t>I</a:t>
                </a:r>
              </a:p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orantı sabitidir </a:t>
                </a:r>
              </a:p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dirty="0"/>
                  <a:t> 'ye </a:t>
                </a:r>
                <a:r>
                  <a:rPr lang="tr-TR" b="1" dirty="0"/>
                  <a:t>sabit tehlike </a:t>
                </a:r>
                <a:r>
                  <a:rPr lang="tr-TR" dirty="0"/>
                  <a:t>adını veririz</a:t>
                </a:r>
              </a:p>
              <a:p>
                <a:r>
                  <a:rPr lang="tr-TR" dirty="0"/>
                  <a:t>Tehlike belirli bir </a:t>
                </a:r>
                <a:r>
                  <a:rPr lang="tr-TR" i="1" dirty="0"/>
                  <a:t>t</a:t>
                </a:r>
                <a:r>
                  <a:rPr lang="tr-TR" dirty="0"/>
                  <a:t> zamanındaki olay oranıdır.</a:t>
                </a:r>
              </a:p>
            </p:txBody>
          </p:sp>
        </mc:Choice>
        <mc:Fallback xmlns="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5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1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kohort modeli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2800">
                    <a:solidFill>
                      <a:schemeClr val="tx1"/>
                    </a:solidFill>
                  </a:rPr>
                  <a:t>Bizim kohortumuzda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i="1"/>
                  <a:t> </a:t>
                </a:r>
                <a:r>
                  <a:rPr lang="tr-TR"/>
                  <a:t>iyileşme oranıdır</a:t>
                </a:r>
              </a:p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/>
                  <a:t> ne kadar büyükse hastalar o kadar hızlı iyileşir</a:t>
                </a:r>
              </a:p>
              <a:p>
                <a:r>
                  <a:rPr lang="tr-TR" sz="2800">
                    <a:solidFill>
                      <a:schemeClr val="tx1"/>
                    </a:solidFill>
                  </a:rPr>
                  <a:t>Yani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/>
                  <a:t> ters zaman gün</a:t>
                </a:r>
                <a:r>
                  <a:rPr lang="tr-TR" baseline="30000"/>
                  <a:t>-1</a:t>
                </a:r>
                <a:r>
                  <a:rPr lang="tr-TR"/>
                  <a:t> birimlerinde ifade edilmelidir</a:t>
                </a:r>
              </a:p>
              <a:p>
                <a:r>
                  <a:rPr lang="tr-TR"/>
                  <a:t>10 günlük ortalama iyileşme oranı = 0,1 gün</a:t>
                </a:r>
                <a:r>
                  <a:rPr lang="tr-TR" baseline="30000"/>
                  <a:t>-1</a:t>
                </a:r>
                <a:r>
                  <a:rPr lang="tr-TR"/>
                  <a:t> =1/10 </a:t>
                </a:r>
              </a:p>
            </p:txBody>
          </p:sp>
        </mc:Choice>
        <mc:Fallback xmlns="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5"/>
                <a:stretch>
                  <a:fillRect l="-2118" t="-2815" r="-3765" b="-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07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bu geçişleri nasıl yorumlarız?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>
                <a:solidFill>
                  <a:schemeClr val="tx1"/>
                </a:solidFill>
              </a:rPr>
              <a:t>Enfekte olmuş 1000 kişiden oluşan bir başlangıç kohortu </a:t>
            </a:r>
          </a:p>
          <a:p>
            <a:r>
              <a:rPr lang="tr-TR" sz="2800">
                <a:solidFill>
                  <a:schemeClr val="tx1"/>
                </a:solidFill>
              </a:rPr>
              <a:t>0,1 </a:t>
            </a:r>
            <a:r>
              <a:rPr lang="tr-TR"/>
              <a:t>günlük</a:t>
            </a:r>
            <a:r>
              <a:rPr lang="tr-TR" baseline="30000"/>
              <a:t>-1  </a:t>
            </a:r>
            <a:r>
              <a:rPr lang="tr-TR"/>
              <a:t>(10 gün) iyileşme oranı</a:t>
            </a:r>
          </a:p>
          <a:p>
            <a:r>
              <a:rPr lang="tr-TR"/>
              <a:t>Enfekte olanların %50'si ne zaman iyileşecek?</a:t>
            </a:r>
          </a:p>
        </p:txBody>
      </p:sp>
    </p:spTree>
    <p:extLst>
      <p:ext uri="{BB962C8B-B14F-4D97-AF65-F5344CB8AC3E}">
        <p14:creationId xmlns:p14="http://schemas.microsoft.com/office/powerpoint/2010/main" val="417257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bu geçişleri nasıl yorumlarız?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>
                <a:solidFill>
                  <a:schemeClr val="tx1"/>
                </a:solidFill>
              </a:rPr>
              <a:t>Enfekte olmuş 1000 kişiden oluşan bir başlangıç kohortu </a:t>
            </a:r>
          </a:p>
          <a:p>
            <a:r>
              <a:rPr lang="tr-TR" sz="2800">
                <a:solidFill>
                  <a:schemeClr val="tx1"/>
                </a:solidFill>
              </a:rPr>
              <a:t>0,1 </a:t>
            </a:r>
            <a:r>
              <a:rPr lang="tr-TR"/>
              <a:t>günlük</a:t>
            </a:r>
            <a:r>
              <a:rPr lang="tr-TR" baseline="30000"/>
              <a:t>-1  </a:t>
            </a:r>
            <a:r>
              <a:rPr lang="tr-TR"/>
              <a:t>(10 gün) iyileşme oranı</a:t>
            </a:r>
          </a:p>
          <a:p>
            <a:r>
              <a:rPr lang="tr-TR"/>
              <a:t>Enfekte olanların %50'si ne zaman iyileşecek?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/>
              <p:nvPr/>
            </p:nvSpPr>
            <p:spPr>
              <a:xfrm>
                <a:off x="3418746" y="4318541"/>
                <a:ext cx="3292771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46" y="4318541"/>
                <a:ext cx="3292771" cy="1039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/>
              <p:nvPr/>
            </p:nvSpPr>
            <p:spPr>
              <a:xfrm>
                <a:off x="3418745" y="5393047"/>
                <a:ext cx="3292771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45" y="5393047"/>
                <a:ext cx="3292771" cy="1039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63C0D1DD-403F-45FC-B4A3-88D8B927B15E}"/>
              </a:ext>
            </a:extLst>
          </p:cNvPr>
          <p:cNvSpPr/>
          <p:nvPr/>
        </p:nvSpPr>
        <p:spPr>
          <a:xfrm>
            <a:off x="3387623" y="4786016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D9762D-3E56-45B3-B4CF-0DBDB6CD73C3}"/>
              </a:ext>
            </a:extLst>
          </p:cNvPr>
          <p:cNvSpPr/>
          <p:nvPr/>
        </p:nvSpPr>
        <p:spPr>
          <a:xfrm>
            <a:off x="3081395" y="5801081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FB83BB-BECF-4D4F-91F4-7AB08BB8F9FE}"/>
              </a:ext>
            </a:extLst>
          </p:cNvPr>
          <p:cNvSpPr/>
          <p:nvPr/>
        </p:nvSpPr>
        <p:spPr>
          <a:xfrm>
            <a:off x="4452570" y="3735354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Çözüm</a:t>
            </a:r>
          </a:p>
        </p:txBody>
      </p:sp>
    </p:spTree>
    <p:extLst>
      <p:ext uri="{BB962C8B-B14F-4D97-AF65-F5344CB8AC3E}">
        <p14:creationId xmlns:p14="http://schemas.microsoft.com/office/powerpoint/2010/main" val="398967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2FE8EE-3AEF-4D99-8E98-11127F9F6A87}"/>
</file>

<file path=customXml/itemProps2.xml><?xml version="1.0" encoding="utf-8"?>
<ds:datastoreItem xmlns:ds="http://schemas.openxmlformats.org/officeDocument/2006/customXml" ds:itemID="{80B0D1AE-1ECC-459A-AC52-0F6753C605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B0EB60-5B1C-4351-8CEB-2EEAE46DE1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874</Words>
  <Application>Microsoft Office PowerPoint</Application>
  <PresentationFormat>Widescreen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Open Sans</vt:lpstr>
      <vt:lpstr>Office Theme</vt:lpstr>
      <vt:lpstr>2. Gün 2. Ders: Bölmeli modellerin temel kavramları</vt:lpstr>
      <vt:lpstr>Oturumun amaçları</vt:lpstr>
      <vt:lpstr>Bir hastalık modeli tasarlamak için kontrol listesi </vt:lpstr>
      <vt:lpstr>Basit bir örnek</vt:lpstr>
      <vt:lpstr>Bir kohort modeli </vt:lpstr>
      <vt:lpstr>Bir kohort modeli </vt:lpstr>
      <vt:lpstr>Bir kohort modeli </vt:lpstr>
      <vt:lpstr>Peki bu geçişleri nasıl yorumlarız?</vt:lpstr>
      <vt:lpstr>Peki bu geçişleri nasıl yorumlarız?</vt:lpstr>
      <vt:lpstr>Peki bu geçişleri nasıl yorumlarız?</vt:lpstr>
      <vt:lpstr>Peki bu geçişleri nasıl yorumlarız?</vt:lpstr>
      <vt:lpstr>Üstel dağılımın davranışı  </vt:lpstr>
      <vt:lpstr>Üstel dağılımın davranışı </vt:lpstr>
      <vt:lpstr>Rakip Tehlikeler</vt:lpstr>
      <vt:lpstr>Rakip Tehlikeler</vt:lpstr>
      <vt:lpstr>Rakip Tehlikeler</vt:lpstr>
      <vt:lpstr>Rakip Tehlikeler: CFR</vt:lpstr>
      <vt:lpstr>Rakip Tehlikeler: CFR'den μ'yi tahmin edin</vt:lpstr>
      <vt:lpstr>PowerPoint Presentation</vt:lpstr>
      <vt:lpstr>Şimdiye kadar bilmemiz gerekenler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AKIN, Başak</cp:lastModifiedBy>
  <cp:revision>241</cp:revision>
  <dcterms:created xsi:type="dcterms:W3CDTF">2017-02-18T12:36:35Z</dcterms:created>
  <dcterms:modified xsi:type="dcterms:W3CDTF">2023-06-09T13:45:08Z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</Properties>
</file>