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81" r:id="rId3"/>
    <p:sldId id="282" r:id="rId4"/>
    <p:sldId id="403" r:id="rId5"/>
    <p:sldId id="326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267" r:id="rId18"/>
    <p:sldId id="418" r:id="rId19"/>
    <p:sldId id="415" r:id="rId20"/>
    <p:sldId id="269" r:id="rId21"/>
    <p:sldId id="416" r:id="rId22"/>
    <p:sldId id="417" r:id="rId23"/>
    <p:sldId id="419" r:id="rId24"/>
    <p:sldId id="420" r:id="rId25"/>
    <p:sldId id="3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07016-25D8-4BC2-BB4B-FAE4A525949F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624-AAB5-4888-8998-935909699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1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C18C-1EFA-47EF-8E8C-1E93CDF1D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4103D-1F0C-4F65-B83A-8DF14D83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8CAF-8088-416A-A90F-C63E43DD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69C7-7A17-4CCD-8CB1-7061BCD24804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6A36-A846-4A63-9335-384B080A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A38E-F46B-4C9E-8282-1ABEEB32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9B9-DF81-4E48-8034-7F72299A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7DCF0-2082-4D74-8AF6-87C43B44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5463-4B4A-417C-B058-E7C60AC2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71A1-6900-495C-B874-9959308B4C93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63DC-35C0-476B-B67D-1534C8C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6AFC-E8CB-4294-AC74-CB951DF1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B5D4B-EB63-45C2-BABD-D3B56BFF9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FE5B-1D73-4583-842A-8EDE28D6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FCC9-07A3-4FA0-B7A0-D0CCCC9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C8-BBB9-42CC-AC12-00150BB99C7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9B01-16FB-4B90-9C61-4977034B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DD-5A10-4033-8EED-532B722B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1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D040-D776-421F-8062-D195E1E97B87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5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B7B-4214-4213-99D1-A6727B2609F1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EC55-66F4-4F63-9CBC-88C380ADD6C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189-9484-475F-8B9C-F2F9A36E46E3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0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AD76-C8C1-4BBB-BD02-980693F31BD8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0ADB-77B8-4269-B267-143D53027ED1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63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CF35-7E23-421D-BC05-C1D41853B668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25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A508-674B-415A-9402-34518A624310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2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2896-1A9C-4AC4-A253-93F49884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69C0-231F-4740-A7F4-4631A428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E5A2-C10A-4FBB-B167-3D8BCAE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6E68-3092-4490-918C-A2B06EADF9A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3FC4-C6B6-4DD6-B713-21D716E3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BDFD-2313-4351-9223-CC7E5E41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19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5385-CF91-47B0-BD24-9EB65852B128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6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327B-5091-4236-9BB9-AC6EBD4A5F5F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48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6652-10DF-428B-9F82-37DAD96B383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0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713-194A-439F-A530-8FE461DD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D7F3D-A18B-4EA1-9F91-FE6C4A7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A46F-D376-457A-9C54-D4887335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D97-B18D-4889-AFA3-2A3CAE641E9E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BE32-BA90-41E6-9F7F-1385EDD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242-2408-4D11-BC8A-5A280CD3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02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76DD-4A70-4649-BF43-AD34F7E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AFAC-D2EA-4B9D-8B8A-E3326DF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F41D-C5B2-41B9-8440-9141CAA08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A4C-5AA0-4EA4-B3A4-5A624F9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41AF-2FDF-4C8B-AC4B-8766A1C986E8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B4CF-65AD-4ECF-ABC3-76506364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47D6-8C1A-4C3F-A084-46B40ADD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7C7-9F4E-4ED6-8259-5384221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9E13-B1D8-4E95-9387-F9B833C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7899-919A-4B7B-B25F-2E7412AB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AC589-4586-48C5-B6A0-670C2D9B1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1F48-BEE6-48D8-AC65-C4DF40CE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DF2C3-E747-4285-B829-93E9F79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7085-1982-4C14-8B2D-8EA11412650B}" type="datetime1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E3298-3E6E-4792-80BF-E658BE5D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44C98-3CCA-48F7-934E-FE697DC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6E4A-8E91-41B7-9EA0-F273B9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1D6A5-FC7E-4A43-81BB-CA391B52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B1D7-0008-425F-97D9-8954E7C65A82}" type="datetime1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A4227-0A80-4A07-B242-F8665928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FD09-EDE3-4C0A-883A-620BE594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AA388-3B96-46AD-8091-CCEB71D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2E4A-C814-440B-AD72-3981FA38E07F}" type="datetime1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ED54B-7D4C-46D2-9123-B3BCFB9E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7755-A442-4E92-8F49-98A4C0F9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EB3A-52FC-46CC-B8B6-E7B5849D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458C-0738-44F8-8341-2EC7263A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36FAC-A29B-4F6B-BB1D-233716E2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932-8021-4748-851C-F10A932C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D681-88E1-460B-B14F-1054A3F2FAB9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855A-9D6E-42BD-84F6-F5F1DC16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ED86-EA80-47A1-909F-B3A58B5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BAD8-99C8-4F94-9A36-728F1128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CA7B-55D4-4007-BA0A-508D04F5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35D7-2089-42CC-9A8D-DFC26A89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0188A-7657-429F-A0E0-EC92EEF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D4BAD-31D4-4B25-AA8F-BE7D4D923105}" type="datetime1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D6622-F8DB-4687-A9DD-5C7A79AA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2330-0BDF-47D3-AA8D-9FDB85D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4AA78-2137-4FF9-998F-D9E8CBC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E837-84A2-4122-8685-C686F44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A48-ADF6-4ADF-9950-DC1D37BFB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E2D1-6F41-4CAA-98AC-7D170829A9E4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D520-5C17-4167-BBE3-14918855C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21C-DE1C-4088-83D0-F29118396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F034-A0A6-4F43-BF31-E5A6A6CA8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2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627B-9FDD-4D3C-A980-3F822DFF4122}" type="datetime1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8E3-2989-4E0F-9285-549793BE7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conlearn.org/" TargetMode="External"/><Relationship Id="rId4" Type="http://schemas.openxmlformats.org/officeDocument/2006/relationships/hyperlink" Target="http://r-pkgs.had.co.nz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1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 2:  </a:t>
            </a:r>
            <a:b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started with R</a:t>
            </a:r>
            <a:endParaRPr lang="en-GB" sz="61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7CAFC9-A675-4314-84EF-236FFA58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Short course on modelling infectious disease dynamics in 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Ankara, Türkiye, June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 Juan F Vesga</a:t>
            </a:r>
            <a:endParaRPr lang="en-GB" sz="2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7" descr="Users">
            <a:extLst>
              <a:ext uri="{FF2B5EF4-FFF2-40B4-BE49-F238E27FC236}">
                <a16:creationId xmlns:a16="http://schemas.microsoft.com/office/drawing/2014/main" id="{DBD577A4-DDEE-4541-B9C4-4704F320B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  <p:pic>
        <p:nvPicPr>
          <p:cNvPr id="23" name="Graphic 7" descr="Users">
            <a:extLst>
              <a:ext uri="{FF2B5EF4-FFF2-40B4-BE49-F238E27FC236}">
                <a16:creationId xmlns:a16="http://schemas.microsoft.com/office/drawing/2014/main" id="{2519204D-E98A-4374-B512-5D206D1F3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7725" y="599487"/>
            <a:ext cx="1632648" cy="16326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00A1-02AE-4B49-B5B3-57013BEB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7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Booleans: </a:t>
            </a:r>
            <a:r>
              <a:rPr lang="en-GB" b="0" dirty="0">
                <a:latin typeface="Consolas" panose="020B0609020204030204" pitchFamily="49" charset="0"/>
              </a:rPr>
              <a:t>logical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34448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1014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TRUE FALSE TRUE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7671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25660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“logical"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2DEC3A-2C4A-4CA1-9153-76B555FB5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838325"/>
            <a:ext cx="12192000" cy="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logical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type can be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or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FALSE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C2FF1-B018-4636-B59C-157881BF1838}"/>
              </a:ext>
            </a:extLst>
          </p:cNvPr>
          <p:cNvSpPr txBox="1"/>
          <p:nvPr/>
        </p:nvSpPr>
        <p:spPr>
          <a:xfrm>
            <a:off x="1861926" y="4882648"/>
            <a:ext cx="983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Booleans can also be interpreted as 0’s (FALSE) and 1’s (TRUE), hence: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202911-49C3-46A7-A230-AB132670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411740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 + 1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A79D9B-0C15-4C93-B357-5FA96335B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991621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2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1 2 2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915C67-D006-4F72-AE7F-5D7A336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87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6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Vectors</a:t>
            </a:r>
            <a:endParaRPr lang="en-GB" b="0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0760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&lt;- c(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, -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 , 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1.123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03491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1.000 2.000 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.000 -1.000 1.123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0544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length(a)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74886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952556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latin typeface="Source Code Pro" panose="020B0509030403020204" pitchFamily="49" charset="0"/>
              </a:rPr>
              <a:t>vector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stores several values of the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same type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as a one-dimensional array: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5229-7F15-4DA2-8074-FA5A45F4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 Matrices</a:t>
            </a:r>
            <a:endParaRPr lang="en-GB" b="0" dirty="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331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&lt;- matrix(sample(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),</a:t>
            </a:r>
            <a:r>
              <a:rPr lang="en-US" altLang="en-US" sz="1500" dirty="0" err="1">
                <a:solidFill>
                  <a:srgbClr val="515151"/>
                </a:solidFill>
                <a:latin typeface="Consolas" panose="020B0609020204030204" pitchFamily="49" charset="0"/>
              </a:rPr>
              <a:t>ncol</a:t>
            </a: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500" dirty="0">
                <a:solidFill>
                  <a:srgbClr val="990033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19412"/>
            <a:ext cx="7577349" cy="12361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     [,1] [,2] [,3] [,4]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[1,]   12    7    8   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[2,]   11   10    2   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[3,]    1    6    9    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24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352413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“matrix”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952556"/>
            <a:ext cx="95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latin typeface="Source Code Pro" panose="020B0509030403020204" pitchFamily="49" charset="0"/>
              </a:rPr>
              <a:t>matrix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stores several values of the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same type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as a table: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6D1782-C69F-4D9B-A482-EB8086E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82649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dim(a)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4DF7F8-A5EF-452E-8CB0-0B130FB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4" y="6254418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3 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5A4E2-4963-4CBD-AAD3-D8F7F41A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Data Frames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3317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(age = c(10, 54, 3), sex =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619412"/>
            <a:ext cx="7577349" cy="12361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  age sex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1  10  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2  54   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3   3   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924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352413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data.frame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”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 err="1">
                <a:solidFill>
                  <a:srgbClr val="990033"/>
                </a:solidFill>
                <a:latin typeface="Source Code Pro" panose="020B0509030403020204" pitchFamily="49" charset="0"/>
              </a:rPr>
              <a:t>data.frame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is a table where variables (columns) can have different types (equivalent to a spreadsheet):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6D1782-C69F-4D9B-A482-EB8086E0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582649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dim(a)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4DF7F8-A5EF-452E-8CB0-0B130FB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4" y="6254418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3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634D-65E8-4358-80A1-69BC75D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Lists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5" y="2672403"/>
            <a:ext cx="7577349" cy="151319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age &lt;- 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sex &lt;- factor(c(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swab  &lt;- matrix(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sample(c("+", "-"), replace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nrow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dimnames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list(NULL, paste("t", 1:5,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"")))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x &lt;- list(age = age, gender = sex,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swab_results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swab)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is a collection of objects of any types and sizes, stored as different slots. It is a powerful structure to save information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DC93-4BDB-4D96-9D1A-8087C14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8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Lists (continued)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2" y="2619169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is a collection of objects of any types and sizes, stored as different slots. It is a powerful structure to save information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C0394-EE97-4011-A838-0680388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32" y="3202675"/>
            <a:ext cx="7577349" cy="31751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$age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[1] 10 54  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$gender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[1] m f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Levels: f 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$swab_results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     t1  t2  t3  t4  t5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[1,] "+" "+" "-" "+" "+"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chemeClr val="bg1"/>
                </a:solidFill>
                <a:latin typeface="Consolas" panose="020B0609020204030204" pitchFamily="49" charset="0"/>
              </a:rPr>
              <a:t>## [2,] "+" "+" "+" "-" "+"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73B47-95CD-4089-B242-DE42A8AE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299B-C0C9-48CB-B0BD-B94E424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BC65-6A40-46CA-B691-52437023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Vectors</a:t>
            </a:r>
          </a:p>
          <a:p>
            <a:endParaRPr lang="en-GB" dirty="0"/>
          </a:p>
          <a:p>
            <a:r>
              <a:rPr lang="en-GB" dirty="0"/>
              <a:t>Matrices and arrays</a:t>
            </a:r>
          </a:p>
          <a:p>
            <a:endParaRPr lang="en-GB" dirty="0"/>
          </a:p>
          <a:p>
            <a:r>
              <a:rPr lang="en-GB" dirty="0"/>
              <a:t>Data frames</a:t>
            </a:r>
          </a:p>
          <a:p>
            <a:endParaRPr lang="en-GB" dirty="0"/>
          </a:p>
          <a:p>
            <a:r>
              <a:rPr lang="en-GB" dirty="0"/>
              <a:t>Lists</a:t>
            </a:r>
          </a:p>
          <a:p>
            <a:endParaRPr lang="en-GB" dirty="0"/>
          </a:p>
          <a:p>
            <a:r>
              <a:rPr lang="en-GB" dirty="0"/>
              <a:t>R has some datasets already loaded</a:t>
            </a:r>
          </a:p>
          <a:p>
            <a:endParaRPr lang="en-GB" dirty="0"/>
          </a:p>
        </p:txBody>
      </p:sp>
      <p:pic>
        <p:nvPicPr>
          <p:cNvPr id="9220" name="Picture 4" descr="Image for post">
            <a:extLst>
              <a:ext uri="{FF2B5EF4-FFF2-40B4-BE49-F238E27FC236}">
                <a16:creationId xmlns:a16="http://schemas.microsoft.com/office/drawing/2014/main" id="{EC2EF5BE-4210-4195-B2A7-644077D4F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5" t="26930" r="5271"/>
          <a:stretch/>
        </p:blipFill>
        <p:spPr bwMode="auto">
          <a:xfrm>
            <a:off x="5225716" y="1825625"/>
            <a:ext cx="6128084" cy="2832686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7A596-1E7D-4CB6-A4D2-DDCA95FB8A74}"/>
              </a:ext>
            </a:extLst>
          </p:cNvPr>
          <p:cNvSpPr txBox="1"/>
          <p:nvPr/>
        </p:nvSpPr>
        <p:spPr>
          <a:xfrm>
            <a:off x="5125453" y="4755346"/>
            <a:ext cx="6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G. Tiwari, 2019. https://medium.com/@tiwarigaurav2512/r-data-types-847fffb01d5b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AC51-BA0B-4DFA-8DCB-37E5DF1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8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contents in an object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The objects we reviewed can be accessed or </a:t>
            </a:r>
            <a:r>
              <a:rPr lang="en-US" dirty="0" err="1">
                <a:solidFill>
                  <a:srgbClr val="990033"/>
                </a:solidFill>
                <a:latin typeface="Source Code Pro" panose="020B0509030403020204" pitchFamily="49" charset="0"/>
              </a:rPr>
              <a:t>subsetted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by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 index, name,</a:t>
            </a:r>
            <a:r>
              <a:rPr lang="en-US" i="1" dirty="0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or</a:t>
            </a:r>
            <a:r>
              <a:rPr lang="en-US" i="1" dirty="0">
                <a:solidFill>
                  <a:srgbClr val="990033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logical condition.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Using: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</a:rPr>
              <a:t>object_name</a:t>
            </a:r>
            <a:r>
              <a:rPr lang="en-US" dirty="0">
                <a:latin typeface="Source Code Pro" panose="020B0509030403020204" pitchFamily="49" charset="0"/>
              </a:rPr>
              <a:t>[]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for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</a:rPr>
              <a:t>object_name</a:t>
            </a:r>
            <a:r>
              <a:rPr lang="en-US" dirty="0">
                <a:latin typeface="Source Code Pro" panose="020B0509030403020204" pitchFamily="49" charset="0"/>
              </a:rPr>
              <a:t>[rows, columns]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for a matrix /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data.frame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</a:rPr>
              <a:t>object_name</a:t>
            </a:r>
            <a:r>
              <a:rPr lang="en-US" dirty="0">
                <a:latin typeface="Source Code Pro" panose="020B0509030403020204" pitchFamily="49" charset="0"/>
              </a:rPr>
              <a:t>[[]]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for a list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An index is an integer or set of integers that points to the position of an element in an array:  </a:t>
            </a:r>
            <a:r>
              <a:rPr lang="en-US" dirty="0" err="1">
                <a:latin typeface="Consolas" panose="020B0609020204030204" pitchFamily="49" charset="0"/>
              </a:rPr>
              <a:t>my_vector</a:t>
            </a:r>
            <a:r>
              <a:rPr lang="en-US" dirty="0">
                <a:latin typeface="Consolas" panose="020B0609020204030204" pitchFamily="49" charset="0"/>
              </a:rPr>
              <a:t>[2]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Lists can be accessed using the name of the </a:t>
            </a:r>
            <a:r>
              <a:rPr lang="en-US" dirty="0">
                <a:solidFill>
                  <a:srgbClr val="990033"/>
                </a:solidFill>
                <a:latin typeface="Source Code Pro" panose="020B0509030403020204" pitchFamily="49" charset="0"/>
              </a:rPr>
              <a:t>slot : </a:t>
            </a:r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“age”</a:t>
            </a:r>
            <a:r>
              <a:rPr lang="en-US" dirty="0">
                <a:latin typeface="Consolas" panose="020B0609020204030204" pitchFamily="49" charset="0"/>
              </a:rPr>
              <a:t>]]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Note that square brackets imply access to an object, while parenthesis contain the arguments of a function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12CD0-8E0B-4400-8072-E81DEE1C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CCE85-9FF9-479F-9C47-B10A5598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functions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AB639-9150-4414-B228-B11EDE113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5CA1-FFAF-4D13-83BD-CF3B442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B261-4E29-4A81-8390-89D9AB2A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Functions</a:t>
            </a:r>
          </a:p>
        </p:txBody>
      </p:sp>
      <p:pic>
        <p:nvPicPr>
          <p:cNvPr id="10242" name="Picture 2" descr="Function Rooms in Gisburn | Whitebull Country Inn and Dining">
            <a:extLst>
              <a:ext uri="{FF2B5EF4-FFF2-40B4-BE49-F238E27FC236}">
                <a16:creationId xmlns:a16="http://schemas.microsoft.com/office/drawing/2014/main" id="{A4143C43-D186-43D1-BBE5-5B49F1646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 bwMode="auto">
          <a:xfrm>
            <a:off x="548639" y="2612599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8473-2072-4496-91E0-CC5B3014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553" y="2512657"/>
            <a:ext cx="3803904" cy="3660185"/>
          </a:xfrm>
        </p:spPr>
        <p:txBody>
          <a:bodyPr anchor="ctr">
            <a:normAutofit fontScale="92500"/>
          </a:bodyPr>
          <a:lstStyle/>
          <a:p>
            <a:r>
              <a:rPr lang="en-GB" sz="2200" dirty="0"/>
              <a:t>Functions are short-cuts for doing complicated things, e.g. </a:t>
            </a:r>
          </a:p>
          <a:p>
            <a:pPr lvl="1"/>
            <a:r>
              <a:rPr lang="en-GB" sz="1800" dirty="0"/>
              <a:t>sort(c(2, 1, 3))=c(1, 2, 3)</a:t>
            </a:r>
          </a:p>
          <a:p>
            <a:pPr lvl="1"/>
            <a:r>
              <a:rPr lang="en-GB" sz="1800" dirty="0"/>
              <a:t>abs(-4)=4</a:t>
            </a:r>
          </a:p>
          <a:p>
            <a:endParaRPr lang="en-GB" sz="2200" dirty="0"/>
          </a:p>
          <a:p>
            <a:r>
              <a:rPr lang="en-GB" sz="2200" dirty="0"/>
              <a:t>Functions can be written by:</a:t>
            </a:r>
          </a:p>
          <a:p>
            <a:pPr lvl="1"/>
            <a:r>
              <a:rPr lang="en-GB" sz="2200" dirty="0"/>
              <a:t>R (i.e. already installed)</a:t>
            </a:r>
          </a:p>
          <a:p>
            <a:pPr lvl="1"/>
            <a:r>
              <a:rPr lang="en-GB" sz="2200" dirty="0"/>
              <a:t>the user (i.e. you)</a:t>
            </a:r>
          </a:p>
          <a:p>
            <a:pPr lvl="1"/>
            <a:r>
              <a:rPr lang="en-GB" sz="2200" dirty="0"/>
              <a:t>someone else (in a package)</a:t>
            </a:r>
          </a:p>
          <a:p>
            <a:pPr lvl="1"/>
            <a:endParaRPr lang="en-GB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BE83-6052-460C-B26C-562B14BD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A248-546F-4E27-B4E9-8BEE9DE1D12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0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AAD7-6263-4EB5-B0ED-C0D55017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521-0FC0-4039-9C27-52078714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the R engine and syntax</a:t>
            </a:r>
          </a:p>
          <a:p>
            <a:r>
              <a:rPr lang="en-GB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initial important notions of R programming</a:t>
            </a:r>
          </a:p>
          <a:p>
            <a:r>
              <a:rPr lang="en-GB" dirty="0"/>
              <a:t>Learn the basic syntax of R language </a:t>
            </a:r>
          </a:p>
          <a:p>
            <a:r>
              <a:rPr lang="en-GB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data objects </a:t>
            </a:r>
          </a:p>
          <a:p>
            <a:r>
              <a:rPr lang="en-GB" dirty="0"/>
              <a:t>Understand user defined functions </a:t>
            </a:r>
            <a:endParaRPr lang="en-GB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C4015-A5D0-4ECC-B61A-4FC3E7B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9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What is a function?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3429710"/>
            <a:ext cx="10045436" cy="4051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rnorm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990033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, mean=</a:t>
            </a:r>
            <a:r>
              <a:rPr lang="en-US" altLang="en-US" dirty="0">
                <a:solidFill>
                  <a:srgbClr val="990033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sd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99003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set of operations made on a given output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Syntax: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(argument1, argument2, …)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Example: 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C0394-EE97-4011-A838-0680388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4211945"/>
            <a:ext cx="10045437" cy="6821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[1]  2.713883  7.373878  9.364017  1.173302  6.436040  5.624428  7.107626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[8] -1.727200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8BAE-5751-42F1-AA25-71C81A9D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7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How to use a function?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28" y="2646055"/>
            <a:ext cx="10045436" cy="40519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15151"/>
                </a:solidFill>
                <a:latin typeface="Consolas" panose="020B0609020204030204" pitchFamily="49" charset="0"/>
              </a:rPr>
              <a:t>?</a:t>
            </a:r>
            <a:r>
              <a:rPr lang="en-US" altLang="en-US" dirty="0" err="1">
                <a:solidFill>
                  <a:srgbClr val="515151"/>
                </a:solidFill>
                <a:latin typeface="Consolas" panose="020B0609020204030204" pitchFamily="49" charset="0"/>
              </a:rPr>
              <a:t>rnorm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When a function is created either by R or the user or a package, its definition can be retrieved using “?”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CEEB-2BA0-463D-9D12-EABF267F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87" y="3129928"/>
            <a:ext cx="4671478" cy="364934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C126-8D36-4C8A-AA04-191B1E8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9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90033"/>
                </a:solidFill>
                <a:latin typeface="Consolas" panose="020B0609020204030204" pitchFamily="49" charset="0"/>
              </a:rPr>
              <a:t>User defined functions</a:t>
            </a:r>
            <a:endParaRPr lang="en-GB" b="0" dirty="0">
              <a:solidFill>
                <a:srgbClr val="9900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E97E4-AF99-4CF3-BBB0-94C813886979}"/>
              </a:ext>
            </a:extLst>
          </p:cNvPr>
          <p:cNvSpPr txBox="1"/>
          <p:nvPr/>
        </p:nvSpPr>
        <p:spPr>
          <a:xfrm>
            <a:off x="1178628" y="1748364"/>
            <a:ext cx="952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Apart from base R functions and functions in packages, you can create your own functions.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Syntax: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 &lt;-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0033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</a:rPr>
              <a:t>(argument1, argument2,…)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perform an operation using your arguments</a:t>
            </a:r>
          </a:p>
          <a:p>
            <a:r>
              <a:rPr lang="en-US" dirty="0">
                <a:latin typeface="Consolas" panose="020B0609020204030204" pitchFamily="49" charset="0"/>
              </a:rPr>
              <a:t>			x &lt;-  argument1 + argument2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990033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(x)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}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Naming functions is an important part of good coding: use meaningful names! : </a:t>
            </a:r>
            <a:r>
              <a:rPr lang="en-US" dirty="0" err="1">
                <a:latin typeface="Consolas" panose="020B0609020204030204" pitchFamily="49" charset="0"/>
              </a:rPr>
              <a:t>Sum_arguments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Good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); </a:t>
            </a:r>
            <a:r>
              <a:rPr lang="en-US" dirty="0">
                <a:latin typeface="Consolas" panose="020B0609020204030204" pitchFamily="49" charset="0"/>
              </a:rPr>
              <a:t>func1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</a:rPr>
              <a:t>Bad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92194-E1EF-412F-802E-E00B0F6F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CF85-7A62-4682-9EDD-724023D3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should know by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DEF-3169-4FE1-A655-5E06026E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the R engine works</a:t>
            </a:r>
          </a:p>
          <a:p>
            <a:r>
              <a:rPr lang="en-GB" dirty="0"/>
              <a:t>How to store information using R objects</a:t>
            </a:r>
          </a:p>
          <a:p>
            <a:r>
              <a:rPr lang="en-GB" dirty="0"/>
              <a:t>Accessing your information</a:t>
            </a:r>
          </a:p>
          <a:p>
            <a:r>
              <a:rPr lang="en-GB" dirty="0"/>
              <a:t>What are functions</a:t>
            </a:r>
          </a:p>
          <a:p>
            <a:r>
              <a:rPr lang="en-GB" dirty="0"/>
              <a:t>How functions can be defined by the user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3E2E-C08A-4F81-8E0F-A665CC74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90A2-E869-489F-BA2C-B7C0C487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R resources to explore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616E-4038-43A5-97FD-8AF17EBA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R </a:t>
            </a: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for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Data </a:t>
            </a: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Science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- 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  <a:hlinkClick r:id="rId2"/>
              </a:rPr>
              <a:t>https://r4ds.had.co.nz/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Advanced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R 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inherit"/>
                <a:hlinkClick r:id="rId3"/>
              </a:rPr>
              <a:t>http://adv-r.had.co.nz/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R </a:t>
            </a:r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packages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 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inherit"/>
                <a:hlinkClick r:id="rId4"/>
              </a:rPr>
              <a:t>http://r-pkgs.had.co.nz/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r>
              <a:rPr lang="es-ES" b="0" i="0" dirty="0" err="1">
                <a:solidFill>
                  <a:srgbClr val="3C484E"/>
                </a:solidFill>
                <a:effectLst/>
                <a:latin typeface="inherit"/>
              </a:rPr>
              <a:t>RECONLearn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</a:rPr>
              <a:t> </a:t>
            </a:r>
            <a:r>
              <a:rPr lang="es-ES" b="0" i="0" dirty="0">
                <a:solidFill>
                  <a:srgbClr val="3C484E"/>
                </a:solidFill>
                <a:effectLst/>
                <a:latin typeface="inherit"/>
                <a:hlinkClick r:id="rId5"/>
              </a:rPr>
              <a:t>https://www.reconlearn.org/</a:t>
            </a:r>
            <a:endParaRPr lang="es-ES" b="0" i="0" dirty="0">
              <a:solidFill>
                <a:srgbClr val="3C484E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EEA42-6577-48CE-80D0-1BCD87A0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4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1400-633A-44A7-B5DE-AD3077D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How does </a:t>
            </a:r>
            <a:r>
              <a:rPr lang="en-US" b="1" i="0" dirty="0">
                <a:solidFill>
                  <a:srgbClr val="515151"/>
                </a:solidFill>
                <a:effectLst/>
                <a:latin typeface="inherit"/>
              </a:rPr>
              <a:t>R</a:t>
            </a:r>
            <a:r>
              <a:rPr lang="en-US" b="1" i="0" dirty="0">
                <a:solidFill>
                  <a:srgbClr val="515151"/>
                </a:solidFill>
                <a:effectLst/>
                <a:latin typeface="Open Sans" panose="020B0606030504020204" pitchFamily="34" charset="0"/>
              </a:rPr>
              <a:t> store information?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F2-3A1F-42B1-B9F2-74877B74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394784"/>
            <a:ext cx="11353800" cy="24632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990033"/>
                </a:solidFill>
              </a:rPr>
              <a:t>no files</a:t>
            </a:r>
            <a:r>
              <a:rPr lang="en-US" sz="2000" dirty="0"/>
              <a:t>, all in the </a:t>
            </a:r>
            <a:r>
              <a:rPr lang="en-US" sz="2000" dirty="0">
                <a:solidFill>
                  <a:srgbClr val="990033"/>
                </a:solidFill>
              </a:rPr>
              <a:t>RAM</a:t>
            </a:r>
            <a:r>
              <a:rPr lang="en-US" sz="2000" dirty="0"/>
              <a:t> (i.e. temporary memory)</a:t>
            </a:r>
          </a:p>
          <a:p>
            <a:r>
              <a:rPr lang="en-US" sz="2000" dirty="0"/>
              <a:t>data, results, functions, etc. are all R </a:t>
            </a:r>
            <a:r>
              <a:rPr lang="en-US" sz="2000" i="1" dirty="0">
                <a:solidFill>
                  <a:srgbClr val="990033"/>
                </a:solidFill>
              </a:rPr>
              <a:t>objects</a:t>
            </a:r>
          </a:p>
          <a:p>
            <a:r>
              <a:rPr lang="en-US" altLang="en-US" sz="2000" dirty="0"/>
              <a:t>one </a:t>
            </a:r>
            <a:r>
              <a:rPr lang="en-US" altLang="en-US" sz="2000" i="1" dirty="0">
                <a:solidFill>
                  <a:srgbClr val="990033"/>
                </a:solidFill>
              </a:rPr>
              <a:t>object</a:t>
            </a:r>
            <a:r>
              <a:rPr lang="en-US" altLang="en-US" sz="2000" dirty="0"/>
              <a:t> can be saved / loaded using </a:t>
            </a:r>
            <a:r>
              <a:rPr lang="en-US" altLang="en-US" sz="2000" i="1" dirty="0" err="1">
                <a:solidFill>
                  <a:srgbClr val="990033"/>
                </a:solidFill>
              </a:rPr>
              <a:t>saveRDS</a:t>
            </a:r>
            <a:r>
              <a:rPr lang="en-US" altLang="en-US" sz="2000" dirty="0">
                <a:solidFill>
                  <a:srgbClr val="990033"/>
                </a:solidFill>
              </a:rPr>
              <a:t>/</a:t>
            </a:r>
            <a:r>
              <a:rPr lang="en-US" altLang="en-US" sz="2000" i="1" dirty="0" err="1">
                <a:solidFill>
                  <a:srgbClr val="990033"/>
                </a:solidFill>
              </a:rPr>
              <a:t>readRDS</a:t>
            </a:r>
            <a:r>
              <a:rPr lang="en-US" altLang="en-US" sz="2000" i="1" dirty="0">
                <a:solidFill>
                  <a:srgbClr val="990033"/>
                </a:solidFill>
              </a:rPr>
              <a:t> </a:t>
            </a:r>
            <a:r>
              <a:rPr lang="en-US" altLang="en-US" sz="2000" dirty="0"/>
              <a:t>(output: </a:t>
            </a:r>
            <a:r>
              <a:rPr lang="en-US" altLang="en-US" sz="2000" i="1" dirty="0"/>
              <a:t>.</a:t>
            </a:r>
            <a:r>
              <a:rPr lang="en-US" altLang="en-US" sz="2000" i="1" dirty="0" err="1"/>
              <a:t>rds</a:t>
            </a:r>
            <a:r>
              <a:rPr lang="en-US" altLang="en-US" sz="2000" dirty="0"/>
              <a:t> files)</a:t>
            </a:r>
          </a:p>
          <a:p>
            <a:r>
              <a:rPr lang="en-US" sz="2000" i="1" dirty="0">
                <a:solidFill>
                  <a:srgbClr val="990033"/>
                </a:solidFill>
              </a:rPr>
              <a:t>several objects </a:t>
            </a:r>
            <a:r>
              <a:rPr lang="en-US" sz="2000" dirty="0"/>
              <a:t>can be saved / loaded using </a:t>
            </a:r>
            <a:r>
              <a:rPr lang="en-US" sz="2000" i="1" dirty="0">
                <a:solidFill>
                  <a:srgbClr val="990033"/>
                </a:solidFill>
              </a:rPr>
              <a:t>save/load (</a:t>
            </a:r>
            <a:r>
              <a:rPr lang="en-US" sz="2000" dirty="0"/>
              <a:t>output: </a:t>
            </a:r>
            <a:r>
              <a:rPr lang="en-US" sz="2000" i="1" dirty="0">
                <a:solidFill>
                  <a:srgbClr val="990033"/>
                </a:solidFill>
              </a:rPr>
              <a:t>.</a:t>
            </a:r>
            <a:r>
              <a:rPr lang="en-US" sz="2000" i="1" dirty="0" err="1">
                <a:solidFill>
                  <a:srgbClr val="990033"/>
                </a:solidFill>
              </a:rPr>
              <a:t>RData</a:t>
            </a:r>
            <a:r>
              <a:rPr lang="en-US" sz="2000" i="1" dirty="0">
                <a:solidFill>
                  <a:srgbClr val="990033"/>
                </a:solidFill>
              </a:rPr>
              <a:t> files)</a:t>
            </a:r>
          </a:p>
          <a:p>
            <a:r>
              <a:rPr lang="en-US" sz="2000" dirty="0"/>
              <a:t>an </a:t>
            </a:r>
            <a:r>
              <a:rPr lang="en-US" sz="2000" dirty="0">
                <a:solidFill>
                  <a:srgbClr val="990033"/>
                </a:solidFill>
              </a:rPr>
              <a:t>entire session</a:t>
            </a:r>
            <a:r>
              <a:rPr lang="en-US" sz="2000" dirty="0"/>
              <a:t> can be saved using </a:t>
            </a:r>
            <a:r>
              <a:rPr lang="en-US" sz="2000" dirty="0" err="1"/>
              <a:t>save.image</a:t>
            </a:r>
            <a:endParaRPr lang="en-GB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6D99CE8-3EC5-4855-A767-5280B60B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57" y="1530286"/>
            <a:ext cx="2460365" cy="246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979D7F-EE41-44CE-B270-61AB9B8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50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491C-A671-4F58-866A-13AAC8C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create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3456-7EE6-4634-B13C-8C026A43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syntax: </a:t>
            </a:r>
            <a:r>
              <a:rPr lang="en-US" dirty="0" err="1">
                <a:latin typeface="Consolas" panose="020B0609020204030204" pitchFamily="49" charset="0"/>
              </a:rPr>
              <a:t>object_name</a:t>
            </a:r>
            <a:r>
              <a:rPr lang="en-US" dirty="0">
                <a:latin typeface="Consolas" panose="020B0609020204030204" pitchFamily="49" charset="0"/>
              </a:rPr>
              <a:t> &lt;- content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9BB9-7587-47D9-80EA-F049F7E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9FB47-AADE-41CB-9136-1B014F42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2971301"/>
            <a:ext cx="372978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&lt;-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# check content: 1, 2, 3,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566EF2-19BD-49C1-A1C6-E6599DE1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3930135"/>
            <a:ext cx="372978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## [1] 1 2 3 4 5 6 7 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294384-A3BB-42C9-8DA0-399F8BAAE2A8}"/>
              </a:ext>
            </a:extLst>
          </p:cNvPr>
          <p:cNvSpPr txBox="1"/>
          <p:nvPr/>
        </p:nvSpPr>
        <p:spPr>
          <a:xfrm>
            <a:off x="1425665" y="269430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464D88-8843-4663-86EB-6B444E0CA8F3}"/>
              </a:ext>
            </a:extLst>
          </p:cNvPr>
          <p:cNvCxnSpPr>
            <a:cxnSpLocks/>
          </p:cNvCxnSpPr>
          <p:nvPr/>
        </p:nvCxnSpPr>
        <p:spPr>
          <a:xfrm>
            <a:off x="2163602" y="2936780"/>
            <a:ext cx="650824" cy="126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8008D3-7003-4D91-9E27-D259E0B0F46C}"/>
              </a:ext>
            </a:extLst>
          </p:cNvPr>
          <p:cNvSpPr txBox="1"/>
          <p:nvPr/>
        </p:nvSpPr>
        <p:spPr>
          <a:xfrm>
            <a:off x="6345616" y="2398282"/>
            <a:ext cx="14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Assignment 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343B63-06FB-49B7-A26C-29AD07556051}"/>
              </a:ext>
            </a:extLst>
          </p:cNvPr>
          <p:cNvCxnSpPr>
            <a:cxnSpLocks/>
          </p:cNvCxnSpPr>
          <p:nvPr/>
        </p:nvCxnSpPr>
        <p:spPr>
          <a:xfrm flipH="1">
            <a:off x="4186989" y="2602332"/>
            <a:ext cx="2238839" cy="46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6CD4B2-C48B-47C0-806F-6F1A1FC10622}"/>
              </a:ext>
            </a:extLst>
          </p:cNvPr>
          <p:cNvSpPr txBox="1"/>
          <p:nvPr/>
        </p:nvSpPr>
        <p:spPr>
          <a:xfrm>
            <a:off x="8326816" y="3809568"/>
            <a:ext cx="271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Result if you check in the console 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78F8CD-4622-4B97-BDA4-B79D7EF35448}"/>
              </a:ext>
            </a:extLst>
          </p:cNvPr>
          <p:cNvCxnSpPr>
            <a:cxnSpLocks/>
          </p:cNvCxnSpPr>
          <p:nvPr/>
        </p:nvCxnSpPr>
        <p:spPr>
          <a:xfrm flipH="1">
            <a:off x="6767873" y="4132733"/>
            <a:ext cx="1685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5AD73B-BB65-4609-BA62-BD646018E527}"/>
              </a:ext>
            </a:extLst>
          </p:cNvPr>
          <p:cNvSpPr txBox="1"/>
          <p:nvPr/>
        </p:nvSpPr>
        <p:spPr>
          <a:xfrm>
            <a:off x="2736176" y="2650271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26417-C9BB-45EE-94BD-194D94F75FB8}"/>
              </a:ext>
            </a:extLst>
          </p:cNvPr>
          <p:cNvSpPr txBox="1"/>
          <p:nvPr/>
        </p:nvSpPr>
        <p:spPr>
          <a:xfrm>
            <a:off x="2736175" y="358018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832F-7A7A-44A2-922E-648AD6676662}"/>
              </a:ext>
            </a:extLst>
          </p:cNvPr>
          <p:cNvSpPr txBox="1"/>
          <p:nvPr/>
        </p:nvSpPr>
        <p:spPr>
          <a:xfrm>
            <a:off x="1321880" y="5369049"/>
            <a:ext cx="8660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In R, the syntax  “&lt;-” is used to reflect assignment, if you use “=” it will work but can </a:t>
            </a:r>
          </a:p>
          <a:p>
            <a:r>
              <a:rPr lang="en-US" dirty="0"/>
              <a:t>be confusing as is not the convention among R users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38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/>
      <p:bldP spid="16" grpId="0"/>
      <p:bldP spid="20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491C-A671-4F58-866A-13AAC8C6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create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B3456-7EE6-4634-B13C-8C026A43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syntax: </a:t>
            </a:r>
            <a:r>
              <a:rPr lang="en-US" dirty="0" err="1">
                <a:latin typeface="Consolas" panose="020B0609020204030204" pitchFamily="49" charset="0"/>
              </a:rPr>
              <a:t>object_name</a:t>
            </a:r>
            <a:r>
              <a:rPr lang="en-US" dirty="0">
                <a:latin typeface="Consolas" panose="020B0609020204030204" pitchFamily="49" charset="0"/>
              </a:rPr>
              <a:t> &lt;- content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9BB9-7587-47D9-80EA-F049F7E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8E3-2989-4E0F-9285-549793BE7C8D}" type="slidenum">
              <a:rPr lang="en-GB" smtClean="0"/>
              <a:t>5</a:t>
            </a:fld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F9FB47-AADE-41CB-9136-1B014F42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2971301"/>
            <a:ext cx="372978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&lt;-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“some text”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toto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797979"/>
                </a:solidFill>
                <a:effectLst/>
                <a:latin typeface="Consolas" panose="020B0609020204030204" pitchFamily="49" charset="0"/>
              </a:rPr>
              <a:t># reassigned a different value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566EF2-19BD-49C1-A1C6-E6599DE1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426" y="3930135"/>
            <a:ext cx="372978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## [1] "some text"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AD73B-BB65-4609-BA62-BD646018E527}"/>
              </a:ext>
            </a:extLst>
          </p:cNvPr>
          <p:cNvSpPr txBox="1"/>
          <p:nvPr/>
        </p:nvSpPr>
        <p:spPr>
          <a:xfrm>
            <a:off x="2736176" y="2650271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26417-C9BB-45EE-94BD-194D94F75FB8}"/>
              </a:ext>
            </a:extLst>
          </p:cNvPr>
          <p:cNvSpPr txBox="1"/>
          <p:nvPr/>
        </p:nvSpPr>
        <p:spPr>
          <a:xfrm>
            <a:off x="2736175" y="3580187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console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832F-7A7A-44A2-922E-648AD6676662}"/>
              </a:ext>
            </a:extLst>
          </p:cNvPr>
          <p:cNvSpPr txBox="1"/>
          <p:nvPr/>
        </p:nvSpPr>
        <p:spPr>
          <a:xfrm>
            <a:off x="1321880" y="5369049"/>
            <a:ext cx="1046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object “toto” is just an envelope. You can put inside any value you want and change it as you want.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4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Round numbers: </a:t>
            </a:r>
            <a:r>
              <a:rPr lang="en-GB" b="0" dirty="0">
                <a:latin typeface="Consolas" panose="020B0609020204030204" pitchFamily="49" charset="0"/>
              </a:rPr>
              <a:t>integer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5212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&lt;-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1 2 3 4 5 6 7 8 9 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"integer"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85C5B0-B3E5-42BD-9822-30F06305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8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Decimal numbers: </a:t>
            </a:r>
            <a:r>
              <a:rPr lang="en-GB" b="0" dirty="0">
                <a:latin typeface="Consolas" panose="020B0609020204030204" pitchFamily="49" charset="0"/>
              </a:rPr>
              <a:t>numeric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52126"/>
            <a:ext cx="7577349" cy="58986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b &lt;- c(-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990033"/>
                </a:solidFill>
                <a:effectLst/>
                <a:latin typeface="Consolas" panose="020B0609020204030204" pitchFamily="49" charset="0"/>
              </a:rPr>
              <a:t>10.123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, pi)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-0.100000 10.123000 3.141593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class(b)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“numeric"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067E2-3F9C-410E-85FA-949A8910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Text: </a:t>
            </a:r>
            <a:r>
              <a:rPr lang="en-GB" b="0" dirty="0">
                <a:latin typeface="Consolas" panose="020B0609020204030204" pitchFamily="49" charset="0"/>
              </a:rPr>
              <a:t>character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4443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"hello world", "hello Turkey!"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910960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"hello world“     "hello Turkey!"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"character"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60EB2-5053-4E2E-A3DB-9E5B8829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FADA-8DE7-41C8-A99F-21C752E0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990033"/>
                </a:solidFill>
              </a:rPr>
              <a:t>Categorical variables: </a:t>
            </a:r>
            <a:r>
              <a:rPr lang="en-GB" b="0" dirty="0">
                <a:latin typeface="Consolas" panose="020B0609020204030204" pitchFamily="49" charset="0"/>
              </a:rPr>
              <a:t>factor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897841-7D12-467E-B449-CFA6A31AF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1944432"/>
            <a:ext cx="7577349" cy="605254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 &lt;- factor(c(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“red"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urce Code Pro" panose="020B0509030403020204" pitchFamily="49" charset="0"/>
              </a:rPr>
              <a:t> “blue"</a:t>
            </a:r>
            <a:r>
              <a:rPr lang="en-US" altLang="en-US" sz="1400" dirty="0">
                <a:latin typeface="Source Code Pro" panose="020B0509030403020204" pitchFamily="49" charset="0"/>
              </a:rPr>
              <a:t>,</a:t>
            </a:r>
            <a:r>
              <a:rPr lang="en-US" altLang="en-US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 “green"</a:t>
            </a:r>
            <a:r>
              <a:rPr lang="en-US" altLang="en-US" sz="1400" dirty="0">
                <a:latin typeface="Source Code Pro" panose="020B0509030403020204" pitchFamily="49" charset="0"/>
              </a:rPr>
              <a:t>,</a:t>
            </a:r>
            <a:r>
              <a:rPr lang="en-US" altLang="en-US" sz="1400" dirty="0">
                <a:solidFill>
                  <a:srgbClr val="00B050"/>
                </a:solidFill>
                <a:latin typeface="Source Code Pro" panose="020B0509030403020204" pitchFamily="49" charset="0"/>
              </a:rPr>
              <a:t> “red"</a:t>
            </a:r>
            <a:r>
              <a:rPr lang="en-US" alt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) 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en-US" sz="1500" baseline="0" dirty="0">
                <a:solidFill>
                  <a:srgbClr val="515151"/>
                </a:solidFill>
                <a:latin typeface="Consolas" panose="020B0609020204030204" pitchFamily="49" charset="0"/>
              </a:rPr>
              <a:t>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9900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0CCF6-593A-4178-AF94-A7528FBA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2772461"/>
            <a:ext cx="7577349" cy="6821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red blue green 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 Levels: blue green 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E48538-C076-40F0-9C7E-40EF02CF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3781494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class(a)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A323577-D3EF-4A3D-A3FB-0EAD5A0F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4624912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[1] “factor"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F0BD6C-C1DC-4363-A532-EFB88937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5244258"/>
            <a:ext cx="7577349" cy="35903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>
                <a:solidFill>
                  <a:srgbClr val="515151"/>
                </a:solidFill>
                <a:latin typeface="Consolas" panose="020B0609020204030204" pitchFamily="49" charset="0"/>
              </a:rPr>
              <a:t>levels(a)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956A4E-67D3-4424-AE25-56481A7B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176" y="6087676"/>
            <a:ext cx="7577349" cy="405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 panose="020B0509030403020204" pitchFamily="49" charset="0"/>
              </a:rPr>
              <a:t>## [1</a:t>
            </a:r>
            <a:r>
              <a:rPr lang="en-US" alt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] "blue" "green" “red"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A591E7-8F78-419A-BC90-915792DE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F034-A0A6-4F43-BF31-E5A6A6CA8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587CBA4E-A729-48FD-838F-967F1FD4D28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3B6A89AC-438B-4360-8CC4-3350E7EB4BC0}" vid="{CA918E19-263B-411D-AE0A-63044FCB7D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1444</Words>
  <Application>Microsoft Office PowerPoint</Application>
  <PresentationFormat>Widescreen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inherit</vt:lpstr>
      <vt:lpstr>Open Sans</vt:lpstr>
      <vt:lpstr>Source Code Pro</vt:lpstr>
      <vt:lpstr>Wingdings</vt:lpstr>
      <vt:lpstr>Office Theme</vt:lpstr>
      <vt:lpstr>1_Office Theme</vt:lpstr>
      <vt:lpstr>Day 1 Lecture 2:   Getting started with R</vt:lpstr>
      <vt:lpstr>Aims of the session</vt:lpstr>
      <vt:lpstr>How does R store information?</vt:lpstr>
      <vt:lpstr>How to create objects?</vt:lpstr>
      <vt:lpstr>How to create objects?</vt:lpstr>
      <vt:lpstr>Round numbers: integer</vt:lpstr>
      <vt:lpstr>Decimal numbers: numeric</vt:lpstr>
      <vt:lpstr>Text: character</vt:lpstr>
      <vt:lpstr>Categorical variables: factor</vt:lpstr>
      <vt:lpstr>Booleans: logical</vt:lpstr>
      <vt:lpstr>Vectors</vt:lpstr>
      <vt:lpstr> Matrices</vt:lpstr>
      <vt:lpstr>Data Frames</vt:lpstr>
      <vt:lpstr>Lists</vt:lpstr>
      <vt:lpstr>Lists (continued)</vt:lpstr>
      <vt:lpstr>Data structures summary</vt:lpstr>
      <vt:lpstr>Accessing contents in an object</vt:lpstr>
      <vt:lpstr>Using functions</vt:lpstr>
      <vt:lpstr>Functions</vt:lpstr>
      <vt:lpstr>What is a function?</vt:lpstr>
      <vt:lpstr>How to use a function?</vt:lpstr>
      <vt:lpstr>User defined functions</vt:lpstr>
      <vt:lpstr>What we should know by now</vt:lpstr>
      <vt:lpstr>Good R resources to explore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Lecture 2:   Introduction to R</dc:title>
  <dc:creator>Juan  Vesga</dc:creator>
  <cp:lastModifiedBy>Juan  Vesga</cp:lastModifiedBy>
  <cp:revision>23</cp:revision>
  <dcterms:created xsi:type="dcterms:W3CDTF">2021-10-23T20:03:56Z</dcterms:created>
  <dcterms:modified xsi:type="dcterms:W3CDTF">2023-05-31T11:43:31Z</dcterms:modified>
</cp:coreProperties>
</file>