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uce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5083" y="2027334"/>
            <a:ext cx="13897833" cy="7361476"/>
            <a:chOff x="0" y="0"/>
            <a:chExt cx="2153138" cy="11404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3138" cy="1140485"/>
            </a:xfrm>
            <a:custGeom>
              <a:avLst/>
              <a:gdLst/>
              <a:ahLst/>
              <a:cxnLst/>
              <a:rect r="r" b="b" t="t" l="l"/>
              <a:pathLst>
                <a:path h="1140485" w="2153138">
                  <a:moveTo>
                    <a:pt x="15598" y="0"/>
                  </a:moveTo>
                  <a:lnTo>
                    <a:pt x="2137540" y="0"/>
                  </a:lnTo>
                  <a:cubicBezTo>
                    <a:pt x="2141677" y="0"/>
                    <a:pt x="2145645" y="1643"/>
                    <a:pt x="2148570" y="4568"/>
                  </a:cubicBezTo>
                  <a:cubicBezTo>
                    <a:pt x="2151495" y="7494"/>
                    <a:pt x="2153138" y="11461"/>
                    <a:pt x="2153138" y="15598"/>
                  </a:cubicBezTo>
                  <a:lnTo>
                    <a:pt x="2153138" y="1124888"/>
                  </a:lnTo>
                  <a:cubicBezTo>
                    <a:pt x="2153138" y="1133502"/>
                    <a:pt x="2146155" y="1140485"/>
                    <a:pt x="2137540" y="1140485"/>
                  </a:cubicBezTo>
                  <a:lnTo>
                    <a:pt x="15598" y="1140485"/>
                  </a:lnTo>
                  <a:cubicBezTo>
                    <a:pt x="11461" y="1140485"/>
                    <a:pt x="7494" y="1138842"/>
                    <a:pt x="4568" y="1135917"/>
                  </a:cubicBezTo>
                  <a:cubicBezTo>
                    <a:pt x="1643" y="1132992"/>
                    <a:pt x="0" y="1129024"/>
                    <a:pt x="0" y="1124888"/>
                  </a:cubicBezTo>
                  <a:lnTo>
                    <a:pt x="0" y="15598"/>
                  </a:lnTo>
                  <a:cubicBezTo>
                    <a:pt x="0" y="11461"/>
                    <a:pt x="1643" y="7494"/>
                    <a:pt x="4568" y="4568"/>
                  </a:cubicBezTo>
                  <a:cubicBezTo>
                    <a:pt x="7494" y="1643"/>
                    <a:pt x="11461" y="0"/>
                    <a:pt x="15598" y="0"/>
                  </a:cubicBezTo>
                  <a:close/>
                </a:path>
              </a:pathLst>
            </a:custGeom>
            <a:blipFill>
              <a:blip r:embed="rId2"/>
              <a:stretch>
                <a:fillRect l="-4762" t="0" r="-4762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529530" y="3495798"/>
            <a:ext cx="304344" cy="76086"/>
          </a:xfrm>
          <a:custGeom>
            <a:avLst/>
            <a:gdLst/>
            <a:ahLst/>
            <a:cxnLst/>
            <a:rect r="r" b="b" t="t" l="l"/>
            <a:pathLst>
              <a:path h="76086" w="304344">
                <a:moveTo>
                  <a:pt x="0" y="0"/>
                </a:moveTo>
                <a:lnTo>
                  <a:pt x="304344" y="0"/>
                </a:lnTo>
                <a:lnTo>
                  <a:pt x="304344" y="76086"/>
                </a:lnTo>
                <a:lnTo>
                  <a:pt x="0" y="760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54126" y="3495798"/>
            <a:ext cx="304344" cy="76086"/>
          </a:xfrm>
          <a:custGeom>
            <a:avLst/>
            <a:gdLst/>
            <a:ahLst/>
            <a:cxnLst/>
            <a:rect r="r" b="b" t="t" l="l"/>
            <a:pathLst>
              <a:path h="76086" w="304344">
                <a:moveTo>
                  <a:pt x="0" y="0"/>
                </a:moveTo>
                <a:lnTo>
                  <a:pt x="304344" y="0"/>
                </a:lnTo>
                <a:lnTo>
                  <a:pt x="304344" y="76086"/>
                </a:lnTo>
                <a:lnTo>
                  <a:pt x="0" y="760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84717" y="419417"/>
            <a:ext cx="10918567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  <a:spcBef>
                <a:spcPct val="0"/>
              </a:spcBef>
            </a:pPr>
            <a:r>
              <a:rPr lang="en-US" sz="6399" spc="-563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Procesos y Comunicación en 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03283" y="9901986"/>
            <a:ext cx="10522673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JUAN MANUEL NUCAMENDI DIAZ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337968"/>
            <a:ext cx="10869444" cy="4250615"/>
            <a:chOff x="0" y="0"/>
            <a:chExt cx="1683961" cy="6585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3961" cy="658532"/>
            </a:xfrm>
            <a:custGeom>
              <a:avLst/>
              <a:gdLst/>
              <a:ahLst/>
              <a:cxnLst/>
              <a:rect r="r" b="b" t="t" l="l"/>
              <a:pathLst>
                <a:path h="658532" w="1683961">
                  <a:moveTo>
                    <a:pt x="19943" y="0"/>
                  </a:moveTo>
                  <a:lnTo>
                    <a:pt x="1664018" y="0"/>
                  </a:lnTo>
                  <a:cubicBezTo>
                    <a:pt x="1675032" y="0"/>
                    <a:pt x="1683961" y="8929"/>
                    <a:pt x="1683961" y="19943"/>
                  </a:cubicBezTo>
                  <a:lnTo>
                    <a:pt x="1683961" y="638588"/>
                  </a:lnTo>
                  <a:cubicBezTo>
                    <a:pt x="1683961" y="649603"/>
                    <a:pt x="1675032" y="658532"/>
                    <a:pt x="1664018" y="658532"/>
                  </a:cubicBezTo>
                  <a:lnTo>
                    <a:pt x="19943" y="658532"/>
                  </a:lnTo>
                  <a:cubicBezTo>
                    <a:pt x="8929" y="658532"/>
                    <a:pt x="0" y="649603"/>
                    <a:pt x="0" y="638588"/>
                  </a:cubicBezTo>
                  <a:lnTo>
                    <a:pt x="0" y="19943"/>
                  </a:lnTo>
                  <a:cubicBezTo>
                    <a:pt x="0" y="8929"/>
                    <a:pt x="8929" y="0"/>
                    <a:pt x="19943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25642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725165"/>
            <a:ext cx="13278086" cy="71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6"/>
              </a:lnSpc>
            </a:pPr>
            <a:r>
              <a:rPr lang="en-US" sz="5386" spc="-474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.Comunicación mediante tuberías (pipes)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086600"/>
            <a:ext cx="8221326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¿Qué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pasó?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sort leyó los 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datos que enviaste por la pipe, los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ordenó alfabéticamente y los mostró por pantalla. La pipe actuó com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o intermediario entre los dos procesos.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hacer lo contrario  = pues lo que paso es que la informacion paso a lo que es la otra ventana como si huviera cambiado de lugar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¿Cómo eliminar la pipe?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rm pruebafifo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97396" y="7495214"/>
            <a:ext cx="9847950" cy="1965149"/>
            <a:chOff x="0" y="0"/>
            <a:chExt cx="3990750" cy="796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90750" cy="796350"/>
            </a:xfrm>
            <a:custGeom>
              <a:avLst/>
              <a:gdLst/>
              <a:ahLst/>
              <a:cxnLst/>
              <a:rect r="r" b="b" t="t" l="l"/>
              <a:pathLst>
                <a:path h="796350" w="3990750">
                  <a:moveTo>
                    <a:pt x="22012" y="0"/>
                  </a:moveTo>
                  <a:lnTo>
                    <a:pt x="3968738" y="0"/>
                  </a:lnTo>
                  <a:cubicBezTo>
                    <a:pt x="3974576" y="0"/>
                    <a:pt x="3980174" y="2319"/>
                    <a:pt x="3984303" y="6447"/>
                  </a:cubicBezTo>
                  <a:cubicBezTo>
                    <a:pt x="3988431" y="10575"/>
                    <a:pt x="3990750" y="16174"/>
                    <a:pt x="3990750" y="22012"/>
                  </a:cubicBezTo>
                  <a:lnTo>
                    <a:pt x="3990750" y="774338"/>
                  </a:lnTo>
                  <a:cubicBezTo>
                    <a:pt x="3990750" y="780176"/>
                    <a:pt x="3988431" y="785775"/>
                    <a:pt x="3984303" y="789903"/>
                  </a:cubicBezTo>
                  <a:cubicBezTo>
                    <a:pt x="3980174" y="794031"/>
                    <a:pt x="3974576" y="796350"/>
                    <a:pt x="3968738" y="796350"/>
                  </a:cubicBezTo>
                  <a:lnTo>
                    <a:pt x="22012" y="796350"/>
                  </a:lnTo>
                  <a:cubicBezTo>
                    <a:pt x="9855" y="796350"/>
                    <a:pt x="0" y="786495"/>
                    <a:pt x="0" y="774338"/>
                  </a:cubicBezTo>
                  <a:lnTo>
                    <a:pt x="0" y="22012"/>
                  </a:lnTo>
                  <a:cubicBezTo>
                    <a:pt x="0" y="9855"/>
                    <a:pt x="9855" y="0"/>
                    <a:pt x="2201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7047" r="0" b="-77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18724" y="1932133"/>
            <a:ext cx="7682411" cy="5140193"/>
            <a:chOff x="0" y="0"/>
            <a:chExt cx="1190206" cy="7963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90206" cy="796350"/>
            </a:xfrm>
            <a:custGeom>
              <a:avLst/>
              <a:gdLst/>
              <a:ahLst/>
              <a:cxnLst/>
              <a:rect r="r" b="b" t="t" l="l"/>
              <a:pathLst>
                <a:path h="796350" w="1190206">
                  <a:moveTo>
                    <a:pt x="28217" y="0"/>
                  </a:moveTo>
                  <a:lnTo>
                    <a:pt x="1161990" y="0"/>
                  </a:lnTo>
                  <a:cubicBezTo>
                    <a:pt x="1169473" y="0"/>
                    <a:pt x="1176650" y="2973"/>
                    <a:pt x="1181942" y="8265"/>
                  </a:cubicBezTo>
                  <a:cubicBezTo>
                    <a:pt x="1187234" y="13556"/>
                    <a:pt x="1190206" y="20733"/>
                    <a:pt x="1190206" y="28217"/>
                  </a:cubicBezTo>
                  <a:lnTo>
                    <a:pt x="1190206" y="768133"/>
                  </a:lnTo>
                  <a:cubicBezTo>
                    <a:pt x="1190206" y="775617"/>
                    <a:pt x="1187234" y="782794"/>
                    <a:pt x="1181942" y="788086"/>
                  </a:cubicBezTo>
                  <a:cubicBezTo>
                    <a:pt x="1176650" y="793378"/>
                    <a:pt x="1169473" y="796350"/>
                    <a:pt x="1161990" y="796350"/>
                  </a:cubicBezTo>
                  <a:lnTo>
                    <a:pt x="28217" y="796350"/>
                  </a:lnTo>
                  <a:cubicBezTo>
                    <a:pt x="20733" y="796350"/>
                    <a:pt x="13556" y="793378"/>
                    <a:pt x="8265" y="788086"/>
                  </a:cubicBezTo>
                  <a:cubicBezTo>
                    <a:pt x="2973" y="782794"/>
                    <a:pt x="0" y="775617"/>
                    <a:pt x="0" y="768133"/>
                  </a:cubicBezTo>
                  <a:lnTo>
                    <a:pt x="0" y="28217"/>
                  </a:lnTo>
                  <a:cubicBezTo>
                    <a:pt x="0" y="20733"/>
                    <a:pt x="2973" y="13556"/>
                    <a:pt x="8265" y="8265"/>
                  </a:cubicBezTo>
                  <a:cubicBezTo>
                    <a:pt x="13556" y="2973"/>
                    <a:pt x="20733" y="0"/>
                    <a:pt x="28217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424" r="0" b="-42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18724" y="7348181"/>
            <a:ext cx="8221326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¿Qué valor aparece al ejecutar ./forkprog1 &amp;?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Al ejecutar ./forkprog1 &amp;, aparece algo como: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[1] 11660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El número 11660 es el PID del proceso padre que acabas de lanzar en segundo plano.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¿Cuáles son los PID del padre y del hijo?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padre = 1660 hijo = 11661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¿Qué tamaño en memoria ocupan?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3482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18724" y="814041"/>
            <a:ext cx="10911511" cy="63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800" spc="-422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Creación de procesos mediante fork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51003" y="2430231"/>
            <a:ext cx="8221326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¿Qué hace sleep()? ¿Qué proceso termina antes?</a:t>
            </a:r>
          </a:p>
          <a:p>
            <a:pPr algn="l">
              <a:lnSpc>
                <a:spcPts val="1804"/>
              </a:lnSpc>
            </a:pP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sleep(20) duerme al hijo 20 segundos.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sleep(30) duerme al padre 30 segundos.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→ El hijo termina antes.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Qué pasa si fork() devuelve -1?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Significa que no se pudo crear el proceso hijo, por ejemplo, por falta de recursos.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6: ¿Cuál es la primera instrucción del hijo?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La primera instrucción del hijo es: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printf("Soy el hijo, mi PID es %d y mi PPID es %d \n", getpid(), getppid());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Modificar para que el padre imprima antes que el hijo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Queremos que el padre imprima su mensaje antes que el hijo.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Solución: usar sleep(1) en el hijo para que espere. ejercicio 1-7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0097" y="2560415"/>
            <a:ext cx="7474911" cy="1654234"/>
            <a:chOff x="0" y="0"/>
            <a:chExt cx="2065377" cy="4570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377" cy="457078"/>
            </a:xfrm>
            <a:custGeom>
              <a:avLst/>
              <a:gdLst/>
              <a:ahLst/>
              <a:cxnLst/>
              <a:rect r="r" b="b" t="t" l="l"/>
              <a:pathLst>
                <a:path h="457078" w="2065377">
                  <a:moveTo>
                    <a:pt x="29000" y="0"/>
                  </a:moveTo>
                  <a:lnTo>
                    <a:pt x="2036376" y="0"/>
                  </a:lnTo>
                  <a:cubicBezTo>
                    <a:pt x="2044068" y="0"/>
                    <a:pt x="2051444" y="3055"/>
                    <a:pt x="2056883" y="8494"/>
                  </a:cubicBezTo>
                  <a:cubicBezTo>
                    <a:pt x="2062321" y="13933"/>
                    <a:pt x="2065377" y="21309"/>
                    <a:pt x="2065377" y="29000"/>
                  </a:cubicBezTo>
                  <a:lnTo>
                    <a:pt x="2065377" y="428078"/>
                  </a:lnTo>
                  <a:cubicBezTo>
                    <a:pt x="2065377" y="435769"/>
                    <a:pt x="2062321" y="443145"/>
                    <a:pt x="2056883" y="448584"/>
                  </a:cubicBezTo>
                  <a:cubicBezTo>
                    <a:pt x="2051444" y="454023"/>
                    <a:pt x="2044068" y="457078"/>
                    <a:pt x="2036376" y="457078"/>
                  </a:cubicBezTo>
                  <a:lnTo>
                    <a:pt x="29000" y="457078"/>
                  </a:lnTo>
                  <a:cubicBezTo>
                    <a:pt x="21309" y="457078"/>
                    <a:pt x="13933" y="454023"/>
                    <a:pt x="8494" y="448584"/>
                  </a:cubicBezTo>
                  <a:cubicBezTo>
                    <a:pt x="3055" y="443145"/>
                    <a:pt x="0" y="435769"/>
                    <a:pt x="0" y="428078"/>
                  </a:cubicBezTo>
                  <a:lnTo>
                    <a:pt x="0" y="29000"/>
                  </a:lnTo>
                  <a:cubicBezTo>
                    <a:pt x="0" y="21309"/>
                    <a:pt x="3055" y="13933"/>
                    <a:pt x="8494" y="8494"/>
                  </a:cubicBezTo>
                  <a:cubicBezTo>
                    <a:pt x="13933" y="3055"/>
                    <a:pt x="21309" y="0"/>
                    <a:pt x="290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9598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955294" y="2340127"/>
            <a:ext cx="10071163" cy="4236241"/>
            <a:chOff x="0" y="0"/>
            <a:chExt cx="2065377" cy="8687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65377" cy="868761"/>
            </a:xfrm>
            <a:custGeom>
              <a:avLst/>
              <a:gdLst/>
              <a:ahLst/>
              <a:cxnLst/>
              <a:rect r="r" b="b" t="t" l="l"/>
              <a:pathLst>
                <a:path h="868761" w="2065377">
                  <a:moveTo>
                    <a:pt x="21524" y="0"/>
                  </a:moveTo>
                  <a:lnTo>
                    <a:pt x="2043852" y="0"/>
                  </a:lnTo>
                  <a:cubicBezTo>
                    <a:pt x="2049561" y="0"/>
                    <a:pt x="2055036" y="2268"/>
                    <a:pt x="2059072" y="6304"/>
                  </a:cubicBezTo>
                  <a:cubicBezTo>
                    <a:pt x="2063109" y="10341"/>
                    <a:pt x="2065377" y="15816"/>
                    <a:pt x="2065377" y="21524"/>
                  </a:cubicBezTo>
                  <a:lnTo>
                    <a:pt x="2065377" y="847237"/>
                  </a:lnTo>
                  <a:cubicBezTo>
                    <a:pt x="2065377" y="859124"/>
                    <a:pt x="2055740" y="868761"/>
                    <a:pt x="2043852" y="868761"/>
                  </a:cubicBezTo>
                  <a:lnTo>
                    <a:pt x="21524" y="868761"/>
                  </a:lnTo>
                  <a:cubicBezTo>
                    <a:pt x="9637" y="868761"/>
                    <a:pt x="0" y="859124"/>
                    <a:pt x="0" y="847237"/>
                  </a:cubicBezTo>
                  <a:lnTo>
                    <a:pt x="0" y="21524"/>
                  </a:lnTo>
                  <a:cubicBezTo>
                    <a:pt x="0" y="9637"/>
                    <a:pt x="9637" y="0"/>
                    <a:pt x="21524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-5837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19667" y="1758407"/>
            <a:ext cx="8221326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Ejercic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io 8: Variab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le varfork diferente en padre e hijo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G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uarda esto como ejercicio1-8.c:</a:t>
            </a:r>
          </a:p>
          <a:p>
            <a:pPr algn="l">
              <a:lnSpc>
                <a:spcPts val="18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014029" y="671512"/>
            <a:ext cx="7953692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-128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TEMA 2: Inicio de programas mediante exec</a:t>
            </a:r>
          </a:p>
          <a:p>
            <a:pPr algn="ctr">
              <a:lnSpc>
                <a:spcPts val="180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955294" y="6995395"/>
            <a:ext cx="8221326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¿Qué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recib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en execprog1 y execprog2 en argv?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uesta: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execprog1 recibe: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¿Qué PID tienen?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Ambos programas tienen el mismo PID, porque execv no crea un nuevo proceso, solo reemplaza el programa del proceso actual.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¿Qué tamaño en memoria ocupan?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execprog1 ocupa poco (solo un printf y un sleep).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execprog2 ocupa más, porque tiene un array de 2 millones de bytes (char a[2000000]).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96669"/>
            <a:ext cx="7112634" cy="5140193"/>
            <a:chOff x="0" y="0"/>
            <a:chExt cx="1101933" cy="796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1933" cy="796350"/>
            </a:xfrm>
            <a:custGeom>
              <a:avLst/>
              <a:gdLst/>
              <a:ahLst/>
              <a:cxnLst/>
              <a:rect r="r" b="b" t="t" l="l"/>
              <a:pathLst>
                <a:path h="796350" w="1101933">
                  <a:moveTo>
                    <a:pt x="30477" y="0"/>
                  </a:moveTo>
                  <a:lnTo>
                    <a:pt x="1071456" y="0"/>
                  </a:lnTo>
                  <a:cubicBezTo>
                    <a:pt x="1079539" y="0"/>
                    <a:pt x="1087291" y="3211"/>
                    <a:pt x="1093007" y="8927"/>
                  </a:cubicBezTo>
                  <a:cubicBezTo>
                    <a:pt x="1098722" y="14642"/>
                    <a:pt x="1101933" y="22394"/>
                    <a:pt x="1101933" y="30477"/>
                  </a:cubicBezTo>
                  <a:lnTo>
                    <a:pt x="1101933" y="765873"/>
                  </a:lnTo>
                  <a:cubicBezTo>
                    <a:pt x="1101933" y="773956"/>
                    <a:pt x="1098722" y="781708"/>
                    <a:pt x="1093007" y="787424"/>
                  </a:cubicBezTo>
                  <a:cubicBezTo>
                    <a:pt x="1087291" y="793139"/>
                    <a:pt x="1079539" y="796350"/>
                    <a:pt x="1071456" y="796350"/>
                  </a:cubicBezTo>
                  <a:lnTo>
                    <a:pt x="30477" y="796350"/>
                  </a:lnTo>
                  <a:cubicBezTo>
                    <a:pt x="22394" y="796350"/>
                    <a:pt x="14642" y="793139"/>
                    <a:pt x="8927" y="787424"/>
                  </a:cubicBezTo>
                  <a:cubicBezTo>
                    <a:pt x="3211" y="781708"/>
                    <a:pt x="0" y="773956"/>
                    <a:pt x="0" y="765873"/>
                  </a:cubicBezTo>
                  <a:lnTo>
                    <a:pt x="0" y="30477"/>
                  </a:lnTo>
                  <a:cubicBezTo>
                    <a:pt x="0" y="22394"/>
                    <a:pt x="3211" y="14642"/>
                    <a:pt x="8927" y="8927"/>
                  </a:cubicBezTo>
                  <a:cubicBezTo>
                    <a:pt x="14642" y="3211"/>
                    <a:pt x="22394" y="0"/>
                    <a:pt x="3047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854" r="0" b="-854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73628" y="3196669"/>
            <a:ext cx="7694586" cy="5140193"/>
            <a:chOff x="0" y="0"/>
            <a:chExt cx="1192093" cy="7963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92093" cy="796350"/>
            </a:xfrm>
            <a:custGeom>
              <a:avLst/>
              <a:gdLst/>
              <a:ahLst/>
              <a:cxnLst/>
              <a:rect r="r" b="b" t="t" l="l"/>
              <a:pathLst>
                <a:path h="796350" w="1192093">
                  <a:moveTo>
                    <a:pt x="28172" y="0"/>
                  </a:moveTo>
                  <a:lnTo>
                    <a:pt x="1163921" y="0"/>
                  </a:lnTo>
                  <a:cubicBezTo>
                    <a:pt x="1179480" y="0"/>
                    <a:pt x="1192093" y="12613"/>
                    <a:pt x="1192093" y="28172"/>
                  </a:cubicBezTo>
                  <a:lnTo>
                    <a:pt x="1192093" y="768178"/>
                  </a:lnTo>
                  <a:cubicBezTo>
                    <a:pt x="1192093" y="783737"/>
                    <a:pt x="1179480" y="796350"/>
                    <a:pt x="1163921" y="796350"/>
                  </a:cubicBezTo>
                  <a:lnTo>
                    <a:pt x="28172" y="796350"/>
                  </a:lnTo>
                  <a:cubicBezTo>
                    <a:pt x="12613" y="796350"/>
                    <a:pt x="0" y="783737"/>
                    <a:pt x="0" y="768178"/>
                  </a:cubicBezTo>
                  <a:lnTo>
                    <a:pt x="0" y="28172"/>
                  </a:lnTo>
                  <a:cubicBezTo>
                    <a:pt x="0" y="12613"/>
                    <a:pt x="12613" y="0"/>
                    <a:pt x="28172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475" r="0" b="-475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19785" y="422407"/>
            <a:ext cx="15848429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¿Cód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i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go inalcanzable?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Instrucción: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M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odifica execprog1.c para que desp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ués del execv haya un printf("Hola\n"); y comprueba que no se ejecuta.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¿Puede ejecutarse el exit(0) final?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No, porque execv nunca regresa si tiene éxito. El exit(0) solo se ejecuta si execv falla.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02343"/>
            <a:ext cx="6327119" cy="7167539"/>
            <a:chOff x="0" y="0"/>
            <a:chExt cx="910392" cy="1031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0392" cy="1031318"/>
            </a:xfrm>
            <a:custGeom>
              <a:avLst/>
              <a:gdLst/>
              <a:ahLst/>
              <a:cxnLst/>
              <a:rect r="r" b="b" t="t" l="l"/>
              <a:pathLst>
                <a:path h="1031318" w="910392">
                  <a:moveTo>
                    <a:pt x="34261" y="0"/>
                  </a:moveTo>
                  <a:lnTo>
                    <a:pt x="876131" y="0"/>
                  </a:lnTo>
                  <a:cubicBezTo>
                    <a:pt x="895053" y="0"/>
                    <a:pt x="910392" y="15339"/>
                    <a:pt x="910392" y="34261"/>
                  </a:cubicBezTo>
                  <a:lnTo>
                    <a:pt x="910392" y="997057"/>
                  </a:lnTo>
                  <a:cubicBezTo>
                    <a:pt x="910392" y="1006144"/>
                    <a:pt x="906783" y="1014858"/>
                    <a:pt x="900358" y="1021283"/>
                  </a:cubicBezTo>
                  <a:cubicBezTo>
                    <a:pt x="893932" y="1027708"/>
                    <a:pt x="885218" y="1031318"/>
                    <a:pt x="876131" y="1031318"/>
                  </a:cubicBezTo>
                  <a:lnTo>
                    <a:pt x="34261" y="1031318"/>
                  </a:lnTo>
                  <a:cubicBezTo>
                    <a:pt x="15339" y="1031318"/>
                    <a:pt x="0" y="1015979"/>
                    <a:pt x="0" y="997057"/>
                  </a:cubicBezTo>
                  <a:lnTo>
                    <a:pt x="0" y="34261"/>
                  </a:lnTo>
                  <a:cubicBezTo>
                    <a:pt x="0" y="15339"/>
                    <a:pt x="15339" y="0"/>
                    <a:pt x="3426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98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765327" y="3406978"/>
            <a:ext cx="10522673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Dos procesos vinculados por una llamada fork() (padre e hijo) poseen zonas de datos propias, de uso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privado (no compartidas). Obviamente, al tratarse de procesos diferentes, cada uno posee un espacio de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direcciones independiente e inviolable.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La ejecución del siguiente programa, en el cual se asigna distinto valor a una misma variable según se trate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de la ejecución del proceso padre o del hijo, nos permitirá comprobar dicha característica de la llamada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fork().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¿Son las variable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 i y j del padre y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del hijo las mismas?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No, cada proceso tiene su propia copia de las variables. Al usar fork(), se duplican las variables, pero no se comparten.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3.2: Modificar para que ambos partan de i = 0, pero uno incremente de 1 en 1 y otro de 2 en 2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Guarda como: ejercicio3-2.c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21485"/>
            <a:ext cx="8445823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-128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TEMA 3: Zonas de datos entre procesos vinculados por fork</a:t>
            </a:r>
          </a:p>
          <a:p>
            <a:pPr algn="ctr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6673" y="733725"/>
            <a:ext cx="6083143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-1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Ficheros abiertos entre procesos vinculados por fork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86467" y="2397376"/>
            <a:ext cx="8557533" cy="5660332"/>
            <a:chOff x="0" y="0"/>
            <a:chExt cx="1888762" cy="1249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88762" cy="1249311"/>
            </a:xfrm>
            <a:custGeom>
              <a:avLst/>
              <a:gdLst/>
              <a:ahLst/>
              <a:cxnLst/>
              <a:rect r="r" b="b" t="t" l="l"/>
              <a:pathLst>
                <a:path h="1249311" w="1888762">
                  <a:moveTo>
                    <a:pt x="25331" y="0"/>
                  </a:moveTo>
                  <a:lnTo>
                    <a:pt x="1863431" y="0"/>
                  </a:lnTo>
                  <a:cubicBezTo>
                    <a:pt x="1877421" y="0"/>
                    <a:pt x="1888762" y="11341"/>
                    <a:pt x="1888762" y="25331"/>
                  </a:cubicBezTo>
                  <a:lnTo>
                    <a:pt x="1888762" y="1223980"/>
                  </a:lnTo>
                  <a:cubicBezTo>
                    <a:pt x="1888762" y="1237970"/>
                    <a:pt x="1877421" y="1249311"/>
                    <a:pt x="1863431" y="1249311"/>
                  </a:cubicBezTo>
                  <a:lnTo>
                    <a:pt x="25331" y="1249311"/>
                  </a:lnTo>
                  <a:cubicBezTo>
                    <a:pt x="11341" y="1249311"/>
                    <a:pt x="0" y="1237970"/>
                    <a:pt x="0" y="1223980"/>
                  </a:cubicBezTo>
                  <a:lnTo>
                    <a:pt x="0" y="25331"/>
                  </a:lnTo>
                  <a:cubicBezTo>
                    <a:pt x="0" y="11341"/>
                    <a:pt x="11341" y="0"/>
                    <a:pt x="2533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820" r="0" b="-282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9732184" y="6793715"/>
            <a:ext cx="8221326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: ¿Qué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si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gnifica 0666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 el permiso en octal: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0666 = -rw-rw-rw- (t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odos pueden leer y escribir, pero no ejecutar).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4.2: Modificar para que el hijo escriba más lento (menos frecuente)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Guarda como: ejercicio4-2.c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Efecto: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El hijo escribe cada 1 segundo, mientras que el padre escribe cada 1 microsegundo, así que el padre llena el fichero más rápido.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7416" y="2169311"/>
            <a:ext cx="8286584" cy="7804343"/>
            <a:chOff x="0" y="0"/>
            <a:chExt cx="1210474" cy="1140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0474" cy="1140030"/>
            </a:xfrm>
            <a:custGeom>
              <a:avLst/>
              <a:gdLst/>
              <a:ahLst/>
              <a:cxnLst/>
              <a:rect r="r" b="b" t="t" l="l"/>
              <a:pathLst>
                <a:path h="1140030" w="1210474">
                  <a:moveTo>
                    <a:pt x="26160" y="0"/>
                  </a:moveTo>
                  <a:lnTo>
                    <a:pt x="1184315" y="0"/>
                  </a:lnTo>
                  <a:cubicBezTo>
                    <a:pt x="1198762" y="0"/>
                    <a:pt x="1210474" y="11712"/>
                    <a:pt x="1210474" y="26160"/>
                  </a:cubicBezTo>
                  <a:lnTo>
                    <a:pt x="1210474" y="1113871"/>
                  </a:lnTo>
                  <a:cubicBezTo>
                    <a:pt x="1210474" y="1120809"/>
                    <a:pt x="1207718" y="1127463"/>
                    <a:pt x="1202812" y="1132368"/>
                  </a:cubicBezTo>
                  <a:cubicBezTo>
                    <a:pt x="1197907" y="1137274"/>
                    <a:pt x="1191253" y="1140030"/>
                    <a:pt x="1184315" y="1140030"/>
                  </a:cubicBezTo>
                  <a:lnTo>
                    <a:pt x="26160" y="1140030"/>
                  </a:lnTo>
                  <a:cubicBezTo>
                    <a:pt x="11712" y="1140030"/>
                    <a:pt x="0" y="1128318"/>
                    <a:pt x="0" y="1113871"/>
                  </a:cubicBezTo>
                  <a:lnTo>
                    <a:pt x="0" y="26160"/>
                  </a:lnTo>
                  <a:cubicBezTo>
                    <a:pt x="0" y="19222"/>
                    <a:pt x="2756" y="12568"/>
                    <a:pt x="7662" y="7662"/>
                  </a:cubicBezTo>
                  <a:cubicBezTo>
                    <a:pt x="12568" y="2756"/>
                    <a:pt x="19222" y="0"/>
                    <a:pt x="2616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006" r="0" b="-200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32438" y="8343900"/>
            <a:ext cx="7430433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¿Cuál es el PPID del hijo cuando el padre ha termina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do?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Instrucción: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Ej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ecuta espe2, espera a que el pa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dre termine, y luego usa: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0032438" y="1028700"/>
            <a:ext cx="6957404" cy="6552516"/>
            <a:chOff x="0" y="0"/>
            <a:chExt cx="1210474" cy="11400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0474" cy="1140030"/>
            </a:xfrm>
            <a:custGeom>
              <a:avLst/>
              <a:gdLst/>
              <a:ahLst/>
              <a:cxnLst/>
              <a:rect r="r" b="b" t="t" l="l"/>
              <a:pathLst>
                <a:path h="1140030" w="1210474">
                  <a:moveTo>
                    <a:pt x="31157" y="0"/>
                  </a:moveTo>
                  <a:lnTo>
                    <a:pt x="1179317" y="0"/>
                  </a:lnTo>
                  <a:cubicBezTo>
                    <a:pt x="1196525" y="0"/>
                    <a:pt x="1210474" y="13950"/>
                    <a:pt x="1210474" y="31157"/>
                  </a:cubicBezTo>
                  <a:lnTo>
                    <a:pt x="1210474" y="1108873"/>
                  </a:lnTo>
                  <a:cubicBezTo>
                    <a:pt x="1210474" y="1117137"/>
                    <a:pt x="1207192" y="1125062"/>
                    <a:pt x="1201349" y="1130905"/>
                  </a:cubicBezTo>
                  <a:cubicBezTo>
                    <a:pt x="1195506" y="1136748"/>
                    <a:pt x="1187581" y="1140030"/>
                    <a:pt x="1179317" y="1140030"/>
                  </a:cubicBezTo>
                  <a:lnTo>
                    <a:pt x="31157" y="1140030"/>
                  </a:lnTo>
                  <a:cubicBezTo>
                    <a:pt x="22894" y="1140030"/>
                    <a:pt x="14969" y="1136748"/>
                    <a:pt x="9126" y="1130905"/>
                  </a:cubicBezTo>
                  <a:cubicBezTo>
                    <a:pt x="3283" y="1125062"/>
                    <a:pt x="0" y="1117137"/>
                    <a:pt x="0" y="1108873"/>
                  </a:cubicBezTo>
                  <a:lnTo>
                    <a:pt x="0" y="31157"/>
                  </a:lnTo>
                  <a:cubicBezTo>
                    <a:pt x="0" y="22894"/>
                    <a:pt x="3283" y="14969"/>
                    <a:pt x="9126" y="9126"/>
                  </a:cubicBezTo>
                  <a:cubicBezTo>
                    <a:pt x="14969" y="3283"/>
                    <a:pt x="22894" y="0"/>
                    <a:pt x="31157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5909" r="0" b="-5909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76297" y="453390"/>
            <a:ext cx="8260488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spc="-422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Espera del proceso padre al proceso hijo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7963" y="2191156"/>
            <a:ext cx="7591467" cy="7881624"/>
            <a:chOff x="0" y="0"/>
            <a:chExt cx="1116078" cy="11587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078" cy="1158736"/>
            </a:xfrm>
            <a:custGeom>
              <a:avLst/>
              <a:gdLst/>
              <a:ahLst/>
              <a:cxnLst/>
              <a:rect r="r" b="b" t="t" l="l"/>
              <a:pathLst>
                <a:path h="1158736" w="1116078">
                  <a:moveTo>
                    <a:pt x="28555" y="0"/>
                  </a:moveTo>
                  <a:lnTo>
                    <a:pt x="1087523" y="0"/>
                  </a:lnTo>
                  <a:cubicBezTo>
                    <a:pt x="1103294" y="0"/>
                    <a:pt x="1116078" y="12784"/>
                    <a:pt x="1116078" y="28555"/>
                  </a:cubicBezTo>
                  <a:lnTo>
                    <a:pt x="1116078" y="1130181"/>
                  </a:lnTo>
                  <a:cubicBezTo>
                    <a:pt x="1116078" y="1137754"/>
                    <a:pt x="1113070" y="1145017"/>
                    <a:pt x="1107714" y="1150372"/>
                  </a:cubicBezTo>
                  <a:cubicBezTo>
                    <a:pt x="1102359" y="1155728"/>
                    <a:pt x="1095096" y="1158736"/>
                    <a:pt x="1087523" y="1158736"/>
                  </a:cubicBezTo>
                  <a:lnTo>
                    <a:pt x="28555" y="1158736"/>
                  </a:lnTo>
                  <a:cubicBezTo>
                    <a:pt x="12784" y="1158736"/>
                    <a:pt x="0" y="1145951"/>
                    <a:pt x="0" y="1130181"/>
                  </a:cubicBezTo>
                  <a:lnTo>
                    <a:pt x="0" y="28555"/>
                  </a:lnTo>
                  <a:cubicBezTo>
                    <a:pt x="0" y="12784"/>
                    <a:pt x="12784" y="0"/>
                    <a:pt x="2855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313" r="0" b="-2313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565141" y="676275"/>
            <a:ext cx="514334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 spc="-19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Manejo de señales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45689" y="5359152"/>
            <a:ext cx="10522673" cy="502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El programa “signal.c” hace uso de la llamada a sistema signal() para cambiar su comportamiento con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respecto a las señales recibidas.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signal.c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¿Para qué si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rven los parámetros de signal()?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signal(int signum, void (*func)(int));</a:t>
            </a:r>
          </a:p>
          <a:p>
            <a:pPr algn="l">
              <a:lnSpc>
                <a:spcPts val="1804"/>
              </a:lnSpc>
            </a:pP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signum: Número de la señal (ej. SIGINT, SIGTERM).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fun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c: Función que se ejecutará al recibir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señal. Pue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de ser:</a:t>
            </a:r>
          </a:p>
          <a:p>
            <a:pPr algn="l" marL="649410" indent="-216470" lvl="2">
              <a:lnSpc>
                <a:spcPts val="1804"/>
              </a:lnSpc>
              <a:buFont typeface="Arial"/>
              <a:buChar char="⚬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SIG_IGN: Ignorar la señal.</a:t>
            </a:r>
          </a:p>
          <a:p>
            <a:pPr algn="l" marL="649410" indent="-216470" lvl="2">
              <a:lnSpc>
                <a:spcPts val="1804"/>
              </a:lnSpc>
              <a:buFont typeface="Arial"/>
              <a:buChar char="⚬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SIG_DFL: Comportamiento por defecto.</a:t>
            </a:r>
          </a:p>
          <a:p>
            <a:pPr algn="l" marL="649410" indent="-216470" lvl="2">
              <a:lnSpc>
                <a:spcPts val="1804"/>
              </a:lnSpc>
              <a:buFont typeface="Arial"/>
              <a:buChar char="⚬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Una función personalizada (como confirmar).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Modificar para que al recibir SIGTERM, diga "No quiero terminar" y continúe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Guarda como: ejercicio6-2.c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1691" y="1924820"/>
            <a:ext cx="7632011" cy="6912873"/>
            <a:chOff x="0" y="0"/>
            <a:chExt cx="879194" cy="796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9194" cy="796350"/>
            </a:xfrm>
            <a:custGeom>
              <a:avLst/>
              <a:gdLst/>
              <a:ahLst/>
              <a:cxnLst/>
              <a:rect r="r" b="b" t="t" l="l"/>
              <a:pathLst>
                <a:path h="796350" w="879194">
                  <a:moveTo>
                    <a:pt x="28403" y="0"/>
                  </a:moveTo>
                  <a:lnTo>
                    <a:pt x="850791" y="0"/>
                  </a:lnTo>
                  <a:cubicBezTo>
                    <a:pt x="858323" y="0"/>
                    <a:pt x="865548" y="2992"/>
                    <a:pt x="870875" y="8319"/>
                  </a:cubicBezTo>
                  <a:cubicBezTo>
                    <a:pt x="876201" y="13646"/>
                    <a:pt x="879194" y="20870"/>
                    <a:pt x="879194" y="28403"/>
                  </a:cubicBezTo>
                  <a:lnTo>
                    <a:pt x="879194" y="767947"/>
                  </a:lnTo>
                  <a:cubicBezTo>
                    <a:pt x="879194" y="775480"/>
                    <a:pt x="876201" y="782705"/>
                    <a:pt x="870875" y="788031"/>
                  </a:cubicBezTo>
                  <a:cubicBezTo>
                    <a:pt x="865548" y="793358"/>
                    <a:pt x="858323" y="796350"/>
                    <a:pt x="850791" y="796350"/>
                  </a:cubicBezTo>
                  <a:lnTo>
                    <a:pt x="28403" y="796350"/>
                  </a:lnTo>
                  <a:cubicBezTo>
                    <a:pt x="12717" y="796350"/>
                    <a:pt x="0" y="783634"/>
                    <a:pt x="0" y="767947"/>
                  </a:cubicBezTo>
                  <a:lnTo>
                    <a:pt x="0" y="28403"/>
                  </a:lnTo>
                  <a:cubicBezTo>
                    <a:pt x="0" y="20870"/>
                    <a:pt x="2992" y="13646"/>
                    <a:pt x="8319" y="8319"/>
                  </a:cubicBezTo>
                  <a:cubicBezTo>
                    <a:pt x="13646" y="2992"/>
                    <a:pt x="20870" y="0"/>
                    <a:pt x="28403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061" r="0" b="-106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443813" y="498941"/>
            <a:ext cx="789988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spc="-16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Envío de señales entre procesos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606390"/>
            <a:ext cx="10522673" cy="708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¿Cuántas señales se enviaron?, ¿de qu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ién a quién?, ¿en qué orden?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Respuesta: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1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señal enviada:</a:t>
            </a:r>
          </a:p>
          <a:p>
            <a:pPr algn="l" marL="649410" indent="-216470" lvl="2">
              <a:lnSpc>
                <a:spcPts val="1804"/>
              </a:lnSpc>
              <a:buFont typeface="Arial"/>
              <a:buChar char="⚬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De padre a hijo: kill(rf, SIGUSR1)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1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señal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 de re</a:t>
            </a: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spuesta:</a:t>
            </a:r>
          </a:p>
          <a:p>
            <a:pPr algn="l" marL="649410" indent="-216470" lvl="2">
              <a:lnSpc>
                <a:spcPts val="1804"/>
              </a:lnSpc>
              <a:buFont typeface="Arial"/>
              <a:buChar char="⚬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De hijo a padre: kill(getppid(), SIGUSR1)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Orden:</a:t>
            </a:r>
          </a:p>
          <a:p>
            <a:pPr algn="l" marL="324705" indent="-162352" lvl="1">
              <a:lnSpc>
                <a:spcPts val="1804"/>
              </a:lnSpc>
              <a:buAutoNum type="arabicPeriod" startAt="1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Padre → hijo (SIGUSR1)</a:t>
            </a:r>
          </a:p>
          <a:p>
            <a:pPr algn="l" marL="324705" indent="-162352" lvl="1">
              <a:lnSpc>
                <a:spcPts val="1804"/>
              </a:lnSpc>
              <a:buAutoNum type="arabicPeriod" startAt="1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Hijo → padre (SIGUSR1)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Intervención divina con SIGUSR2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Instrucción: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Modifica el programa para que: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Si el padre recibe SIGUSR2, no mate al hijo.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Imprima: "¡El Señor ha intervenido! ¡Se ha interrumpido el sacrificio!\n"</a:t>
            </a:r>
          </a:p>
          <a:p>
            <a:pPr algn="l" marL="324705" indent="-162352" lvl="1">
              <a:lnSpc>
                <a:spcPts val="1804"/>
              </a:lnSpc>
              <a:buFont typeface="Arial"/>
              <a:buChar char="•"/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Y termine con exit(0)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Guarda como: ejercicio7-2.c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Enviar SIGUSR2 al padre para salvar al hijo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Instrucción: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Busca el PID del padre (el de Abraham), y dentro de los 15 segundos, envía: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bash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Copy</a:t>
            </a: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kill -SIGUSR2 12345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  <a:r>
              <a:rPr lang="en-US" sz="1503" spc="-60">
                <a:solidFill>
                  <a:srgbClr val="323232"/>
                </a:solidFill>
                <a:latin typeface="Open Sauce"/>
                <a:ea typeface="Open Sauce"/>
                <a:cs typeface="Open Sauce"/>
                <a:sym typeface="Open Sauce"/>
              </a:rPr>
              <a:t>Cambia 12345 por el PID real del padre.</a:t>
            </a: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  <a:p>
            <a:pPr algn="l">
              <a:lnSpc>
                <a:spcPts val="180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DAG0hsZIF7s</dc:identifier>
  <dcterms:modified xsi:type="dcterms:W3CDTF">2011-08-01T06:04:30Z</dcterms:modified>
  <cp:revision>1</cp:revision>
  <dc:title>Yellow and White Minimalist Renewable Energy Presentation</dc:title>
</cp:coreProperties>
</file>