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1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22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9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715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s-V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s-V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s-V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s-V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V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s-V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V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s-V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F816CAB-C088-4146-AAEA-6BD19EBA097B}" type="slidenum">
              <a:rPr b="0" lang="es-V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s-V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s-V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304EFD-4923-4AEF-BB98-9DCED925039C}" type="slidenum">
              <a:rPr b="0" lang="es-V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3960"/>
            <a:ext cx="9143280" cy="18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280" cy="3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444600"/>
            <a:ext cx="8228880" cy="82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V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V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V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V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V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183960"/>
            <a:ext cx="9143280" cy="18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0"/>
            <a:ext cx="9143280" cy="3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V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V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V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V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V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V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V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80960" y="5152320"/>
            <a:ext cx="293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Mérida, Venezuela 2016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6 Imagen" descr=""/>
          <p:cNvPicPr/>
          <p:nvPr/>
        </p:nvPicPr>
        <p:blipFill>
          <a:blip r:embed="rId1"/>
          <a:stretch/>
        </p:blipFill>
        <p:spPr>
          <a:xfrm>
            <a:off x="467640" y="1201320"/>
            <a:ext cx="8208360" cy="22474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611640" y="3217680"/>
            <a:ext cx="822888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VE" sz="4400" spc="-94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Sistema Gimnasio Impacto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7" descr=""/>
          <p:cNvPicPr/>
          <p:nvPr/>
        </p:nvPicPr>
        <p:blipFill>
          <a:blip r:embed="rId2"/>
          <a:stretch/>
        </p:blipFill>
        <p:spPr>
          <a:xfrm>
            <a:off x="118440" y="337320"/>
            <a:ext cx="761040" cy="863280"/>
          </a:xfrm>
          <a:prstGeom prst="rect">
            <a:avLst/>
          </a:prstGeom>
          <a:ln>
            <a:noFill/>
          </a:ln>
        </p:spPr>
      </p:pic>
    </p:spTree>
  </p:cSld>
  <p:transition>
    <p:wipe dir="l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0" descr=""/>
          <p:cNvPicPr/>
          <p:nvPr/>
        </p:nvPicPr>
        <p:blipFill>
          <a:blip r:embed="rId1"/>
          <a:stretch/>
        </p:blipFill>
        <p:spPr>
          <a:xfrm>
            <a:off x="276840" y="1561320"/>
            <a:ext cx="3930840" cy="321876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113" name="Picture 9" descr=""/>
          <p:cNvPicPr/>
          <p:nvPr/>
        </p:nvPicPr>
        <p:blipFill>
          <a:blip r:embed="rId2"/>
          <a:stretch/>
        </p:blipFill>
        <p:spPr>
          <a:xfrm>
            <a:off x="5004000" y="1583280"/>
            <a:ext cx="3816000" cy="321768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14" name="CustomShape 1"/>
          <p:cNvSpPr/>
          <p:nvPr/>
        </p:nvSpPr>
        <p:spPr>
          <a:xfrm>
            <a:off x="525600" y="721440"/>
            <a:ext cx="822888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VE" sz="4800" spc="-94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Funcionalidades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3"/>
          <a:stretch/>
        </p:blipFill>
        <p:spPr>
          <a:xfrm>
            <a:off x="7156440" y="5038560"/>
            <a:ext cx="1986840" cy="67572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30780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7" descr=""/>
          <p:cNvPicPr/>
          <p:nvPr/>
        </p:nvPicPr>
        <p:blipFill>
          <a:blip r:embed="rId4"/>
          <a:stretch/>
        </p:blipFill>
        <p:spPr>
          <a:xfrm>
            <a:off x="2483640" y="1993320"/>
            <a:ext cx="3868560" cy="316764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ransition>
    <p:wipe dir="l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444600"/>
            <a:ext cx="822888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  <a:buClr>
                <a:srgbClr val="0b5394"/>
              </a:buClr>
              <a:buFont typeface="Wingdings" charset="2"/>
              <a:buChar char=""/>
            </a:pPr>
            <a:r>
              <a:rPr b="0" lang="es-VE" sz="3600" spc="-94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Descripción:</a:t>
            </a:r>
            <a:r>
              <a:rPr b="0" lang="es-VE" sz="3600" spc="-94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3 Marcador de contenido" descr=""/>
          <p:cNvPicPr/>
          <p:nvPr/>
        </p:nvPicPr>
        <p:blipFill>
          <a:blip r:embed="rId1"/>
          <a:stretch/>
        </p:blipFill>
        <p:spPr>
          <a:xfrm>
            <a:off x="7092360" y="5017680"/>
            <a:ext cx="1986480" cy="6753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457200" y="1333440"/>
            <a:ext cx="8228880" cy="40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>
              <a:lnSpc>
                <a:spcPct val="100000"/>
              </a:lnSpc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  <a:ea typeface="DejaVu Sans"/>
              </a:rPr>
              <a:t>El sistema cubre las siguientes áreas principales: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  <a:ea typeface="DejaVu Sans"/>
              </a:rPr>
              <a:t>	</a:t>
            </a: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  <a:ea typeface="DejaVu Sans"/>
              </a:rPr>
              <a:t>	</a:t>
            </a: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  <a:ea typeface="DejaVu Sans"/>
              </a:rPr>
              <a:t>         </a:t>
            </a:r>
            <a:r>
              <a:rPr b="0" lang="es-VE" sz="2400" spc="-1" strike="noStrike">
                <a:solidFill>
                  <a:srgbClr val="05686d"/>
                </a:solidFill>
                <a:uFill>
                  <a:solidFill>
                    <a:srgbClr val="ffffff"/>
                  </a:solidFill>
                </a:uFill>
                <a:latin typeface="Adobe Garamond Pro"/>
                <a:ea typeface="DejaVu Sans"/>
              </a:rPr>
              <a:t>Área de Recepción o Entrada.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2400" spc="-1" strike="noStrike">
                <a:solidFill>
                  <a:srgbClr val="05686d"/>
                </a:solidFill>
                <a:uFill>
                  <a:solidFill>
                    <a:srgbClr val="ffffff"/>
                  </a:solidFill>
                </a:uFill>
                <a:latin typeface="Adobe Garamond Pro"/>
                <a:ea typeface="DejaVu Sans"/>
              </a:rPr>
              <a:t>	</a:t>
            </a:r>
            <a:r>
              <a:rPr b="0" lang="es-VE" sz="2400" spc="-1" strike="noStrike">
                <a:solidFill>
                  <a:srgbClr val="05686d"/>
                </a:solidFill>
                <a:uFill>
                  <a:solidFill>
                    <a:srgbClr val="ffffff"/>
                  </a:solidFill>
                </a:uFill>
                <a:latin typeface="Adobe Garamond Pro"/>
                <a:ea typeface="DejaVu Sans"/>
              </a:rPr>
              <a:t>              </a:t>
            </a:r>
            <a:r>
              <a:rPr b="0" lang="es-VE" sz="2400" spc="-1" strike="noStrike">
                <a:solidFill>
                  <a:srgbClr val="05686d"/>
                </a:solidFill>
                <a:uFill>
                  <a:solidFill>
                    <a:srgbClr val="ffffff"/>
                  </a:solidFill>
                </a:uFill>
                <a:latin typeface="Adobe Garamond Pro"/>
                <a:ea typeface="DejaVu Sans"/>
              </a:rPr>
              <a:t>Área del Cafetín.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2400" spc="-1" strike="noStrike">
                <a:solidFill>
                  <a:srgbClr val="05686d"/>
                </a:solidFill>
                <a:uFill>
                  <a:solidFill>
                    <a:srgbClr val="ffffff"/>
                  </a:solidFill>
                </a:uFill>
                <a:latin typeface="Adobe Garamond Pro"/>
                <a:ea typeface="DejaVu Sans"/>
              </a:rPr>
              <a:t> </a:t>
            </a:r>
            <a:r>
              <a:rPr b="0" lang="es-VE" sz="2400" spc="-1" strike="noStrike">
                <a:solidFill>
                  <a:srgbClr val="05686d"/>
                </a:solidFill>
                <a:uFill>
                  <a:solidFill>
                    <a:srgbClr val="ffffff"/>
                  </a:solidFill>
                </a:uFill>
                <a:latin typeface="Adobe Garamond Pro"/>
                <a:ea typeface="DejaVu Sans"/>
              </a:rPr>
              <a:t>	</a:t>
            </a:r>
            <a:r>
              <a:rPr b="0" lang="es-VE" sz="2400" spc="-1" strike="noStrike">
                <a:solidFill>
                  <a:srgbClr val="05686d"/>
                </a:solidFill>
                <a:uFill>
                  <a:solidFill>
                    <a:srgbClr val="ffffff"/>
                  </a:solidFill>
                </a:uFill>
                <a:latin typeface="Adobe Garamond Pro"/>
                <a:ea typeface="DejaVu Sans"/>
              </a:rPr>
              <a:t>              </a:t>
            </a:r>
            <a:r>
              <a:rPr b="0" lang="es-VE" sz="2400" spc="-1" strike="noStrike">
                <a:solidFill>
                  <a:srgbClr val="05686d"/>
                </a:solidFill>
                <a:uFill>
                  <a:solidFill>
                    <a:srgbClr val="ffffff"/>
                  </a:solidFill>
                </a:uFill>
                <a:latin typeface="Adobe Garamond Pro"/>
                <a:ea typeface="DejaVu Sans"/>
              </a:rPr>
              <a:t>Control de inventario.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475640" y="2209320"/>
            <a:ext cx="719280" cy="14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475640" y="2965680"/>
            <a:ext cx="719280" cy="14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1475640" y="3685680"/>
            <a:ext cx="719280" cy="14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l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444600"/>
            <a:ext cx="822888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  <a:buClr>
                <a:srgbClr val="0b5394"/>
              </a:buClr>
              <a:buFont typeface="Wingdings" charset="2"/>
              <a:buChar char=""/>
            </a:pPr>
            <a:r>
              <a:rPr b="0" lang="es-VE" sz="3600" spc="-94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Alcance</a:t>
            </a:r>
            <a:r>
              <a:rPr b="0" lang="es-VE" sz="4000" spc="-94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: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7156440" y="5038560"/>
            <a:ext cx="1986840" cy="6757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457200" y="1333440"/>
            <a:ext cx="8228880" cy="40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 algn="just">
              <a:lnSpc>
                <a:spcPct val="150000"/>
              </a:lnSpc>
              <a:buClr>
                <a:srgbClr val="0f6fc6"/>
              </a:buClr>
              <a:buSzPct val="85000"/>
              <a:buFont typeface="Wingdings" charset="2"/>
              <a:buChar char=""/>
            </a:pP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</a:rPr>
              <a:t> </a:t>
            </a: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</a:rPr>
              <a:t>Clientes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 algn="just">
              <a:lnSpc>
                <a:spcPct val="150000"/>
              </a:lnSpc>
              <a:buClr>
                <a:srgbClr val="0f6fc6"/>
              </a:buClr>
              <a:buSzPct val="85000"/>
              <a:buFont typeface="Wingdings" charset="2"/>
              <a:buChar char=""/>
            </a:pP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</a:rPr>
              <a:t> </a:t>
            </a: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</a:rPr>
              <a:t>Proveedores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 algn="just">
              <a:lnSpc>
                <a:spcPct val="150000"/>
              </a:lnSpc>
              <a:buClr>
                <a:srgbClr val="0f6fc6"/>
              </a:buClr>
              <a:buSzPct val="85000"/>
              <a:buFont typeface="Wingdings" charset="2"/>
              <a:buChar char=""/>
            </a:pP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</a:rPr>
              <a:t> </a:t>
            </a: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</a:rPr>
              <a:t>Empleados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 algn="just">
              <a:lnSpc>
                <a:spcPct val="150000"/>
              </a:lnSpc>
              <a:buClr>
                <a:srgbClr val="0f6fc6"/>
              </a:buClr>
              <a:buSzPct val="85000"/>
              <a:buFont typeface="Wingdings" charset="2"/>
              <a:buChar char=""/>
            </a:pP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</a:rPr>
              <a:t> </a:t>
            </a: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</a:rPr>
              <a:t>Inventario de equipos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 algn="just">
              <a:lnSpc>
                <a:spcPct val="150000"/>
              </a:lnSpc>
              <a:buClr>
                <a:srgbClr val="0f6fc6"/>
              </a:buClr>
              <a:buSzPct val="85000"/>
              <a:buFont typeface="Wingdings" charset="2"/>
              <a:buChar char=""/>
            </a:pP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</a:rPr>
              <a:t> </a:t>
            </a: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</a:rPr>
              <a:t>Inventario de productos del cafetín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 algn="just">
              <a:lnSpc>
                <a:spcPct val="150000"/>
              </a:lnSpc>
              <a:buClr>
                <a:srgbClr val="0f6fc6"/>
              </a:buClr>
              <a:buSzPct val="85000"/>
              <a:buFont typeface="Wingdings" charset="2"/>
              <a:buChar char=""/>
            </a:pP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</a:rPr>
              <a:t> </a:t>
            </a:r>
            <a:r>
              <a:rPr b="0"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"/>
              </a:rPr>
              <a:t>Administración del gimnasio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l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444600"/>
            <a:ext cx="822888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  <a:buClr>
                <a:srgbClr val="0b5394"/>
              </a:buClr>
              <a:buFont typeface="Wingdings" charset="2"/>
              <a:buChar char=""/>
            </a:pPr>
            <a:r>
              <a:rPr b="0" lang="es-VE" sz="4000" spc="-94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Jerarquía de Actores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396000" y="1269720"/>
            <a:ext cx="7559640" cy="4398840"/>
          </a:xfrm>
          <a:prstGeom prst="rect">
            <a:avLst/>
          </a:prstGeom>
          <a:ln>
            <a:noFill/>
          </a:ln>
        </p:spPr>
      </p:pic>
      <p:pic>
        <p:nvPicPr>
          <p:cNvPr id="96" name="Picture 2" descr=""/>
          <p:cNvPicPr/>
          <p:nvPr/>
        </p:nvPicPr>
        <p:blipFill>
          <a:blip r:embed="rId2"/>
          <a:stretch/>
        </p:blipFill>
        <p:spPr>
          <a:xfrm>
            <a:off x="7156440" y="5038560"/>
            <a:ext cx="1986840" cy="675720"/>
          </a:xfrm>
          <a:prstGeom prst="rect">
            <a:avLst/>
          </a:prstGeom>
          <a:ln>
            <a:noFill/>
          </a:ln>
        </p:spPr>
      </p:pic>
    </p:spTree>
  </p:cSld>
  <p:transition>
    <p:wipe dir="l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444600"/>
            <a:ext cx="822888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  <a:buClr>
                <a:srgbClr val="0b5394"/>
              </a:buClr>
              <a:buFont typeface="Wingdings" charset="2"/>
              <a:buChar char=""/>
            </a:pPr>
            <a:r>
              <a:rPr b="0" lang="es-VE" sz="4000" spc="-94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Casos de Uso: Administrador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622800" y="1254240"/>
            <a:ext cx="7967520" cy="4063320"/>
          </a:xfrm>
          <a:prstGeom prst="rect">
            <a:avLst/>
          </a:prstGeom>
          <a:ln>
            <a:noFill/>
          </a:ln>
        </p:spPr>
      </p:pic>
      <p:pic>
        <p:nvPicPr>
          <p:cNvPr id="99" name="Picture 2" descr=""/>
          <p:cNvPicPr/>
          <p:nvPr/>
        </p:nvPicPr>
        <p:blipFill>
          <a:blip r:embed="rId2"/>
          <a:stretch/>
        </p:blipFill>
        <p:spPr>
          <a:xfrm>
            <a:off x="7156440" y="5038560"/>
            <a:ext cx="1986840" cy="675720"/>
          </a:xfrm>
          <a:prstGeom prst="rect">
            <a:avLst/>
          </a:prstGeom>
          <a:ln>
            <a:noFill/>
          </a:ln>
        </p:spPr>
      </p:pic>
    </p:spTree>
  </p:cSld>
  <p:transition>
    <p:wipe dir="l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444600"/>
            <a:ext cx="822888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  <a:buClr>
                <a:srgbClr val="0b5394"/>
              </a:buClr>
              <a:buFont typeface="Wingdings" charset="2"/>
              <a:buChar char=""/>
            </a:pPr>
            <a:r>
              <a:rPr b="0" lang="es-VE" sz="4000" spc="-94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Casos de uso: Gerente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492120" y="1277280"/>
            <a:ext cx="8228880" cy="4017240"/>
          </a:xfrm>
          <a:prstGeom prst="rect">
            <a:avLst/>
          </a:prstGeom>
          <a:ln>
            <a:noFill/>
          </a:ln>
        </p:spPr>
      </p:pic>
      <p:pic>
        <p:nvPicPr>
          <p:cNvPr id="102" name="Picture 2" descr=""/>
          <p:cNvPicPr/>
          <p:nvPr/>
        </p:nvPicPr>
        <p:blipFill>
          <a:blip r:embed="rId2"/>
          <a:stretch/>
        </p:blipFill>
        <p:spPr>
          <a:xfrm>
            <a:off x="7156440" y="5038560"/>
            <a:ext cx="1986840" cy="675720"/>
          </a:xfrm>
          <a:prstGeom prst="rect">
            <a:avLst/>
          </a:prstGeom>
          <a:ln>
            <a:noFill/>
          </a:ln>
        </p:spPr>
      </p:pic>
    </p:spTree>
  </p:cSld>
  <p:transition>
    <p:wipe dir="l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444600"/>
            <a:ext cx="822888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  <a:buClr>
                <a:srgbClr val="0b5394"/>
              </a:buClr>
              <a:buFont typeface="Wingdings" charset="2"/>
              <a:buChar char=""/>
            </a:pPr>
            <a:r>
              <a:rPr b="0" lang="es-VE" sz="4000" spc="-94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Casos de uso: Recepción 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7156440" y="5038560"/>
            <a:ext cx="1986840" cy="675720"/>
          </a:xfrm>
          <a:prstGeom prst="rect">
            <a:avLst/>
          </a:prstGeom>
          <a:ln>
            <a:noFill/>
          </a:ln>
        </p:spPr>
      </p:pic>
      <p:pic>
        <p:nvPicPr>
          <p:cNvPr id="105" name="Picture 2" descr=""/>
          <p:cNvPicPr/>
          <p:nvPr/>
        </p:nvPicPr>
        <p:blipFill>
          <a:blip r:embed="rId2"/>
          <a:stretch/>
        </p:blipFill>
        <p:spPr>
          <a:xfrm>
            <a:off x="2263320" y="1341360"/>
            <a:ext cx="4576320" cy="4058280"/>
          </a:xfrm>
          <a:prstGeom prst="rect">
            <a:avLst/>
          </a:prstGeom>
          <a:ln>
            <a:noFill/>
          </a:ln>
        </p:spPr>
      </p:pic>
    </p:spTree>
  </p:cSld>
  <p:transition>
    <p:wipe dir="l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457200" y="444600"/>
            <a:ext cx="822888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-9000" y="8640"/>
            <a:ext cx="9152280" cy="5705640"/>
          </a:xfrm>
          <a:prstGeom prst="rect">
            <a:avLst/>
          </a:prstGeom>
          <a:ln>
            <a:noFill/>
          </a:ln>
        </p:spPr>
      </p:pic>
    </p:spTree>
  </p:cSld>
  <p:transition>
    <p:wipe dir="l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457200" y="444600"/>
            <a:ext cx="822888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-108360" y="7920"/>
            <a:ext cx="9251640" cy="5706360"/>
          </a:xfrm>
          <a:prstGeom prst="rect">
            <a:avLst/>
          </a:prstGeom>
          <a:ln>
            <a:noFill/>
          </a:ln>
        </p:spPr>
      </p:pic>
    </p:spTree>
  </p:cSld>
  <p:transition>
    <p:wipe dir="l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238</TotalTime>
  <Application>LibreOffice/5.2.3.3$Linux_X86_64 LibreOffice_project/20m0$Build-3</Application>
  <Words>64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2016-12-12T20:19:26Z</dcterms:created>
  <dc:creator>Paola V</dc:creator>
  <dc:description/>
  <dc:language>es-VE</dc:language>
  <cp:lastModifiedBy/>
  <dcterms:modified xsi:type="dcterms:W3CDTF">2016-12-14T11:55:42Z</dcterms:modified>
  <cp:revision>27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(16:10)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