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628" r:id="rId5"/>
    <p:sldId id="1601" r:id="rId6"/>
    <p:sldId id="1610" r:id="rId7"/>
    <p:sldId id="1660" r:id="rId8"/>
    <p:sldId id="1658" r:id="rId9"/>
    <p:sldId id="1659" r:id="rId10"/>
    <p:sldId id="1613" r:id="rId11"/>
    <p:sldId id="1616" r:id="rId12"/>
    <p:sldId id="1653" r:id="rId13"/>
    <p:sldId id="1651" r:id="rId14"/>
    <p:sldId id="1612" r:id="rId15"/>
    <p:sldId id="1648" r:id="rId16"/>
    <p:sldId id="1655" r:id="rId17"/>
    <p:sldId id="1657" r:id="rId18"/>
    <p:sldId id="1623" r:id="rId19"/>
    <p:sldId id="1647" r:id="rId20"/>
    <p:sldId id="1661" r:id="rId21"/>
    <p:sldId id="1662" r:id="rId22"/>
    <p:sldId id="1663" r:id="rId23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DA914-B4E9-413E-8B4A-1C9DDEA1A0C1}" v="1" dt="2021-04-12T22:41:2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6" autoAdjust="0"/>
    <p:restoredTop sz="95934" autoAdjust="0"/>
  </p:normalViewPr>
  <p:slideViewPr>
    <p:cSldViewPr>
      <p:cViewPr>
        <p:scale>
          <a:sx n="152" d="100"/>
          <a:sy n="152" d="100"/>
        </p:scale>
        <p:origin x="150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9059" indent="-27656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6244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8742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1238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373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76232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8730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6122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86F8CA-F298-4FEF-A8ED-02522AB30726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928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29144"/>
            <a:ext cx="1000125" cy="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6"/>
          <p:cNvSpPr>
            <a:spLocks noGrp="1"/>
          </p:cNvSpPr>
          <p:nvPr>
            <p:ph type="ctrTitle"/>
          </p:nvPr>
        </p:nvSpPr>
        <p:spPr>
          <a:xfrm>
            <a:off x="304800" y="4876800"/>
            <a:ext cx="8534400" cy="1375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Fueling the Seattle Housing Market?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April 12, 2021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Joanne Gates, John-Francis Kraemer, and Somya Panda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Discussion Purposes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attle Supersonics Logo Primary Logo (1975/76-1994/95) - Seattle skyline in green on a yellow half basketball above script SportsLogos.Net">
            <a:extLst>
              <a:ext uri="{FF2B5EF4-FFF2-40B4-BE49-F238E27FC236}">
                <a16:creationId xmlns:a16="http://schemas.microsoft.com/office/drawing/2014/main" id="{2976A5E4-7C67-4866-B6CD-EF1BC57A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27" y="76200"/>
            <a:ext cx="3196547" cy="22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stol Housing and Homelessness Conference 2019 - Magdalen Chambers">
            <a:extLst>
              <a:ext uri="{FF2B5EF4-FFF2-40B4-BE49-F238E27FC236}">
                <a16:creationId xmlns:a16="http://schemas.microsoft.com/office/drawing/2014/main" id="{10469DC2-9B99-424D-B60C-13D8D5DB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4" y="2971800"/>
            <a:ext cx="2967213" cy="1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6">
            <a:extLst>
              <a:ext uri="{FF2B5EF4-FFF2-40B4-BE49-F238E27FC236}">
                <a16:creationId xmlns:a16="http://schemas.microsoft.com/office/drawing/2014/main" id="{AAF55420-6681-40DB-8884-1A4A973FD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534400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u="none" kern="1200">
                <a:solidFill>
                  <a:schemeClr val="tx1"/>
                </a:solidFill>
                <a:latin typeface="Garamond" panose="02020404030301010803" pitchFamily="18" charset="0"/>
                <a:ea typeface="Garamond" panose="02020404030301010803" pitchFamily="18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Seattle Supersonic Housing Boom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High correlation between median housing prices with AMZN (.92) and MSFT (.89)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01645-A956-41D0-8497-BA16DBB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76325"/>
            <a:ext cx="5962650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A434B-6303-4E7E-9504-A5DC3602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55" y="3276600"/>
            <a:ext cx="4402090" cy="33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Monte Carlo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FE687-4DDB-47F1-ADBC-78ADD994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6858000" cy="4953000"/>
          </a:xfrm>
        </p:spPr>
        <p:txBody>
          <a:bodyPr/>
          <a:lstStyle/>
          <a:p>
            <a:r>
              <a:rPr lang="en-US" sz="2000" dirty="0"/>
              <a:t>Performed a Monte Carlo Simulation on the future performance of AMZN stock</a:t>
            </a:r>
          </a:p>
          <a:p>
            <a:r>
              <a:rPr lang="en-US" sz="2000" dirty="0"/>
              <a:t>5-year projection with 500 iterations based on 5 years of historical AMZN stock data</a:t>
            </a:r>
            <a:endParaRPr lang="en-US" sz="1800" dirty="0"/>
          </a:p>
          <a:p>
            <a:r>
              <a:rPr lang="en-US" sz="2000" dirty="0"/>
              <a:t>Mean cumulative return of AMZN stock over 5 years is 609.4%</a:t>
            </a:r>
          </a:p>
          <a:p>
            <a:r>
              <a:rPr lang="en-US" sz="2000" dirty="0"/>
              <a:t>Implied AMZN stock price in 5 years is $23,923.33</a:t>
            </a:r>
          </a:p>
          <a:p>
            <a:pPr marL="228600" lvl="1" indent="0">
              <a:buNone/>
            </a:pPr>
            <a:r>
              <a:rPr lang="en-US" sz="2000" dirty="0"/>
              <a:t>$23,923.33 = $3,372.20 * (1 + 6.094)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0B41-6DAF-4CBD-9140-9AFED1DAE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5"/>
          <a:stretch/>
        </p:blipFill>
        <p:spPr>
          <a:xfrm>
            <a:off x="0" y="3521217"/>
            <a:ext cx="5105400" cy="2422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CAE0C-8DE4-4277-B59F-DC2DC7169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6"/>
          <a:stretch/>
        </p:blipFill>
        <p:spPr>
          <a:xfrm>
            <a:off x="5219396" y="3556476"/>
            <a:ext cx="3924604" cy="242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6B996-485A-4117-875F-19E563231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65"/>
          <a:stretch/>
        </p:blipFill>
        <p:spPr>
          <a:xfrm>
            <a:off x="6881117" y="685800"/>
            <a:ext cx="218668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91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linear regression on AMZN stock prices and median average Seattle housing prices</a:t>
            </a:r>
          </a:p>
          <a:p>
            <a:r>
              <a:rPr lang="en-US" sz="2000" dirty="0"/>
              <a:t>Imported new Panda libraries </a:t>
            </a:r>
          </a:p>
          <a:p>
            <a:pPr lvl="1"/>
            <a:r>
              <a:rPr lang="en-US" sz="1800" b="1" dirty="0"/>
              <a:t>from sklearn.linear_model import LinearRegression</a:t>
            </a:r>
          </a:p>
          <a:p>
            <a:pPr lvl="1"/>
            <a:r>
              <a:rPr lang="en-US" sz="1800" b="1" dirty="0"/>
              <a:t>import statsmodels.api as sm</a:t>
            </a:r>
          </a:p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slope</a:t>
            </a:r>
          </a:p>
          <a:p>
            <a:pPr marL="228600" lvl="1" indent="0">
              <a:buNone/>
            </a:pPr>
            <a:r>
              <a:rPr lang="en-US" sz="1400" dirty="0"/>
              <a:t>b = intercept</a:t>
            </a:r>
          </a:p>
          <a:p>
            <a:pPr marL="228600" lvl="1" indent="0">
              <a:buNone/>
            </a:pPr>
            <a:r>
              <a:rPr lang="en-US" sz="1400" dirty="0"/>
              <a:t>x = AMZN stock price</a:t>
            </a:r>
          </a:p>
          <a:p>
            <a:pPr marL="228600" lvl="1" indent="0">
              <a:buNone/>
            </a:pPr>
            <a:r>
              <a:rPr lang="en-US" sz="1400" dirty="0"/>
              <a:t>y = Median housing prices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coefficient of determination (correlation squared)</a:t>
            </a:r>
            <a:r>
              <a:rPr lang="en-US" sz="1400" baseline="30000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46EFD-6B44-45A8-A055-19ED7971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3847619" cy="236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37BDE-E00C-4E7F-8BE0-84AA627D84D7}"/>
              </a:ext>
            </a:extLst>
          </p:cNvPr>
          <p:cNvSpPr txBox="1"/>
          <p:nvPr/>
        </p:nvSpPr>
        <p:spPr>
          <a:xfrm>
            <a:off x="76200" y="56388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coefficient of determination is a statistical measurement that examines how differences in one variable can be explained by the difference in a second variable, when predicting the outcome of a given event</a:t>
            </a:r>
          </a:p>
        </p:txBody>
      </p:sp>
    </p:spTree>
    <p:extLst>
      <p:ext uri="{BB962C8B-B14F-4D97-AF65-F5344CB8AC3E}">
        <p14:creationId xmlns:p14="http://schemas.microsoft.com/office/powerpoint/2010/main" val="174516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 (Historical)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$3,372.20 (AMZN close on 4/9/21)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(today)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y = 127.11 * 3,372.20 + 367,756</a:t>
            </a:r>
          </a:p>
          <a:p>
            <a:pPr marL="228600" lvl="1" indent="0">
              <a:buNone/>
            </a:pPr>
            <a:r>
              <a:rPr lang="en-US" sz="1400" dirty="0"/>
              <a:t>y = $796,414.42</a:t>
            </a:r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Based on the linear regression methodology, the current estimated average median housing price in Seattle is $796,414 </a:t>
            </a:r>
          </a:p>
          <a:p>
            <a:pPr lvl="1"/>
            <a:r>
              <a:rPr lang="en-US" sz="1800" dirty="0"/>
              <a:t>Actual average median house price is $715,974 (as of 2/28/21)</a:t>
            </a:r>
          </a:p>
          <a:p>
            <a:pPr marL="228600" lvl="1" indent="0"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Market – Linear Regression (Projected - 5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$23,923.33 (AMZN in 5 years)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(in 5 years)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x = $3,372.20 (1 + 6.094)</a:t>
            </a:r>
          </a:p>
          <a:p>
            <a:pPr marL="228600" lvl="1" indent="0">
              <a:buNone/>
            </a:pPr>
            <a:r>
              <a:rPr lang="en-US" sz="1400" dirty="0"/>
              <a:t>AMZN 5-year stock price = $23,923.33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y = (127.11 * $23,923.33) + 367,756</a:t>
            </a:r>
          </a:p>
          <a:p>
            <a:pPr marL="228600" lvl="1" indent="0">
              <a:buNone/>
            </a:pPr>
            <a:r>
              <a:rPr lang="en-US" sz="1400" dirty="0"/>
              <a:t>y = $3,408,774.44</a:t>
            </a:r>
          </a:p>
          <a:p>
            <a:pPr marL="228600" lvl="1" indent="0">
              <a:buNone/>
            </a:pPr>
            <a:endParaRPr lang="en-US" sz="1400" dirty="0"/>
          </a:p>
          <a:p>
            <a:r>
              <a:rPr lang="en-US" sz="2000" b="1" dirty="0"/>
              <a:t>The estimated average median housing price in 5 years in Seattle is $3,408,774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Market – MapBox (Projected - 5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Projected change in housing prices over the next 5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7CFC4-0F23-4335-8B6A-7DD01BE6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" y="1371600"/>
            <a:ext cx="9144000" cy="2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f Only The Supreme Court Had Accepted Cert In The &quot;Foreign Official&quot;  Challenge - FCPA Professor">
            <a:extLst>
              <a:ext uri="{FF2B5EF4-FFF2-40B4-BE49-F238E27FC236}">
                <a16:creationId xmlns:a16="http://schemas.microsoft.com/office/drawing/2014/main" id="{BC4A8865-D5EF-4E01-AB3B-C84108DC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333" r="13526" b="10000"/>
          <a:stretch/>
        </p:blipFill>
        <p:spPr bwMode="auto">
          <a:xfrm>
            <a:off x="2915479" y="1600200"/>
            <a:ext cx="33130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56EF-4DD7-45F7-910D-47BE896F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28416"/>
            <a:ext cx="8115300" cy="215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847A4-B99D-4300-BBC0-0C397CF5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8" y="3238500"/>
            <a:ext cx="4314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Projected Housing Prices (5 Years)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A688B-CB80-42A1-9E35-3B339AD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9" y="1023938"/>
            <a:ext cx="6017823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Projected Housing Prices (5 Years)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07889F-55CD-446C-A477-6592FE1C4CFD}"/>
              </a:ext>
            </a:extLst>
          </p:cNvPr>
          <p:cNvGrpSpPr/>
          <p:nvPr/>
        </p:nvGrpSpPr>
        <p:grpSpPr>
          <a:xfrm>
            <a:off x="1558944" y="990600"/>
            <a:ext cx="6026112" cy="5410200"/>
            <a:chOff x="1676400" y="914400"/>
            <a:chExt cx="6026112" cy="5410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2A688B-CB80-42A1-9E35-3B339AD30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4488"/>
            <a:stretch/>
          </p:blipFill>
          <p:spPr>
            <a:xfrm>
              <a:off x="1676400" y="914400"/>
              <a:ext cx="6017823" cy="30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AACFCE-8714-48C1-9E20-3377FD2F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1181100"/>
              <a:ext cx="6026112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8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Fueling the Seattle Housing Market?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Has anybody noticed how ridiculously expensive housing is in Seattle? </a:t>
            </a:r>
          </a:p>
          <a:p>
            <a:r>
              <a:rPr lang="en-US" sz="2000" dirty="0"/>
              <a:t>What specific Seattle neighborhoods and surrounding towns have experienced the greatest increase in housing prices in the past 10 years?</a:t>
            </a:r>
          </a:p>
          <a:p>
            <a:r>
              <a:rPr lang="en-US" sz="2000" dirty="0"/>
              <a:t>What are the underlying companies, asset types, and datapoints propelling the Seattle real estate market and this immense increase in wealth?</a:t>
            </a:r>
          </a:p>
          <a:p>
            <a:r>
              <a:rPr lang="en-US" sz="2000" dirty="0"/>
              <a:t>Is there a strong individual correlation between these datapoints and Seattle housing prices?</a:t>
            </a:r>
          </a:p>
          <a:p>
            <a:r>
              <a:rPr lang="en-US" sz="2000" dirty="0"/>
              <a:t>Is there a strong weighted index correlation of these datapoints and Seattle housing prices?</a:t>
            </a:r>
          </a:p>
          <a:p>
            <a:r>
              <a:rPr lang="en-US" sz="2000" dirty="0"/>
              <a:t>Can those datapoints be forecasted into the future?</a:t>
            </a:r>
          </a:p>
          <a:p>
            <a:r>
              <a:rPr lang="en-US" sz="2000" dirty="0"/>
              <a:t>Can housing prices in Seattle be forecasted based on the future performance of these datapoints?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Researched historical housing prices of Seattle neighborhoods and surrounding metro area towns</a:t>
            </a:r>
          </a:p>
          <a:p>
            <a:r>
              <a:rPr lang="en-US" sz="2000" dirty="0"/>
              <a:t>Pulled historical prices over the past 9 years (2012) from RedFin (https://www.redfin.com/news/data-center/)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B7392-DB4A-4CC9-87C2-7CEBBA2E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10079"/>
            <a:ext cx="5486400" cy="38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Seattle neighborhoods and metro area towns include the following: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A97E3-E8F4-489A-8974-F1631486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2" y="990600"/>
            <a:ext cx="792345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CD9A4-CED0-4AF2-B521-DC649B05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06" y="688805"/>
            <a:ext cx="5386388" cy="3186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D65210-E448-4030-8C21-8E69F45D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8" y="4191000"/>
            <a:ext cx="75443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MapBox (Historical)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Historical changes in housing prices since February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4550-977D-4988-8B4A-A7072585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968"/>
            <a:ext cx="9144000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6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Assets/Datapoints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9FAF3-4AA7-482A-BA4B-68931DA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What are the underlying companies, asset types, and datapoints propelling the Seattle real estate market?</a:t>
            </a:r>
          </a:p>
          <a:p>
            <a:r>
              <a:rPr lang="en-US" sz="2000" dirty="0"/>
              <a:t>Researched largest publicly traded big tech employers in the Seattle area</a:t>
            </a:r>
          </a:p>
          <a:p>
            <a:pPr lvl="1"/>
            <a:r>
              <a:rPr lang="en-US" sz="1800" dirty="0"/>
              <a:t>Amazon, Boeing, Microsoft, Tableau, Zulily</a:t>
            </a:r>
          </a:p>
          <a:p>
            <a:r>
              <a:rPr lang="en-US" sz="2000" dirty="0"/>
              <a:t>Researched other asset classes</a:t>
            </a:r>
          </a:p>
          <a:p>
            <a:pPr lvl="1"/>
            <a:r>
              <a:rPr lang="en-US" sz="1800" dirty="0"/>
              <a:t>Gold, 30-year Treasury Bond Yields, Bitcoin</a:t>
            </a:r>
          </a:p>
          <a:p>
            <a:r>
              <a:rPr lang="en-US" sz="2000" dirty="0"/>
              <a:t>Pulled historical prices of those assets over the past 9 years and cleaned data</a:t>
            </a:r>
          </a:p>
          <a:p>
            <a:pPr lvl="1"/>
            <a:r>
              <a:rPr lang="en-US" sz="1800" dirty="0"/>
              <a:t>Used Alpaca, Coinbase, S&amp;P Capital IQ, US Treasury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6D9E7-0F9C-4562-98AC-B7F15894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737979"/>
            <a:ext cx="3981450" cy="257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99BD-691E-4D6D-A0BA-E101BCBE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0" y="3787229"/>
            <a:ext cx="366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C0AC79-9D64-42D0-B698-81DFE71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4953000"/>
          </a:xfrm>
        </p:spPr>
        <p:txBody>
          <a:bodyPr/>
          <a:lstStyle/>
          <a:p>
            <a:r>
              <a:rPr lang="en-US" sz="2000" dirty="0"/>
              <a:t>Calculated individual correlation of 42 Seattle neighborhoods and surrounding town median housing prices by month over the past 9 years against the prices of Amazon, Microsoft, Boeing, Tableau, Zulily, Gold, Bitcoin, 30-year Treasuries</a:t>
            </a:r>
          </a:p>
          <a:p>
            <a:r>
              <a:rPr lang="en-US" sz="2000" dirty="0"/>
              <a:t>Identified the assets with the highest correlation to historical median housing prices</a:t>
            </a:r>
          </a:p>
          <a:p>
            <a:r>
              <a:rPr lang="en-US" sz="2000" dirty="0"/>
              <a:t>High correlation between median housing prices with AMZN (.92) and MSFT (.89)</a:t>
            </a:r>
          </a:p>
          <a:p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20BC9-B8F6-48E4-B5F6-34B6FA2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A367-ECA9-42B6-B08D-56DA3768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30" y="2819400"/>
            <a:ext cx="6854139" cy="2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Correlation charts of AMZN, BA, MSFT, and BTC against median housing prices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B22EDD-6192-4606-8274-A2FFACCC2E0B}"/>
              </a:ext>
            </a:extLst>
          </p:cNvPr>
          <p:cNvGrpSpPr/>
          <p:nvPr/>
        </p:nvGrpSpPr>
        <p:grpSpPr>
          <a:xfrm>
            <a:off x="681109" y="1143000"/>
            <a:ext cx="7777091" cy="5029200"/>
            <a:chOff x="408758" y="1295400"/>
            <a:chExt cx="7777091" cy="5029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FB2D35-B374-48A2-9456-F2FC7EA20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58" y="1295400"/>
              <a:ext cx="3914775" cy="25336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233172-A4B8-4D6C-A521-4019F0D1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649" y="1371600"/>
              <a:ext cx="3867150" cy="2438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6A8343-289C-4F9C-A144-9AAEA2C5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3857625"/>
              <a:ext cx="3933825" cy="24669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D6A261-FF36-4545-9ED7-8226C70E6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9649" y="3800475"/>
              <a:ext cx="3886200" cy="252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18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On-screen Show (4:3)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What is Fueling the Seattle Housing Market? April 12, 2021  Joanne Gates, John-Francis Kraemer, and Somya Panda</vt:lpstr>
      <vt:lpstr>What is Fueling the Seattle Housing Market?</vt:lpstr>
      <vt:lpstr>Seattle Housing Market – Housing Data</vt:lpstr>
      <vt:lpstr>Seattle Housing Market – Housing Data</vt:lpstr>
      <vt:lpstr>Seattle Housing Market – Housing Data</vt:lpstr>
      <vt:lpstr>Seattle Housing Market – MapBox (Historical)</vt:lpstr>
      <vt:lpstr>Seattle Housing Market – Assets/Datapoints</vt:lpstr>
      <vt:lpstr>Seattle Housing Market – Correlation</vt:lpstr>
      <vt:lpstr>Seattle Housing Market – Correlation</vt:lpstr>
      <vt:lpstr>Seattle Housing Market – Correlation</vt:lpstr>
      <vt:lpstr>Seattle Housing Market – Monte Carlo Simulation</vt:lpstr>
      <vt:lpstr>Seattle Housing Market – Linear Regression</vt:lpstr>
      <vt:lpstr>Seattle Housing Market – Linear Regression (Historical)</vt:lpstr>
      <vt:lpstr>Seattle Housing Market – Linear Regression (Projected - 5 Years)</vt:lpstr>
      <vt:lpstr>Seattle Housing Market – MapBox (Projected - 5 Years)</vt:lpstr>
      <vt:lpstr>Questions</vt:lpstr>
      <vt:lpstr>Appendix - Seattle Housing Market – Correlation</vt:lpstr>
      <vt:lpstr>Appendix – Projected Housing Prices (5 Years)</vt:lpstr>
      <vt:lpstr>Appendix – Projected Housing Prices (5 Years)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John-Francis Kraemer</cp:lastModifiedBy>
  <cp:revision>4246</cp:revision>
  <cp:lastPrinted>2015-06-17T14:31:18Z</cp:lastPrinted>
  <dcterms:created xsi:type="dcterms:W3CDTF">2009-09-17T19:05:28Z</dcterms:created>
  <dcterms:modified xsi:type="dcterms:W3CDTF">2021-04-12T22:52:34Z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