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628" r:id="rId5"/>
    <p:sldId id="1601" r:id="rId6"/>
    <p:sldId id="1610" r:id="rId7"/>
    <p:sldId id="1660" r:id="rId8"/>
    <p:sldId id="1659" r:id="rId9"/>
    <p:sldId id="1658" r:id="rId10"/>
    <p:sldId id="1613" r:id="rId11"/>
    <p:sldId id="1616" r:id="rId12"/>
    <p:sldId id="1653" r:id="rId13"/>
    <p:sldId id="1651" r:id="rId14"/>
    <p:sldId id="1612" r:id="rId15"/>
    <p:sldId id="1648" r:id="rId16"/>
    <p:sldId id="1655" r:id="rId17"/>
    <p:sldId id="1657" r:id="rId18"/>
    <p:sldId id="1623" r:id="rId19"/>
    <p:sldId id="1647" r:id="rId20"/>
    <p:sldId id="1661" r:id="rId21"/>
    <p:sldId id="1662" r:id="rId22"/>
    <p:sldId id="1663" r:id="rId23"/>
  </p:sldIdLst>
  <p:sldSz cx="9144000" cy="6858000" type="screen4x3"/>
  <p:notesSz cx="701040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. Geraghty" initials="JMG" lastIdx="3" clrIdx="0"/>
  <p:cmAuthor id="1" name="John-Francis Kraemer" initials="JFK" lastIdx="1" clrIdx="1">
    <p:extLst>
      <p:ext uri="{19B8F6BF-5375-455C-9EA6-DF929625EA0E}">
        <p15:presenceInfo xmlns:p15="http://schemas.microsoft.com/office/powerpoint/2012/main" userId="S::jkraemer@conwaymackenzie.com::764707a2-8263-478c-94d9-5fc4bfed89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DEE7D1"/>
    <a:srgbClr val="EFF3EA"/>
    <a:srgbClr val="000000"/>
    <a:srgbClr val="C2D3E8"/>
    <a:srgbClr val="FFFF66"/>
    <a:srgbClr val="3B4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A7A4E-050E-496B-B9DF-96B546710E62}" v="2" dt="2021-04-10T23:22:58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6" autoAdjust="0"/>
    <p:restoredTop sz="95934" autoAdjust="0"/>
  </p:normalViewPr>
  <p:slideViewPr>
    <p:cSldViewPr>
      <p:cViewPr>
        <p:scale>
          <a:sx n="105" d="100"/>
          <a:sy n="105" d="100"/>
        </p:scale>
        <p:origin x="909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7429"/>
    </p:cViewPr>
  </p:sorterViewPr>
  <p:notesViewPr>
    <p:cSldViewPr>
      <p:cViewPr varScale="1">
        <p:scale>
          <a:sx n="84" d="100"/>
          <a:sy n="84" d="100"/>
        </p:scale>
        <p:origin x="-3132" y="-78"/>
      </p:cViewPr>
      <p:guideLst>
        <p:guide orient="horz" pos="2928"/>
        <p:guide pos="2208"/>
        <p:guide orient="horz" pos="29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-Francis Kraemer" userId="a504945a82b8aeaf" providerId="LiveId" clId="{ECBA7A4E-050E-496B-B9DF-96B546710E62}"/>
    <pc:docChg chg="modSld">
      <pc:chgData name="John-Francis Kraemer" userId="a504945a82b8aeaf" providerId="LiveId" clId="{ECBA7A4E-050E-496B-B9DF-96B546710E62}" dt="2021-04-10T23:23:03.202" v="20" actId="20577"/>
      <pc:docMkLst>
        <pc:docMk/>
      </pc:docMkLst>
      <pc:sldChg chg="modSp mod">
        <pc:chgData name="John-Francis Kraemer" userId="a504945a82b8aeaf" providerId="LiveId" clId="{ECBA7A4E-050E-496B-B9DF-96B546710E62}" dt="2021-04-10T23:23:03.202" v="20" actId="20577"/>
        <pc:sldMkLst>
          <pc:docMk/>
          <pc:sldMk cId="3180298307" sldId="1623"/>
        </pc:sldMkLst>
        <pc:spChg chg="mod">
          <ac:chgData name="John-Francis Kraemer" userId="a504945a82b8aeaf" providerId="LiveId" clId="{ECBA7A4E-050E-496B-B9DF-96B546710E62}" dt="2021-04-10T23:23:03.202" v="20" actId="20577"/>
          <ac:spMkLst>
            <pc:docMk/>
            <pc:sldMk cId="3180298307" sldId="1623"/>
            <ac:spMk id="2" creationId="{00000000-0000-0000-0000-000000000000}"/>
          </ac:spMkLst>
        </pc:spChg>
      </pc:sldChg>
      <pc:sldChg chg="modSp mod">
        <pc:chgData name="John-Francis Kraemer" userId="a504945a82b8aeaf" providerId="LiveId" clId="{ECBA7A4E-050E-496B-B9DF-96B546710E62}" dt="2021-04-10T23:22:39.705" v="12" actId="14100"/>
        <pc:sldMkLst>
          <pc:docMk/>
          <pc:sldMk cId="4231445483" sldId="1657"/>
        </pc:sldMkLst>
        <pc:spChg chg="mod">
          <ac:chgData name="John-Francis Kraemer" userId="a504945a82b8aeaf" providerId="LiveId" clId="{ECBA7A4E-050E-496B-B9DF-96B546710E62}" dt="2021-04-10T23:22:39.705" v="12" actId="14100"/>
          <ac:spMkLst>
            <pc:docMk/>
            <pc:sldMk cId="4231445483" sldId="1657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7" y="3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F9B592-FC87-4EDD-B3CE-1AC87EE47CBE}" type="datetimeFigureOut">
              <a:rPr lang="en-US"/>
              <a:pPr>
                <a:defRPr/>
              </a:pPr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7" y="8759769"/>
            <a:ext cx="3038145" cy="462084"/>
          </a:xfrm>
          <a:prstGeom prst="rect">
            <a:avLst/>
          </a:prstGeom>
        </p:spPr>
        <p:txBody>
          <a:bodyPr vert="horz" lIns="91800" tIns="45900" rIns="91800" bIns="45900" rtlCol="0" anchor="b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38DF49-8AE6-4545-AEE3-1EADE34EA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6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7" y="6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7630A5D-FB8C-418F-B5AD-F27E07E8C38F}" type="datetime1">
              <a:rPr lang="en-US"/>
              <a:pPr>
                <a:defRPr/>
              </a:pPr>
              <a:t>4/10/2021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953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5" tIns="46662" rIns="93325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1" y="4381415"/>
            <a:ext cx="5607711" cy="4149603"/>
          </a:xfrm>
          <a:prstGeom prst="rect">
            <a:avLst/>
          </a:prstGeom>
        </p:spPr>
        <p:txBody>
          <a:bodyPr vert="horz" lIns="93325" tIns="46662" rIns="93325" bIns="4666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761299"/>
            <a:ext cx="3038145" cy="460559"/>
          </a:xfrm>
          <a:prstGeom prst="rect">
            <a:avLst/>
          </a:prstGeom>
        </p:spPr>
        <p:txBody>
          <a:bodyPr vert="horz" lIns="93325" tIns="46662" rIns="93325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7" y="8761299"/>
            <a:ext cx="3038145" cy="460559"/>
          </a:xfrm>
          <a:prstGeom prst="rect">
            <a:avLst/>
          </a:prstGeom>
        </p:spPr>
        <p:txBody>
          <a:bodyPr vert="horz" wrap="square" lIns="93325" tIns="46662" rIns="93325" bIns="466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EF2A468-FA5F-4CFA-9DC9-FD3E4D384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9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9059" indent="-27656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6244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8742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1238" indent="-221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3373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76232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8730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61226" indent="-221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86F8CA-F298-4FEF-A8ED-02522AB30726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3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628650"/>
          </a:xfrm>
        </p:spPr>
        <p:txBody>
          <a:bodyPr>
            <a:normAutofit/>
          </a:bodyPr>
          <a:lstStyle>
            <a:lvl1pPr>
              <a:defRPr sz="3000" u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06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>
            <a:lvl1pPr>
              <a:defRPr sz="2400" b="1">
                <a:latin typeface="Garamond" panose="020204040303010108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12176"/>
            <a:ext cx="8839200" cy="49530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400">
                <a:latin typeface="Times New Roman" pitchFamily="18" charset="0"/>
                <a:cs typeface="Times New Roman" pitchFamily="18" charset="0"/>
              </a:defRPr>
            </a:lvl1pPr>
            <a:lvl2pPr>
              <a:spcBef>
                <a:spcPts val="0"/>
              </a:spcBef>
              <a:spcAft>
                <a:spcPts val="400"/>
              </a:spcAft>
              <a:defRPr sz="1200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4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3B70AB55-9AAB-4DF4-9406-79E59AD75AEA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1173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[   </a:t>
            </a:r>
            <a:fld id="{08BCA492-89C4-41DD-99E1-2ABFF897D95D}" type="slidenum">
              <a:rPr lang="en-US"/>
              <a:pPr>
                <a:defRPr/>
              </a:pPr>
              <a:t>‹#›</a:t>
            </a:fld>
            <a:r>
              <a:rPr lang="en-US" dirty="0"/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340884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09756"/>
            <a:ext cx="822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010" y="701981"/>
            <a:ext cx="877138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000500" y="6492875"/>
            <a:ext cx="11430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rgbClr val="898989"/>
                </a:solidFill>
                <a:latin typeface="Georgia" pitchFamily="18" charset="0"/>
                <a:cs typeface="Arial" charset="0"/>
              </a:defRPr>
            </a:lvl1pPr>
          </a:lstStyle>
          <a:p>
            <a:pPr algn="ctr">
              <a:defRPr/>
            </a:pPr>
            <a:fld id="{0BE67A5F-590B-4180-B12B-4EB16FFC8AA9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>
                <a:defRPr/>
              </a:p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609600"/>
            <a:ext cx="86868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74"/>
          <p:cNvSpPr>
            <a:spLocks noChangeArrowheads="1"/>
          </p:cNvSpPr>
          <p:nvPr userDrawn="1"/>
        </p:nvSpPr>
        <p:spPr bwMode="auto">
          <a:xfrm>
            <a:off x="43960" y="6477000"/>
            <a:ext cx="7772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b="1" dirty="0">
                <a:solidFill>
                  <a:srgbClr val="FF0000"/>
                </a:solidFill>
                <a:latin typeface="Garamond" panose="02020404030301010803" pitchFamily="18" charset="0"/>
                <a:cs typeface="+mn-cs"/>
              </a:rPr>
              <a:t>CONFIDENTIAL</a:t>
            </a:r>
          </a:p>
        </p:txBody>
      </p:sp>
      <p:pic>
        <p:nvPicPr>
          <p:cNvPr id="2050" name="Picture 2" descr="UW logos | UW Brand">
            <a:extLst>
              <a:ext uri="{FF2B5EF4-FFF2-40B4-BE49-F238E27FC236}">
                <a16:creationId xmlns:a16="http://schemas.microsoft.com/office/drawing/2014/main" id="{224EB858-D4D8-4F19-A40A-14C10AE028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29144"/>
            <a:ext cx="1000125" cy="4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73" r:id="rId1"/>
    <p:sldLayoutId id="2147486675" r:id="rId2"/>
    <p:sldLayoutId id="2147486679" r:id="rId3"/>
    <p:sldLayoutId id="2147486685" r:id="rId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ea typeface="Arial" pitchFamily="-107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76213" indent="-176213" algn="l" rtl="0" eaLnBrk="0" fontAlgn="base" hangingPunct="0">
        <a:spcBef>
          <a:spcPts val="600"/>
        </a:spcBef>
        <a:spcAft>
          <a:spcPts val="60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1pPr>
      <a:lvl2pPr marL="457200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2pPr>
      <a:lvl3pPr marL="633413" indent="-176213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3pPr>
      <a:lvl4pPr marL="862013" indent="-228600" algn="l" rtl="0" eaLnBrk="0" fontAlgn="base" hangingPunct="0">
        <a:spcBef>
          <a:spcPct val="0"/>
        </a:spcBef>
        <a:spcAft>
          <a:spcPts val="600"/>
        </a:spcAft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4pPr>
      <a:lvl5pPr marL="109061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200" kern="1200">
          <a:solidFill>
            <a:schemeClr val="tx1"/>
          </a:solidFill>
          <a:latin typeface="Garamond" panose="02020404030301010803" pitchFamily="18" charset="0"/>
          <a:ea typeface="Garamond" panose="02020404030301010803" pitchFamily="18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6"/>
          <p:cNvSpPr>
            <a:spLocks noGrp="1"/>
          </p:cNvSpPr>
          <p:nvPr>
            <p:ph type="ctrTitle"/>
          </p:nvPr>
        </p:nvSpPr>
        <p:spPr>
          <a:xfrm>
            <a:off x="304800" y="4876800"/>
            <a:ext cx="8534400" cy="13758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Fueling the Seattle Housing Market?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April 12, 2021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8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Joanne Gates, John-Francis Kraemer, and Somya Panda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61722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Discussion Purposes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eattle Supersonics Logo Primary Logo (1975/76-1994/95) - Seattle skyline in green on a yellow half basketball above script SportsLogos.Net">
            <a:extLst>
              <a:ext uri="{FF2B5EF4-FFF2-40B4-BE49-F238E27FC236}">
                <a16:creationId xmlns:a16="http://schemas.microsoft.com/office/drawing/2014/main" id="{2976A5E4-7C67-4866-B6CD-EF1BC57A6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27" y="76200"/>
            <a:ext cx="3196547" cy="220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istol Housing and Homelessness Conference 2019 - Magdalen Chambers">
            <a:extLst>
              <a:ext uri="{FF2B5EF4-FFF2-40B4-BE49-F238E27FC236}">
                <a16:creationId xmlns:a16="http://schemas.microsoft.com/office/drawing/2014/main" id="{10469DC2-9B99-424D-B60C-13D8D5DB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94" y="2971800"/>
            <a:ext cx="2967213" cy="197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6">
            <a:extLst>
              <a:ext uri="{FF2B5EF4-FFF2-40B4-BE49-F238E27FC236}">
                <a16:creationId xmlns:a16="http://schemas.microsoft.com/office/drawing/2014/main" id="{AAF55420-6681-40DB-8884-1A4A973FDCE2}"/>
              </a:ext>
            </a:extLst>
          </p:cNvPr>
          <p:cNvSpPr txBox="1">
            <a:spLocks/>
          </p:cNvSpPr>
          <p:nvPr/>
        </p:nvSpPr>
        <p:spPr bwMode="auto">
          <a:xfrm>
            <a:off x="457200" y="2057400"/>
            <a:ext cx="8534400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u="none" kern="1200">
                <a:solidFill>
                  <a:schemeClr val="tx1"/>
                </a:solidFill>
                <a:latin typeface="Garamond" panose="02020404030301010803" pitchFamily="18" charset="0"/>
                <a:ea typeface="Garamond" panose="02020404030301010803" pitchFamily="18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Arial" pitchFamily="-107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Seattle Supersonic Housing Boom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High correlation between median housing prices with AMZN (.92) and MSFT (.89)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01645-A956-41D0-8497-BA16DBB2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076325"/>
            <a:ext cx="5962650" cy="220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A434B-6303-4E7E-9504-A5DC3602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55" y="3276600"/>
            <a:ext cx="4402090" cy="33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4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Monte Carlo Simulation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FE687-4DDB-47F1-ADBC-78ADD994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6858000" cy="4953000"/>
          </a:xfrm>
        </p:spPr>
        <p:txBody>
          <a:bodyPr/>
          <a:lstStyle/>
          <a:p>
            <a:r>
              <a:rPr lang="en-US" sz="2000" dirty="0"/>
              <a:t>Ran a Monte Carlo Simulation on the future performance of Amazon stock</a:t>
            </a:r>
          </a:p>
          <a:p>
            <a:r>
              <a:rPr lang="en-US" sz="2000" dirty="0"/>
              <a:t>5-year projection with 500 iterations based on 3 years of historical Amazon stock data</a:t>
            </a:r>
            <a:endParaRPr lang="en-US" sz="1800" dirty="0"/>
          </a:p>
          <a:p>
            <a:r>
              <a:rPr lang="en-US" sz="2000" dirty="0"/>
              <a:t>Mean cumulative return of Amazon stock in 3 years is 609.4%</a:t>
            </a:r>
          </a:p>
          <a:p>
            <a:r>
              <a:rPr lang="en-US" sz="2000" dirty="0"/>
              <a:t>Implied stock price is $23,923.33</a:t>
            </a:r>
          </a:p>
          <a:p>
            <a:pPr marL="228600" lvl="1" indent="0">
              <a:buNone/>
            </a:pPr>
            <a:r>
              <a:rPr lang="en-US" sz="2000" dirty="0"/>
              <a:t>$23,923.33 = $3,372.20 * (1 + 6.094)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C0B41-6DAF-4CBD-9140-9AFED1DAE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5"/>
          <a:stretch/>
        </p:blipFill>
        <p:spPr>
          <a:xfrm>
            <a:off x="0" y="3521217"/>
            <a:ext cx="5105400" cy="2422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CAE0C-8DE4-4277-B59F-DC2DC7169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6"/>
          <a:stretch/>
        </p:blipFill>
        <p:spPr>
          <a:xfrm>
            <a:off x="5219396" y="3556476"/>
            <a:ext cx="3924604" cy="2422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6B996-485A-4117-875F-19E5632315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65"/>
          <a:stretch/>
        </p:blipFill>
        <p:spPr>
          <a:xfrm>
            <a:off x="6804917" y="685800"/>
            <a:ext cx="2186683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91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Calculated linear regression on Amazon stock prices and median average Seattle housing prices</a:t>
            </a:r>
          </a:p>
          <a:p>
            <a:r>
              <a:rPr lang="en-US" sz="2000" dirty="0"/>
              <a:t>Imported new Panda libraries </a:t>
            </a:r>
          </a:p>
          <a:p>
            <a:pPr lvl="1"/>
            <a:r>
              <a:rPr lang="en-US" sz="1800" b="1" dirty="0"/>
              <a:t>from sklearn.linear_model import LinearRegression</a:t>
            </a:r>
          </a:p>
          <a:p>
            <a:pPr lvl="1"/>
            <a:r>
              <a:rPr lang="en-US" sz="1800" b="1" dirty="0"/>
              <a:t>import statsmodels.api as sm</a:t>
            </a:r>
          </a:p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slope</a:t>
            </a:r>
          </a:p>
          <a:p>
            <a:pPr marL="228600" lvl="1" indent="0">
              <a:buNone/>
            </a:pPr>
            <a:r>
              <a:rPr lang="en-US" sz="1400" dirty="0"/>
              <a:t>b = intercept</a:t>
            </a:r>
          </a:p>
          <a:p>
            <a:pPr marL="228600" lvl="1" indent="0">
              <a:buNone/>
            </a:pPr>
            <a:r>
              <a:rPr lang="en-US" sz="1400" dirty="0"/>
              <a:t>x = Amazon stock price</a:t>
            </a:r>
          </a:p>
          <a:p>
            <a:pPr marL="228600" lvl="1" indent="0">
              <a:buNone/>
            </a:pPr>
            <a:r>
              <a:rPr lang="en-US" sz="1400" dirty="0"/>
              <a:t>y = Median housing prices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coefficient of determination (correlation squared)</a:t>
            </a:r>
            <a:r>
              <a:rPr lang="en-US" sz="1400" baseline="30000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46EFD-6B44-45A8-A055-19ED7971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09800"/>
            <a:ext cx="3847619" cy="2361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637BDE-E00C-4E7F-8BE0-84AA627D84D7}"/>
              </a:ext>
            </a:extLst>
          </p:cNvPr>
          <p:cNvSpPr txBox="1"/>
          <p:nvPr/>
        </p:nvSpPr>
        <p:spPr>
          <a:xfrm>
            <a:off x="76200" y="56388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coefficient of determination is a statistical measurement that examines how differences in one variable can be explained by the difference in a second variable, when predicting the outcome of a given event</a:t>
            </a:r>
          </a:p>
        </p:txBody>
      </p:sp>
    </p:spTree>
    <p:extLst>
      <p:ext uri="{BB962C8B-B14F-4D97-AF65-F5344CB8AC3E}">
        <p14:creationId xmlns:p14="http://schemas.microsoft.com/office/powerpoint/2010/main" val="174516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Linear Regression (Historical)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127.11</a:t>
            </a:r>
          </a:p>
          <a:p>
            <a:pPr marL="228600" lvl="1" indent="0">
              <a:buNone/>
            </a:pPr>
            <a:r>
              <a:rPr lang="en-US" sz="1400" dirty="0"/>
              <a:t>b = 367,756</a:t>
            </a:r>
          </a:p>
          <a:p>
            <a:pPr marL="228600" lvl="1" indent="0">
              <a:buNone/>
            </a:pPr>
            <a:r>
              <a:rPr lang="en-US" sz="1400" dirty="0"/>
              <a:t>x = $3,372.20 (AMZN close on 4/9/21)</a:t>
            </a:r>
          </a:p>
          <a:p>
            <a:pPr marL="228600" lvl="1" indent="0">
              <a:buNone/>
            </a:pPr>
            <a:r>
              <a:rPr lang="en-US" sz="1400" dirty="0"/>
              <a:t>y = Median housing prices (today)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0.84</a:t>
            </a:r>
          </a:p>
          <a:p>
            <a:pPr marL="228600" lvl="1" indent="0">
              <a:buNone/>
            </a:pPr>
            <a:r>
              <a:rPr lang="en-US" sz="1400" dirty="0"/>
              <a:t>y = 127.11 * 3,372.20 + 367,756</a:t>
            </a:r>
          </a:p>
          <a:p>
            <a:pPr marL="228600" lvl="1" indent="0">
              <a:buNone/>
            </a:pPr>
            <a:r>
              <a:rPr lang="en-US" sz="1400" dirty="0"/>
              <a:t>y = $796,414.42</a:t>
            </a:r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r>
              <a:rPr lang="en-US" sz="2000" dirty="0"/>
              <a:t>Based on the linear regression methodology, the current estimated average median housing price in Seattle is $796,414 </a:t>
            </a:r>
          </a:p>
          <a:p>
            <a:pPr lvl="1"/>
            <a:r>
              <a:rPr lang="en-US" sz="1800" dirty="0"/>
              <a:t>Actual average median house price is $715,974 (as of 2/28/21)</a:t>
            </a:r>
          </a:p>
          <a:p>
            <a:pPr marL="228600" lvl="1" indent="0">
              <a:buNone/>
            </a:pPr>
            <a:endParaRPr lang="en-US" sz="1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5C54C-3EA1-4143-B950-CCA47916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85800"/>
            <a:ext cx="5457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763000" cy="427038"/>
          </a:xfrm>
        </p:spPr>
        <p:txBody>
          <a:bodyPr/>
          <a:lstStyle/>
          <a:p>
            <a:r>
              <a:rPr lang="en-US" dirty="0"/>
              <a:t>Seattle Housing Market – Linear Regression (Projected - 5 Years)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F6054-A0F5-491F-9334-D172354B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4953000"/>
          </a:xfrm>
        </p:spPr>
        <p:txBody>
          <a:bodyPr/>
          <a:lstStyle/>
          <a:p>
            <a:r>
              <a:rPr lang="en-US" sz="2000" dirty="0"/>
              <a:t>Linear Regression Equation</a:t>
            </a:r>
          </a:p>
          <a:p>
            <a:pPr marL="228600" lvl="1" indent="0">
              <a:buNone/>
            </a:pPr>
            <a:r>
              <a:rPr lang="en-US" sz="1400" dirty="0"/>
              <a:t>y = m(x) + b</a:t>
            </a:r>
          </a:p>
          <a:p>
            <a:pPr marL="228600" lvl="1" indent="0">
              <a:buNone/>
            </a:pPr>
            <a:r>
              <a:rPr lang="en-US" sz="1400" dirty="0"/>
              <a:t>m = 127.11</a:t>
            </a:r>
          </a:p>
          <a:p>
            <a:pPr marL="228600" lvl="1" indent="0">
              <a:buNone/>
            </a:pPr>
            <a:r>
              <a:rPr lang="en-US" sz="1400" dirty="0"/>
              <a:t>b = 367,756</a:t>
            </a:r>
          </a:p>
          <a:p>
            <a:pPr marL="228600" lvl="1" indent="0">
              <a:buNone/>
            </a:pPr>
            <a:r>
              <a:rPr lang="en-US" sz="1400" dirty="0"/>
              <a:t>x = $23,923.33 (AMZN in 5 years)</a:t>
            </a:r>
          </a:p>
          <a:p>
            <a:pPr marL="228600" lvl="1" indent="0">
              <a:buNone/>
            </a:pPr>
            <a:r>
              <a:rPr lang="en-US" sz="1400" dirty="0"/>
              <a:t>y = Median housing prices (in 5 years)</a:t>
            </a:r>
          </a:p>
          <a:p>
            <a:pPr marL="228600" lvl="1" indent="0">
              <a:buNone/>
            </a:pPr>
            <a:r>
              <a:rPr lang="en-US" sz="1400" dirty="0"/>
              <a:t>r</a:t>
            </a:r>
            <a:r>
              <a:rPr lang="en-US" sz="1400" baseline="30000" dirty="0"/>
              <a:t>2 </a:t>
            </a:r>
            <a:r>
              <a:rPr lang="en-US" sz="1400" dirty="0"/>
              <a:t>= 0.84</a:t>
            </a:r>
          </a:p>
          <a:p>
            <a:pPr marL="228600" lvl="1" indent="0">
              <a:buNone/>
            </a:pPr>
            <a:r>
              <a:rPr lang="en-US" sz="1400" dirty="0"/>
              <a:t>x = $3,372.20 (1 + 6.094)</a:t>
            </a:r>
          </a:p>
          <a:p>
            <a:pPr marL="228600" lvl="1" indent="0">
              <a:buNone/>
            </a:pPr>
            <a:r>
              <a:rPr lang="en-US" sz="1400" dirty="0"/>
              <a:t>Amazon 5-year stock price = $23,923.33</a:t>
            </a:r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r>
              <a:rPr lang="en-US" sz="1400" dirty="0"/>
              <a:t>y = (127.11 * $23,923.33) + 367,756</a:t>
            </a:r>
          </a:p>
          <a:p>
            <a:pPr marL="228600" lvl="1" indent="0">
              <a:buNone/>
            </a:pPr>
            <a:r>
              <a:rPr lang="en-US" sz="1400" dirty="0"/>
              <a:t>y = $3,408,774.44</a:t>
            </a:r>
          </a:p>
          <a:p>
            <a:pPr marL="228600" lvl="1" indent="0">
              <a:buNone/>
            </a:pPr>
            <a:endParaRPr lang="en-US" sz="1400" dirty="0"/>
          </a:p>
          <a:p>
            <a:r>
              <a:rPr lang="en-US" sz="2000" b="1" dirty="0"/>
              <a:t>The estimated average median housing price in 5 years in Seattle is $3,408,774</a:t>
            </a:r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  <a:p>
            <a:pPr marL="228600" lvl="1" indent="0">
              <a:buNone/>
            </a:pPr>
            <a:endParaRPr lang="en-US" sz="1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5C54C-3EA1-4143-B950-CCA47916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685800"/>
            <a:ext cx="5457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4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763000" cy="427038"/>
          </a:xfrm>
        </p:spPr>
        <p:txBody>
          <a:bodyPr/>
          <a:lstStyle/>
          <a:p>
            <a:r>
              <a:rPr lang="en-US" dirty="0"/>
              <a:t>Seattle Housing Market – </a:t>
            </a:r>
            <a:r>
              <a:rPr lang="en-US" dirty="0" err="1"/>
              <a:t>MapBox</a:t>
            </a:r>
            <a:r>
              <a:rPr lang="en-US" dirty="0"/>
              <a:t> (Projected - 5 Years)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67180C-703F-494C-A4A9-5DB96723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Insert Mapbox Plot of Seattle for future prices</a:t>
            </a:r>
          </a:p>
        </p:txBody>
      </p:sp>
    </p:spTree>
    <p:extLst>
      <p:ext uri="{BB962C8B-B14F-4D97-AF65-F5344CB8AC3E}">
        <p14:creationId xmlns:p14="http://schemas.microsoft.com/office/powerpoint/2010/main" val="318029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4" name="Picture 2" descr="If Only The Supreme Court Had Accepted Cert In The &quot;Foreign Official&quot;  Challenge - FCPA Professor">
            <a:extLst>
              <a:ext uri="{FF2B5EF4-FFF2-40B4-BE49-F238E27FC236}">
                <a16:creationId xmlns:a16="http://schemas.microsoft.com/office/drawing/2014/main" id="{BC4A8865-D5EF-4E01-AB3B-C84108DC0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 t="13333" r="13526" b="10000"/>
          <a:stretch/>
        </p:blipFill>
        <p:spPr bwMode="auto">
          <a:xfrm>
            <a:off x="2915479" y="1600200"/>
            <a:ext cx="33130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1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Addition housing metrics and correlation against median housing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D56EF-4DD7-45F7-910D-47BE896F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028416"/>
            <a:ext cx="8115300" cy="215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847A4-B99D-4300-BBC0-0C397CF5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8" y="3238500"/>
            <a:ext cx="4314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6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Projected Housing Prices (5 Years)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Addition housing metrics and correlation against median housing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A688B-CB80-42A1-9E35-3B339AD3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89" y="1023938"/>
            <a:ext cx="6017823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6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Projected Housing Prices (5 Years)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4953000"/>
          </a:xfrm>
        </p:spPr>
        <p:txBody>
          <a:bodyPr/>
          <a:lstStyle/>
          <a:p>
            <a:r>
              <a:rPr lang="en-US" sz="2000" dirty="0"/>
              <a:t>Addition housing metrics and correlation against median housing prices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07889F-55CD-446C-A477-6592FE1C4CFD}"/>
              </a:ext>
            </a:extLst>
          </p:cNvPr>
          <p:cNvGrpSpPr/>
          <p:nvPr/>
        </p:nvGrpSpPr>
        <p:grpSpPr>
          <a:xfrm>
            <a:off x="1558944" y="990600"/>
            <a:ext cx="6026112" cy="5410200"/>
            <a:chOff x="1676400" y="914400"/>
            <a:chExt cx="6026112" cy="5410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2A688B-CB80-42A1-9E35-3B339AD30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4488"/>
            <a:stretch/>
          </p:blipFill>
          <p:spPr>
            <a:xfrm>
              <a:off x="1676400" y="914400"/>
              <a:ext cx="6017823" cy="304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AACFCE-8714-48C1-9E20-3377FD2FF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6400" y="1181100"/>
              <a:ext cx="6026112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85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Fueling the Seattle Housing Market?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E023E-A49D-415F-9CCB-77DA4FDB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Has anybody noticed how ridiculously expensive housing is in Seattle? </a:t>
            </a:r>
          </a:p>
          <a:p>
            <a:r>
              <a:rPr lang="en-US" sz="2000" dirty="0"/>
              <a:t>What specific Seattle neighborhoods and surrounding towns have experienced the greatest housing boom in the past 10 years?</a:t>
            </a:r>
          </a:p>
          <a:p>
            <a:r>
              <a:rPr lang="en-US" sz="2000" dirty="0"/>
              <a:t>What are the underlying companies, asset types, and datapoints propelling the Seattle real estate market and this growth of wealth?</a:t>
            </a:r>
          </a:p>
          <a:p>
            <a:r>
              <a:rPr lang="en-US" sz="2000" dirty="0"/>
              <a:t>Is there a strong individual correlation between these datapoints and Seattle housing prices?</a:t>
            </a:r>
          </a:p>
          <a:p>
            <a:r>
              <a:rPr lang="en-US" sz="2000" dirty="0"/>
              <a:t>Is there a strong weighted index correlation of these datapoints and Seattle housing prices?</a:t>
            </a:r>
          </a:p>
          <a:p>
            <a:r>
              <a:rPr lang="en-US" sz="2000" dirty="0"/>
              <a:t>Can those datapoints be forecasted into the future?</a:t>
            </a:r>
          </a:p>
          <a:p>
            <a:r>
              <a:rPr lang="en-US" sz="2000" dirty="0"/>
              <a:t>Can housing prices in Seattle be predicted based on the future performance of these datapoints?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5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/>
              <a:t>Researched historical housing prices of Seattle neighborhoods and surrounding metro area towns</a:t>
            </a:r>
          </a:p>
          <a:p>
            <a:r>
              <a:rPr lang="en-US" sz="2000" dirty="0"/>
              <a:t>Pulled historical prices over the past 9 years (2012) from RedFin (https://www.redfin.com/news/data-center/)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B7392-DB4A-4CC9-87C2-7CEBBA2E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10079"/>
            <a:ext cx="5486400" cy="38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Seattle neighborhoods and metro area towns include the following: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A97E3-E8F4-489A-8974-F1631486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72" y="990600"/>
            <a:ext cx="792345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4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BFD26F-224F-4F48-9984-416541A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9530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Insert updated Mapbox with Seattle neighborhoods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141E0-9132-419C-B100-433F02682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0" b="4054"/>
          <a:stretch/>
        </p:blipFill>
        <p:spPr>
          <a:xfrm>
            <a:off x="15922" y="1219200"/>
            <a:ext cx="9144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6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7FF3C9-020E-48C6-B2B8-8B962DEF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42416"/>
            <a:ext cx="6400800" cy="2634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Housing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CD9A4-CED0-4AF2-B521-DC649B055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06" y="688805"/>
            <a:ext cx="5386388" cy="31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Assets/Datapoints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39FAF3-4AA7-482A-BA4B-68931DA6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What are the underlying companies, asset types, and datapoints propelling the Seattle real estate market?</a:t>
            </a:r>
          </a:p>
          <a:p>
            <a:r>
              <a:rPr lang="en-US" sz="2000" dirty="0"/>
              <a:t>Researched largest publicly traded big tech employers in the Seattle area</a:t>
            </a:r>
          </a:p>
          <a:p>
            <a:pPr lvl="1"/>
            <a:r>
              <a:rPr lang="en-US" sz="1800" dirty="0"/>
              <a:t>Amazon, Boeing, Microsoft, Tableau, Zulily</a:t>
            </a:r>
          </a:p>
          <a:p>
            <a:r>
              <a:rPr lang="en-US" sz="2000" dirty="0"/>
              <a:t>Researched other asset classes</a:t>
            </a:r>
          </a:p>
          <a:p>
            <a:pPr lvl="1"/>
            <a:r>
              <a:rPr lang="en-US" sz="1800" dirty="0"/>
              <a:t>Gold, bond yields, Bitcoin</a:t>
            </a:r>
          </a:p>
          <a:p>
            <a:r>
              <a:rPr lang="en-US" sz="2000" dirty="0"/>
              <a:t>Pulled historical prices of those assets over the past 9 years and cleaned data</a:t>
            </a:r>
          </a:p>
          <a:p>
            <a:pPr lvl="1"/>
            <a:r>
              <a:rPr lang="en-US" sz="1800" dirty="0"/>
              <a:t>Used Alpaca, S&amp;P Capital IQ, US Treasury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6D9E7-0F9C-4562-98AC-B7F15894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3737979"/>
            <a:ext cx="3981450" cy="257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B99BD-691E-4D6D-A0BA-E101BCBE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0" y="3787229"/>
            <a:ext cx="3667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C0AC79-9D64-42D0-B698-81DFE71E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4953000"/>
          </a:xfrm>
        </p:spPr>
        <p:txBody>
          <a:bodyPr/>
          <a:lstStyle/>
          <a:p>
            <a:r>
              <a:rPr lang="en-US" sz="2000" dirty="0"/>
              <a:t>Calculated individual correlation of 42 Seattle neighborhoods and surrounding town median housing prices by month over the past 9 years against the prices of Amazon, Microsoft, Boeing, Tableau, Zulily, Gold, Bitcoin, 30-year Treasuries</a:t>
            </a:r>
          </a:p>
          <a:p>
            <a:r>
              <a:rPr lang="en-US" sz="2000" dirty="0"/>
              <a:t>Identified the assets with the highest correlation to historical median housing prices</a:t>
            </a:r>
          </a:p>
          <a:p>
            <a:r>
              <a:rPr lang="en-US" sz="2000" dirty="0"/>
              <a:t>High correlation between median housing prices with AMZN (.92) and MSFT (.89)</a:t>
            </a:r>
          </a:p>
          <a:p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320BC9-B8F6-48E4-B5F6-34B6FA27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2"/>
            <a:ext cx="8229600" cy="427038"/>
          </a:xfrm>
        </p:spPr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AA367-ECA9-42B6-B08D-56DA3768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30" y="2819400"/>
            <a:ext cx="6854139" cy="2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9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Housing Market – Correlation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71AD3D-473C-4F13-9552-CE46720D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53000"/>
          </a:xfrm>
        </p:spPr>
        <p:txBody>
          <a:bodyPr/>
          <a:lstStyle/>
          <a:p>
            <a:r>
              <a:rPr lang="en-US" sz="2000" dirty="0"/>
              <a:t>Correlation charts of AMZN, BA, MSFT, and BTC against median housing prices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B22EDD-6192-4606-8274-A2FFACCC2E0B}"/>
              </a:ext>
            </a:extLst>
          </p:cNvPr>
          <p:cNvGrpSpPr/>
          <p:nvPr/>
        </p:nvGrpSpPr>
        <p:grpSpPr>
          <a:xfrm>
            <a:off x="681109" y="1143000"/>
            <a:ext cx="7777091" cy="5029200"/>
            <a:chOff x="408758" y="1295400"/>
            <a:chExt cx="7777091" cy="5029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FB2D35-B374-48A2-9456-F2FC7EA20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58" y="1295400"/>
              <a:ext cx="3914775" cy="25336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233172-A4B8-4D6C-A521-4019F0D12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9649" y="1371600"/>
              <a:ext cx="3867150" cy="2438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6A8343-289C-4F9C-A144-9AAEA2C5C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" y="3857625"/>
              <a:ext cx="3933825" cy="24669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D6A261-FF36-4545-9ED7-8226C70E6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9649" y="3800475"/>
              <a:ext cx="3886200" cy="2524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18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B441152AF54A49A6F83494EA0A763C" ma:contentTypeVersion="4" ma:contentTypeDescription="Create a new document." ma:contentTypeScope="" ma:versionID="671146618493dcc99cc9cbbdc19d50a7">
  <xsd:schema xmlns:xsd="http://www.w3.org/2001/XMLSchema" xmlns:xs="http://www.w3.org/2001/XMLSchema" xmlns:p="http://schemas.microsoft.com/office/2006/metadata/properties" xmlns:ns2="21890a2c-92a5-4b68-8beb-d86ac893645e" targetNamespace="http://schemas.microsoft.com/office/2006/metadata/properties" ma:root="true" ma:fieldsID="a41588dcc19e6aebf75e314a96303f8c" ns2:_="">
    <xsd:import namespace="21890a2c-92a5-4b68-8beb-d86ac89364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0a2c-92a5-4b68-8beb-d86ac8936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825028-B3EE-414D-BC3E-38D867519A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6A640-288C-4AF1-8DFE-084E269183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90a2c-92a5-4b68-8beb-d86ac8936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16B09-7F2B-454D-AB58-704A2F278E02}">
  <ds:schemaRefs>
    <ds:schemaRef ds:uri="http://purl.org/dc/dcmitype/"/>
    <ds:schemaRef ds:uri="http://www.w3.org/XML/1998/namespace"/>
    <ds:schemaRef ds:uri="http://schemas.microsoft.com/office/infopath/2007/PartnerControls"/>
    <ds:schemaRef ds:uri="21890a2c-92a5-4b68-8beb-d86ac893645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On-screen Show (4:3)</PresentationFormat>
  <Paragraphs>102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Garamond</vt:lpstr>
      <vt:lpstr>Times New Roman</vt:lpstr>
      <vt:lpstr>Wingdings</vt:lpstr>
      <vt:lpstr>Office Theme</vt:lpstr>
      <vt:lpstr>What is Fueling the Seattle Housing Market? April 12, 2021  Joanne Gates, John-Francis Kraemer, and Somya Panda</vt:lpstr>
      <vt:lpstr>What is Fueling the Seattle Housing Market?</vt:lpstr>
      <vt:lpstr>Seattle Housing Market – Housing Data</vt:lpstr>
      <vt:lpstr>Seattle Housing Market – Housing Data</vt:lpstr>
      <vt:lpstr>Seattle Housing Market – Housing Data</vt:lpstr>
      <vt:lpstr>Seattle Housing Market – Housing Data</vt:lpstr>
      <vt:lpstr>Seattle Housing Market – Assets/Datapoints</vt:lpstr>
      <vt:lpstr>Seattle Housing Market – Correlation</vt:lpstr>
      <vt:lpstr>Seattle Housing Market – Correlation</vt:lpstr>
      <vt:lpstr>Seattle Housing Market – Correlation</vt:lpstr>
      <vt:lpstr>Seattle Housing Market – Monte Carlo Simulation</vt:lpstr>
      <vt:lpstr>Seattle Housing Market – Linear Regression</vt:lpstr>
      <vt:lpstr>Seattle Housing Market – Linear Regression (Historical)</vt:lpstr>
      <vt:lpstr>Seattle Housing Market – Linear Regression (Projected - 5 Years)</vt:lpstr>
      <vt:lpstr>Seattle Housing Market – MapBox (Projected - 5 Years)</vt:lpstr>
      <vt:lpstr>Questions</vt:lpstr>
      <vt:lpstr>Appendix - Seattle Housing Market – Correlation</vt:lpstr>
      <vt:lpstr>Appendix – Projected Housing Prices (5 Years)</vt:lpstr>
      <vt:lpstr>Appendix – Projected Housing Prices (5 Years)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</dc:creator>
  <cp:lastModifiedBy>John-Francis Kraemer</cp:lastModifiedBy>
  <cp:revision>4243</cp:revision>
  <cp:lastPrinted>2015-06-17T14:31:18Z</cp:lastPrinted>
  <dcterms:created xsi:type="dcterms:W3CDTF">2009-09-17T19:05:28Z</dcterms:created>
  <dcterms:modified xsi:type="dcterms:W3CDTF">2021-04-10T23:23:05Z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0x010100BDB441152AF54A49A6F83494EA0A763C</vt:lpwstr>
  </property>
  <property fmtid="{D5CDD505-2E9C-101B-9397-08002B2CF9AE}" pid="3" name="Order">
    <vt:r8>65400</vt:r8>
  </property>
</Properties>
</file>