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61" r:id="rId6"/>
    <p:sldId id="262" r:id="rId7"/>
    <p:sldId id="263" r:id="rId8"/>
    <p:sldId id="264" r:id="rId9"/>
    <p:sldId id="265" r:id="rId10"/>
    <p:sldId id="266" r:id="rId11"/>
    <p:sldId id="267" r:id="rId12"/>
    <p:sldId id="268" r:id="rId13"/>
    <p:sldId id="270" r:id="rId14"/>
    <p:sldId id="271" r:id="rId15"/>
    <p:sldId id="272" r:id="rId16"/>
    <p:sldId id="260" r:id="rId17"/>
    <p:sldId id="259"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889" autoAdjust="0"/>
  </p:normalViewPr>
  <p:slideViewPr>
    <p:cSldViewPr snapToGrid="0">
      <p:cViewPr varScale="1">
        <p:scale>
          <a:sx n="71" d="100"/>
          <a:sy n="71" d="100"/>
        </p:scale>
        <p:origin x="1296"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8/28/2023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‹Nº›</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‹Nº›</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1-layer: Simplest scheme and most practical currently in use</a:t>
            </a:r>
          </a:p>
          <a:p>
            <a:pPr marL="457200"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2-layer: System categorizes users in different sets. A user’s message is divided into an outer group common message, an inner group message and a private message.</a:t>
            </a:r>
          </a:p>
          <a:p>
            <a:endParaRPr lang="en-US"/>
          </a:p>
        </p:txBody>
      </p:sp>
      <p:sp>
        <p:nvSpPr>
          <p:cNvPr id="4" name="Marcador de número de diapositiva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68485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System Model of cognitive radio enabled SatCom network using RSMA technique, where a licensed primary GEO SatCom network share the available spectrum resources with unlicensed secondary LEO SatCom network in downlink transmission.</a:t>
            </a:r>
          </a:p>
          <a:p>
            <a:endParaRPr lang="en-US"/>
          </a:p>
          <a:p>
            <a:r>
              <a:rPr lang="en-US"/>
              <a:t>We consider that primary GEO SatCom communicates with ground users using OMA (orthogonal multiple access) technique such that each resource block can accommodate one ground user. Meanwhile, the secondary LEO SatCom solely reuses the same resource block such that each beam accommodates multiple ground users through a single resource block using RSMA protocol</a:t>
            </a:r>
          </a:p>
        </p:txBody>
      </p:sp>
      <p:sp>
        <p:nvSpPr>
          <p:cNvPr id="4" name="Marcador de número de diapositiva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4234042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C1 guarantees the data rate of u user over k resource block and Rmin denotes the threshold of minimum data rate. </a:t>
            </a:r>
          </a:p>
          <a:p>
            <a:r>
              <a:rPr lang="en-US"/>
              <a:t>Constraint C2 bounds the proposed framework to successfully decode the common signal of all users associated with m beam over k resource block. </a:t>
            </a:r>
          </a:p>
          <a:p>
            <a:r>
              <a:rPr lang="en-US"/>
              <a:t>Constraint C3 limits the interference temperature from m beam of LEO satellite to u′ GEO user over k resource block. </a:t>
            </a:r>
          </a:p>
          <a:p>
            <a:r>
              <a:rPr lang="en-US"/>
              <a:t>Constraint C4 control the total allocated power at each beam while constraint </a:t>
            </a:r>
          </a:p>
          <a:p>
            <a:r>
              <a:rPr lang="en-US"/>
              <a:t>C5 controls the total energy consumption of LEO satellite, where Ptot shows the total power budget threshold. </a:t>
            </a:r>
          </a:p>
          <a:p>
            <a:r>
              <a:rPr lang="en-US"/>
              <a:t>C6 represents the precoding vector constraint. </a:t>
            </a:r>
          </a:p>
          <a:p>
            <a:r>
              <a:rPr lang="en-US"/>
              <a:t>C7 and C8 say that a user should be assigned a single beam and only one resource block.</a:t>
            </a:r>
          </a:p>
        </p:txBody>
      </p:sp>
      <p:sp>
        <p:nvSpPr>
          <p:cNvPr id="4" name="Marcador de número de diapositiva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387557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s-ES" noProof="0"/>
              <a:t>Haga clic para modificar el estilo de subtítulo del patrón</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n con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noProof="0"/>
              <a:t>Haga clic en el icono para agregar una imagen</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a:t>Haga clic para modificar los estilos de texto del patrón</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a:t>Haga clic para modificar los estilos de texto del patrón</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s-ES" noProof="0"/>
              <a:t>Haga clic para modificar los estilos de texto del patrón</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s-ES" noProof="0"/>
              <a:t>Haga clic para modificar los estilos de texto del patrón</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los estilos de texto del patrón</a:t>
            </a:r>
          </a:p>
          <a:p>
            <a:pPr lvl="1"/>
            <a:r>
              <a:rPr lang="es-ES" noProof="0"/>
              <a:t>Segundo nivel</a:t>
            </a:r>
          </a:p>
          <a:p>
            <a:pPr lvl="2"/>
            <a:r>
              <a:rPr lang="es-ES" noProof="0"/>
              <a:t>Tercer nivel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s-ES" noProof="0"/>
              <a:t>Haga clic para modificar los estilos de texto del patrón</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objeto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‹Nº›</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s-ES" noProof="0"/>
              <a:t>Haga clic para modificar el estilo de título del patrón</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‹Nº›</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905070" y="1313377"/>
            <a:ext cx="11495314" cy="1243584"/>
          </a:xfrm>
        </p:spPr>
        <p:txBody>
          <a:bodyPr/>
          <a:lstStyle/>
          <a:p>
            <a:pPr algn="ctr"/>
            <a:r>
              <a:rPr lang="en-US" sz="3200"/>
              <a:t>Rate Splitting Multiple Access for Nect Generation Cognitive Radio Enabled LEO Satellite Networks</a:t>
            </a:r>
            <a:endParaRPr lang="en-US" sz="32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113999" y="2556961"/>
            <a:ext cx="7077456" cy="868680"/>
          </a:xfrm>
        </p:spPr>
        <p:txBody>
          <a:bodyPr/>
          <a:lstStyle/>
          <a:p>
            <a:pPr marL="0" indent="0" algn="ctr">
              <a:buNone/>
            </a:pPr>
            <a:r>
              <a:rPr lang="en-US"/>
              <a:t>Presented by Wali Ullah Khan et al</a:t>
            </a:r>
            <a:endParaRPr lang="en-US" dirty="0"/>
          </a:p>
        </p:txBody>
      </p:sp>
      <p:sp>
        <p:nvSpPr>
          <p:cNvPr id="4" name="Subtitle 2">
            <a:extLst>
              <a:ext uri="{FF2B5EF4-FFF2-40B4-BE49-F238E27FC236}">
                <a16:creationId xmlns:a16="http://schemas.microsoft.com/office/drawing/2014/main" id="{463B25CA-1EE9-3D1F-8827-B0FB876712FD}"/>
              </a:ext>
            </a:extLst>
          </p:cNvPr>
          <p:cNvSpPr txBox="1">
            <a:spLocks/>
          </p:cNvSpPr>
          <p:nvPr/>
        </p:nvSpPr>
        <p:spPr>
          <a:xfrm>
            <a:off x="2557272" y="3429000"/>
            <a:ext cx="7077456" cy="86868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Juan Tarrat</a:t>
            </a:r>
          </a:p>
          <a:p>
            <a:pPr algn="ctr"/>
            <a:r>
              <a:rPr lang="en-US"/>
              <a:t>University of Alabama in Huntsville</a:t>
            </a:r>
          </a:p>
          <a:p>
            <a:pPr algn="ctr"/>
            <a:r>
              <a:rPr lang="en-US"/>
              <a:t>Aug 27 2023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902C4-9998-7DA8-7011-01650F1165A3}"/>
              </a:ext>
            </a:extLst>
          </p:cNvPr>
          <p:cNvSpPr>
            <a:spLocks noGrp="1"/>
          </p:cNvSpPr>
          <p:nvPr>
            <p:ph type="title"/>
          </p:nvPr>
        </p:nvSpPr>
        <p:spPr/>
        <p:txBody>
          <a:bodyPr/>
          <a:lstStyle/>
          <a:p>
            <a:r>
              <a:rPr lang="en-US"/>
              <a:t>Proposed Optimization Solution</a:t>
            </a:r>
          </a:p>
        </p:txBody>
      </p:sp>
      <p:sp>
        <p:nvSpPr>
          <p:cNvPr id="3" name="Marcador de número de diapositiva 2">
            <a:extLst>
              <a:ext uri="{FF2B5EF4-FFF2-40B4-BE49-F238E27FC236}">
                <a16:creationId xmlns:a16="http://schemas.microsoft.com/office/drawing/2014/main" id="{DDF8313B-836B-ECCB-BEB4-BE05B236678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Marcador de texto 3">
            <a:extLst>
              <a:ext uri="{FF2B5EF4-FFF2-40B4-BE49-F238E27FC236}">
                <a16:creationId xmlns:a16="http://schemas.microsoft.com/office/drawing/2014/main" id="{F7794D18-4267-D5DD-39F8-991ADD06881C}"/>
              </a:ext>
            </a:extLst>
          </p:cNvPr>
          <p:cNvSpPr>
            <a:spLocks noGrp="1"/>
          </p:cNvSpPr>
          <p:nvPr>
            <p:ph type="body" sz="quarter" idx="13"/>
          </p:nvPr>
        </p:nvSpPr>
        <p:spPr/>
        <p:txBody>
          <a:bodyPr/>
          <a:lstStyle/>
          <a:p>
            <a:r>
              <a:rPr lang="en-US" sz="2000"/>
              <a:t>Authors are able to find a suboptimal but efficient solution given that the joint optimal solution is very hard to find due to the nature of the problem.</a:t>
            </a:r>
          </a:p>
          <a:p>
            <a:r>
              <a:rPr lang="en-US" sz="2000"/>
              <a:t>Authors first follow cited work to express efficient precoding vectors which balance interference and noise</a:t>
            </a:r>
          </a:p>
          <a:p>
            <a:r>
              <a:rPr lang="en-US" sz="2000"/>
              <a:t>Two main optimizations</a:t>
            </a:r>
          </a:p>
          <a:p>
            <a:pPr lvl="1"/>
            <a:r>
              <a:rPr lang="en-US" sz="1800"/>
              <a:t>Efficient Power Allocation</a:t>
            </a:r>
          </a:p>
          <a:p>
            <a:pPr lvl="1"/>
            <a:r>
              <a:rPr lang="en-US" sz="1800"/>
              <a:t>Efficient Resource Block User Assignment</a:t>
            </a:r>
          </a:p>
        </p:txBody>
      </p:sp>
    </p:spTree>
    <p:extLst>
      <p:ext uri="{BB962C8B-B14F-4D97-AF65-F5344CB8AC3E}">
        <p14:creationId xmlns:p14="http://schemas.microsoft.com/office/powerpoint/2010/main" val="233278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FF0E0-1232-D959-B42A-082E69CCD7CB}"/>
              </a:ext>
            </a:extLst>
          </p:cNvPr>
          <p:cNvSpPr>
            <a:spLocks noGrp="1"/>
          </p:cNvSpPr>
          <p:nvPr>
            <p:ph type="title"/>
          </p:nvPr>
        </p:nvSpPr>
        <p:spPr>
          <a:xfrm>
            <a:off x="444500" y="542925"/>
            <a:ext cx="11214100" cy="978729"/>
          </a:xfrm>
        </p:spPr>
        <p:txBody>
          <a:bodyPr/>
          <a:lstStyle/>
          <a:p>
            <a:r>
              <a:rPr lang="en-US"/>
              <a:t>Proposed Resource Optimization II. Efficient Power Allocation</a:t>
            </a:r>
          </a:p>
        </p:txBody>
      </p:sp>
      <p:sp>
        <p:nvSpPr>
          <p:cNvPr id="3" name="Marcador de número de diapositiva 2">
            <a:extLst>
              <a:ext uri="{FF2B5EF4-FFF2-40B4-BE49-F238E27FC236}">
                <a16:creationId xmlns:a16="http://schemas.microsoft.com/office/drawing/2014/main" id="{07307BD6-DFC0-FFD0-7E39-44F9F5745642}"/>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216229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FF0E0-1232-D959-B42A-082E69CCD7CB}"/>
              </a:ext>
            </a:extLst>
          </p:cNvPr>
          <p:cNvSpPr>
            <a:spLocks noGrp="1"/>
          </p:cNvSpPr>
          <p:nvPr>
            <p:ph type="title"/>
          </p:nvPr>
        </p:nvSpPr>
        <p:spPr>
          <a:xfrm>
            <a:off x="444500" y="542925"/>
            <a:ext cx="11214100" cy="978729"/>
          </a:xfrm>
        </p:spPr>
        <p:txBody>
          <a:bodyPr/>
          <a:lstStyle/>
          <a:p>
            <a:r>
              <a:rPr lang="en-US"/>
              <a:t>Proposed Resource Optimization II. Efficient Resource Block User Assignment</a:t>
            </a:r>
          </a:p>
        </p:txBody>
      </p:sp>
      <p:sp>
        <p:nvSpPr>
          <p:cNvPr id="3" name="Marcador de número de diapositiva 2">
            <a:extLst>
              <a:ext uri="{FF2B5EF4-FFF2-40B4-BE49-F238E27FC236}">
                <a16:creationId xmlns:a16="http://schemas.microsoft.com/office/drawing/2014/main" id="{07307BD6-DFC0-FFD0-7E39-44F9F5745642}"/>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Imagen 4">
            <a:extLst>
              <a:ext uri="{FF2B5EF4-FFF2-40B4-BE49-F238E27FC236}">
                <a16:creationId xmlns:a16="http://schemas.microsoft.com/office/drawing/2014/main" id="{A007CE89-E6E8-E634-A6B4-B5A73279B16D}"/>
              </a:ext>
            </a:extLst>
          </p:cNvPr>
          <p:cNvPicPr>
            <a:picLocks noChangeAspect="1"/>
          </p:cNvPicPr>
          <p:nvPr/>
        </p:nvPicPr>
        <p:blipFill>
          <a:blip r:embed="rId2"/>
          <a:stretch>
            <a:fillRect/>
          </a:stretch>
        </p:blipFill>
        <p:spPr>
          <a:xfrm>
            <a:off x="4330535" y="1079729"/>
            <a:ext cx="5606842" cy="5600471"/>
          </a:xfrm>
          <a:prstGeom prst="rect">
            <a:avLst/>
          </a:prstGeom>
        </p:spPr>
      </p:pic>
    </p:spTree>
    <p:extLst>
      <p:ext uri="{BB962C8B-B14F-4D97-AF65-F5344CB8AC3E}">
        <p14:creationId xmlns:p14="http://schemas.microsoft.com/office/powerpoint/2010/main" val="294853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18B89-8E9D-AFA0-55B5-3B35C159E118}"/>
              </a:ext>
            </a:extLst>
          </p:cNvPr>
          <p:cNvSpPr>
            <a:spLocks noGrp="1"/>
          </p:cNvSpPr>
          <p:nvPr>
            <p:ph type="title"/>
          </p:nvPr>
        </p:nvSpPr>
        <p:spPr/>
        <p:txBody>
          <a:bodyPr/>
          <a:lstStyle/>
          <a:p>
            <a:r>
              <a:rPr lang="en-US"/>
              <a:t>Conclusion</a:t>
            </a:r>
          </a:p>
        </p:txBody>
      </p:sp>
      <p:sp>
        <p:nvSpPr>
          <p:cNvPr id="3" name="Marcador de número de diapositiva 2">
            <a:extLst>
              <a:ext uri="{FF2B5EF4-FFF2-40B4-BE49-F238E27FC236}">
                <a16:creationId xmlns:a16="http://schemas.microsoft.com/office/drawing/2014/main" id="{AEA7A44E-344B-FADF-E6A1-318662387A20}"/>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Marcador de texto 3">
            <a:extLst>
              <a:ext uri="{FF2B5EF4-FFF2-40B4-BE49-F238E27FC236}">
                <a16:creationId xmlns:a16="http://schemas.microsoft.com/office/drawing/2014/main" id="{C574D9CC-B645-DC12-AF08-9F3919CDB156}"/>
              </a:ext>
            </a:extLst>
          </p:cNvPr>
          <p:cNvSpPr>
            <a:spLocks noGrp="1"/>
          </p:cNvSpPr>
          <p:nvPr>
            <p:ph type="body" sz="quarter" idx="13"/>
          </p:nvPr>
        </p:nvSpPr>
        <p:spPr>
          <a:xfrm>
            <a:off x="444500" y="1625385"/>
            <a:ext cx="6718300" cy="3067639"/>
          </a:xfrm>
        </p:spPr>
        <p:txBody>
          <a:bodyPr/>
          <a:lstStyle/>
          <a:p>
            <a:r>
              <a:rPr lang="en-US" sz="2000"/>
              <a:t>Cognitive radio and RSMA have the potential to provide massive connectivity in space-ground communication networks</a:t>
            </a:r>
          </a:p>
          <a:p>
            <a:r>
              <a:rPr lang="en-US" sz="2000"/>
              <a:t>The paper has proposed a RSMA for cognitive radio GEO-LEO satellite networks</a:t>
            </a:r>
          </a:p>
          <a:p>
            <a:r>
              <a:rPr lang="en-US" sz="2000"/>
              <a:t>In particular, a new solution has been proposed for maximizing spectral efficiency of the secondary LEO system</a:t>
            </a:r>
          </a:p>
        </p:txBody>
      </p:sp>
    </p:spTree>
    <p:extLst>
      <p:ext uri="{BB962C8B-B14F-4D97-AF65-F5344CB8AC3E}">
        <p14:creationId xmlns:p14="http://schemas.microsoft.com/office/powerpoint/2010/main" val="338201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7F10A-7583-DE24-CC7A-1A82BE2F2759}"/>
              </a:ext>
            </a:extLst>
          </p:cNvPr>
          <p:cNvSpPr>
            <a:spLocks noGrp="1"/>
          </p:cNvSpPr>
          <p:nvPr>
            <p:ph type="title"/>
          </p:nvPr>
        </p:nvSpPr>
        <p:spPr>
          <a:xfrm>
            <a:off x="444500" y="542925"/>
            <a:ext cx="11214100" cy="535531"/>
          </a:xfrm>
        </p:spPr>
        <p:txBody>
          <a:bodyPr/>
          <a:lstStyle/>
          <a:p>
            <a:r>
              <a:rPr lang="en-US"/>
              <a:t>Extension to Current Work	</a:t>
            </a:r>
          </a:p>
        </p:txBody>
      </p:sp>
      <p:sp>
        <p:nvSpPr>
          <p:cNvPr id="3" name="Marcador de número de diapositiva 2">
            <a:extLst>
              <a:ext uri="{FF2B5EF4-FFF2-40B4-BE49-F238E27FC236}">
                <a16:creationId xmlns:a16="http://schemas.microsoft.com/office/drawing/2014/main" id="{8F2E6475-1035-8FB1-989E-E058B843DB5F}"/>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Marcador de texto 3">
            <a:extLst>
              <a:ext uri="{FF2B5EF4-FFF2-40B4-BE49-F238E27FC236}">
                <a16:creationId xmlns:a16="http://schemas.microsoft.com/office/drawing/2014/main" id="{30D6645D-EC1D-80F8-1CCF-5C593396E96B}"/>
              </a:ext>
            </a:extLst>
          </p:cNvPr>
          <p:cNvSpPr>
            <a:spLocks noGrp="1"/>
          </p:cNvSpPr>
          <p:nvPr>
            <p:ph type="body" sz="quarter" idx="13"/>
          </p:nvPr>
        </p:nvSpPr>
        <p:spPr/>
        <p:txBody>
          <a:bodyPr/>
          <a:lstStyle/>
          <a:p>
            <a:r>
              <a:rPr lang="en-US" sz="2000"/>
              <a:t>Considering multiple GEO and LEO satellites such as GEO satellites act as the primary network and LEO satellites as the secondary network</a:t>
            </a:r>
          </a:p>
          <a:p>
            <a:r>
              <a:rPr lang="en-US" sz="2000"/>
              <a:t>Problem: High levels of interference will be difficult to manage</a:t>
            </a:r>
          </a:p>
          <a:p>
            <a:r>
              <a:rPr lang="en-US" sz="2000"/>
              <a:t>Solution: Applying reinforcement learning to handle those complex problems, which could be very hard to solve using conventional techniques</a:t>
            </a:r>
          </a:p>
        </p:txBody>
      </p:sp>
    </p:spTree>
    <p:extLst>
      <p:ext uri="{BB962C8B-B14F-4D97-AF65-F5344CB8AC3E}">
        <p14:creationId xmlns:p14="http://schemas.microsoft.com/office/powerpoint/2010/main" val="105387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E645D-5B89-555D-0C6B-FB3404BF7824}"/>
              </a:ext>
            </a:extLst>
          </p:cNvPr>
          <p:cNvSpPr>
            <a:spLocks noGrp="1"/>
          </p:cNvSpPr>
          <p:nvPr>
            <p:ph type="title"/>
          </p:nvPr>
        </p:nvSpPr>
        <p:spPr>
          <a:xfrm>
            <a:off x="977900" y="3044078"/>
            <a:ext cx="11214100" cy="535531"/>
          </a:xfrm>
        </p:spPr>
        <p:txBody>
          <a:bodyPr/>
          <a:lstStyle/>
          <a:p>
            <a:r>
              <a:rPr lang="en-US"/>
              <a:t>Questions?</a:t>
            </a:r>
          </a:p>
        </p:txBody>
      </p:sp>
      <p:sp>
        <p:nvSpPr>
          <p:cNvPr id="3" name="Marcador de número de diapositiva 2">
            <a:extLst>
              <a:ext uri="{FF2B5EF4-FFF2-40B4-BE49-F238E27FC236}">
                <a16:creationId xmlns:a16="http://schemas.microsoft.com/office/drawing/2014/main" id="{3F55F7F9-2FCB-781B-866E-B0DBABAF754F}"/>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Tree>
    <p:extLst>
      <p:ext uri="{BB962C8B-B14F-4D97-AF65-F5344CB8AC3E}">
        <p14:creationId xmlns:p14="http://schemas.microsoft.com/office/powerpoint/2010/main" val="65815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DA737-43C8-A3B9-86EA-5DF9EDAED05E}"/>
              </a:ext>
            </a:extLst>
          </p:cNvPr>
          <p:cNvSpPr>
            <a:spLocks noGrp="1"/>
          </p:cNvSpPr>
          <p:nvPr>
            <p:ph type="title"/>
          </p:nvPr>
        </p:nvSpPr>
        <p:spPr/>
        <p:txBody>
          <a:bodyPr/>
          <a:lstStyle/>
          <a:p>
            <a:r>
              <a:rPr lang="en-US"/>
              <a:t>Overview</a:t>
            </a:r>
          </a:p>
        </p:txBody>
      </p:sp>
      <p:sp>
        <p:nvSpPr>
          <p:cNvPr id="3" name="Marcador de número de diapositiva 2">
            <a:extLst>
              <a:ext uri="{FF2B5EF4-FFF2-40B4-BE49-F238E27FC236}">
                <a16:creationId xmlns:a16="http://schemas.microsoft.com/office/drawing/2014/main" id="{D82D7DB8-F7AD-C724-3D81-B26C165C46EA}"/>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Marcador de texto 3">
            <a:extLst>
              <a:ext uri="{FF2B5EF4-FFF2-40B4-BE49-F238E27FC236}">
                <a16:creationId xmlns:a16="http://schemas.microsoft.com/office/drawing/2014/main" id="{E79B2F6B-C97A-9857-DC68-590358C92B19}"/>
              </a:ext>
            </a:extLst>
          </p:cNvPr>
          <p:cNvSpPr>
            <a:spLocks noGrp="1"/>
          </p:cNvSpPr>
          <p:nvPr>
            <p:ph type="body" sz="quarter" idx="13"/>
          </p:nvPr>
        </p:nvSpPr>
        <p:spPr/>
        <p:txBody>
          <a:bodyPr/>
          <a:lstStyle/>
          <a:p>
            <a:r>
              <a:rPr lang="en-US" sz="2000"/>
              <a:t>Three existing SatCom types: GEO, MEO, LEO</a:t>
            </a:r>
          </a:p>
          <a:p>
            <a:r>
              <a:rPr lang="en-US" sz="2000"/>
              <a:t>LEO has cheaper launching and manufacturing costs than MEO or GEO</a:t>
            </a:r>
          </a:p>
          <a:p>
            <a:r>
              <a:rPr lang="en-US" sz="2000"/>
              <a:t>Potential of providing global coverage with high-speed data rate and low latency</a:t>
            </a:r>
          </a:p>
          <a:p>
            <a:r>
              <a:rPr lang="en-US" sz="2000"/>
              <a:t>Main problem: Spectrum scarcity</a:t>
            </a:r>
          </a:p>
        </p:txBody>
      </p:sp>
      <p:pic>
        <p:nvPicPr>
          <p:cNvPr id="5" name="Imagen 4">
            <a:extLst>
              <a:ext uri="{FF2B5EF4-FFF2-40B4-BE49-F238E27FC236}">
                <a16:creationId xmlns:a16="http://schemas.microsoft.com/office/drawing/2014/main" id="{A7D088B9-2E9C-07A7-2FD3-6EAC00A1A7B0}"/>
              </a:ext>
            </a:extLst>
          </p:cNvPr>
          <p:cNvPicPr>
            <a:picLocks noChangeAspect="1"/>
          </p:cNvPicPr>
          <p:nvPr/>
        </p:nvPicPr>
        <p:blipFill rotWithShape="1">
          <a:blip r:embed="rId2"/>
          <a:srcRect l="4937" t="15619" r="1457" b="18250"/>
          <a:stretch/>
        </p:blipFill>
        <p:spPr>
          <a:xfrm>
            <a:off x="954041" y="4044111"/>
            <a:ext cx="9845394" cy="2636089"/>
          </a:xfrm>
          <a:prstGeom prst="rect">
            <a:avLst/>
          </a:prstGeom>
        </p:spPr>
      </p:pic>
    </p:spTree>
    <p:extLst>
      <p:ext uri="{BB962C8B-B14F-4D97-AF65-F5344CB8AC3E}">
        <p14:creationId xmlns:p14="http://schemas.microsoft.com/office/powerpoint/2010/main" val="418788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60FB0-4A2D-67B8-2C31-42CA1EAB50FA}"/>
              </a:ext>
            </a:extLst>
          </p:cNvPr>
          <p:cNvSpPr>
            <a:spLocks noGrp="1"/>
          </p:cNvSpPr>
          <p:nvPr>
            <p:ph type="title"/>
          </p:nvPr>
        </p:nvSpPr>
        <p:spPr/>
        <p:txBody>
          <a:bodyPr/>
          <a:lstStyle/>
          <a:p>
            <a:r>
              <a:rPr lang="en-US"/>
              <a:t>Paper Contributions</a:t>
            </a:r>
          </a:p>
        </p:txBody>
      </p:sp>
      <p:sp>
        <p:nvSpPr>
          <p:cNvPr id="3" name="Marcador de número de diapositiva 2">
            <a:extLst>
              <a:ext uri="{FF2B5EF4-FFF2-40B4-BE49-F238E27FC236}">
                <a16:creationId xmlns:a16="http://schemas.microsoft.com/office/drawing/2014/main" id="{E989D083-BF7A-1138-3F60-D530C5EF1005}"/>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Marcador de texto 3">
            <a:extLst>
              <a:ext uri="{FF2B5EF4-FFF2-40B4-BE49-F238E27FC236}">
                <a16:creationId xmlns:a16="http://schemas.microsoft.com/office/drawing/2014/main" id="{65F12EE2-85DC-DC40-3097-8522D758E63D}"/>
              </a:ext>
            </a:extLst>
          </p:cNvPr>
          <p:cNvSpPr>
            <a:spLocks noGrp="1"/>
          </p:cNvSpPr>
          <p:nvPr>
            <p:ph type="body" sz="quarter" idx="13"/>
          </p:nvPr>
        </p:nvSpPr>
        <p:spPr>
          <a:xfrm>
            <a:off x="444499" y="1625385"/>
            <a:ext cx="7866123" cy="4689689"/>
          </a:xfrm>
        </p:spPr>
        <p:txBody>
          <a:bodyPr/>
          <a:lstStyle/>
          <a:p>
            <a:r>
              <a:rPr lang="en-US" sz="2000"/>
              <a:t>Due to the increasing demand on services, a lot of LEO satellites are required, facing the challenge of limited spectrum resources</a:t>
            </a:r>
          </a:p>
          <a:p>
            <a:r>
              <a:rPr lang="en-US" sz="2000"/>
              <a:t>Authors propose cognitive radio technique RSMA</a:t>
            </a:r>
          </a:p>
          <a:p>
            <a:r>
              <a:rPr lang="en-US" sz="2000"/>
              <a:t>The main purpose is to simultaneously accommodate multiple users over the same spectrum and time resources enhancing connectivity</a:t>
            </a:r>
          </a:p>
          <a:p>
            <a:r>
              <a:rPr lang="en-US" sz="2000"/>
              <a:t>In cognitive radio primary and secondary networks communicate over the same spectrum so that the secondary one does not cause harmful interference.</a:t>
            </a:r>
          </a:p>
          <a:p>
            <a:pPr marL="0" indent="0">
              <a:buNone/>
            </a:pPr>
            <a:endParaRPr lang="en-US"/>
          </a:p>
        </p:txBody>
      </p:sp>
    </p:spTree>
    <p:extLst>
      <p:ext uri="{BB962C8B-B14F-4D97-AF65-F5344CB8AC3E}">
        <p14:creationId xmlns:p14="http://schemas.microsoft.com/office/powerpoint/2010/main" val="201146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7EBBB-8E33-57E3-911B-76CB23F6FD0D}"/>
              </a:ext>
            </a:extLst>
          </p:cNvPr>
          <p:cNvSpPr>
            <a:spLocks noGrp="1"/>
          </p:cNvSpPr>
          <p:nvPr>
            <p:ph type="title"/>
          </p:nvPr>
        </p:nvSpPr>
        <p:spPr/>
        <p:txBody>
          <a:bodyPr/>
          <a:lstStyle/>
          <a:p>
            <a:r>
              <a:rPr lang="en-US"/>
              <a:t>Paper Contributions II. RSMA</a:t>
            </a:r>
          </a:p>
        </p:txBody>
      </p:sp>
      <p:sp>
        <p:nvSpPr>
          <p:cNvPr id="3" name="Marcador de número de diapositiva 2">
            <a:extLst>
              <a:ext uri="{FF2B5EF4-FFF2-40B4-BE49-F238E27FC236}">
                <a16:creationId xmlns:a16="http://schemas.microsoft.com/office/drawing/2014/main" id="{E065FCB3-F377-1369-FAB9-B0D1EA01EC5C}"/>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Marcador de texto 3">
            <a:extLst>
              <a:ext uri="{FF2B5EF4-FFF2-40B4-BE49-F238E27FC236}">
                <a16:creationId xmlns:a16="http://schemas.microsoft.com/office/drawing/2014/main" id="{5CC185CA-98EC-C55B-5991-228342FDCDA6}"/>
              </a:ext>
            </a:extLst>
          </p:cNvPr>
          <p:cNvSpPr>
            <a:spLocks noGrp="1"/>
          </p:cNvSpPr>
          <p:nvPr>
            <p:ph type="body" sz="quarter" idx="13"/>
          </p:nvPr>
        </p:nvSpPr>
        <p:spPr>
          <a:xfrm>
            <a:off x="444500" y="1625384"/>
            <a:ext cx="7148492" cy="5054815"/>
          </a:xfrm>
        </p:spPr>
        <p:txBody>
          <a:bodyPr/>
          <a:lstStyle/>
          <a:p>
            <a:r>
              <a:rPr lang="en-US" sz="2000"/>
              <a:t>Rate Splitting Multiple Access is a technique used to enhance spectral efficiency.</a:t>
            </a:r>
          </a:p>
          <a:p>
            <a:r>
              <a:rPr lang="en-US" sz="2000"/>
              <a:t>RSMA’s main purpose is to acoomodate several users over the same spectrum and time resources</a:t>
            </a:r>
          </a:p>
          <a:p>
            <a:r>
              <a:rPr lang="en-US" sz="2000"/>
              <a:t>Signal transmitted is divided into two parts</a:t>
            </a:r>
          </a:p>
          <a:p>
            <a:pPr lvl="1"/>
            <a:r>
              <a:rPr lang="en-US" sz="1800"/>
              <a:t>Common Part</a:t>
            </a:r>
          </a:p>
          <a:p>
            <a:pPr lvl="1"/>
            <a:r>
              <a:rPr lang="en-US" sz="1800"/>
              <a:t>Private Part</a:t>
            </a:r>
          </a:p>
          <a:p>
            <a:r>
              <a:rPr lang="en-US" sz="2000"/>
              <a:t>Users reconstruct original signal from each of their parts using successive interference cancellation (SIC).</a:t>
            </a:r>
          </a:p>
          <a:p>
            <a:r>
              <a:rPr lang="en-US" sz="2000"/>
              <a:t>Two common schemes for RSMA used with linear precoding techniques</a:t>
            </a:r>
          </a:p>
          <a:p>
            <a:pPr lvl="1"/>
            <a:r>
              <a:rPr lang="en-US" sz="1800"/>
              <a:t>1-layer</a:t>
            </a:r>
          </a:p>
          <a:p>
            <a:pPr lvl="1"/>
            <a:r>
              <a:rPr lang="en-US" sz="1800"/>
              <a:t>2-layer</a:t>
            </a:r>
          </a:p>
        </p:txBody>
      </p:sp>
    </p:spTree>
    <p:extLst>
      <p:ext uri="{BB962C8B-B14F-4D97-AF65-F5344CB8AC3E}">
        <p14:creationId xmlns:p14="http://schemas.microsoft.com/office/powerpoint/2010/main" val="21011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0B1A7-D51F-A40B-EB59-F5A94ADF46AA}"/>
              </a:ext>
            </a:extLst>
          </p:cNvPr>
          <p:cNvSpPr>
            <a:spLocks noGrp="1"/>
          </p:cNvSpPr>
          <p:nvPr>
            <p:ph type="title"/>
          </p:nvPr>
        </p:nvSpPr>
        <p:spPr/>
        <p:txBody>
          <a:bodyPr/>
          <a:lstStyle/>
          <a:p>
            <a:r>
              <a:rPr lang="en-US"/>
              <a:t>Paper Contributions III</a:t>
            </a:r>
          </a:p>
        </p:txBody>
      </p:sp>
      <p:sp>
        <p:nvSpPr>
          <p:cNvPr id="3" name="Marcador de número de diapositiva 2">
            <a:extLst>
              <a:ext uri="{FF2B5EF4-FFF2-40B4-BE49-F238E27FC236}">
                <a16:creationId xmlns:a16="http://schemas.microsoft.com/office/drawing/2014/main" id="{B20C0A13-5DAC-7BFA-65BD-52BB9F2F0CED}"/>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Marcador de texto 3">
            <a:extLst>
              <a:ext uri="{FF2B5EF4-FFF2-40B4-BE49-F238E27FC236}">
                <a16:creationId xmlns:a16="http://schemas.microsoft.com/office/drawing/2014/main" id="{7F0FB613-7486-79CA-7ADA-292E58CD576E}"/>
              </a:ext>
            </a:extLst>
          </p:cNvPr>
          <p:cNvSpPr>
            <a:spLocks noGrp="1"/>
          </p:cNvSpPr>
          <p:nvPr>
            <p:ph type="body" sz="quarter" idx="13"/>
          </p:nvPr>
        </p:nvSpPr>
        <p:spPr/>
        <p:txBody>
          <a:bodyPr/>
          <a:lstStyle/>
          <a:p>
            <a:r>
              <a:rPr lang="en-US" sz="2000"/>
              <a:t>Authors seek an approach that uses cognitive radio for spectral coexistence of GEO and LEO, which according to existing literature has not been yet explored.</a:t>
            </a:r>
          </a:p>
          <a:p>
            <a:r>
              <a:rPr lang="en-US" sz="2000"/>
              <a:t>Their objective is tro maximize the spectral efficiency of the system under different constraints</a:t>
            </a:r>
          </a:p>
          <a:p>
            <a:r>
              <a:rPr lang="en-US" sz="2000"/>
              <a:t>They optimized</a:t>
            </a:r>
          </a:p>
          <a:p>
            <a:pPr lvl="1"/>
            <a:r>
              <a:rPr lang="en-US" sz="1800"/>
              <a:t>Power budgets over the beams of LEO satellites</a:t>
            </a:r>
          </a:p>
          <a:p>
            <a:pPr lvl="1"/>
            <a:r>
              <a:rPr lang="en-US" sz="1800"/>
              <a:t>Power allocation coefficients for ground users</a:t>
            </a:r>
          </a:p>
          <a:p>
            <a:pPr lvl="1"/>
            <a:r>
              <a:rPr lang="en-US" sz="1800"/>
              <a:t>Resource block assignment</a:t>
            </a:r>
          </a:p>
        </p:txBody>
      </p:sp>
    </p:spTree>
    <p:extLst>
      <p:ext uri="{BB962C8B-B14F-4D97-AF65-F5344CB8AC3E}">
        <p14:creationId xmlns:p14="http://schemas.microsoft.com/office/powerpoint/2010/main" val="231746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702D0-66F7-C35E-586F-20D0136F7221}"/>
              </a:ext>
            </a:extLst>
          </p:cNvPr>
          <p:cNvSpPr>
            <a:spLocks noGrp="1"/>
          </p:cNvSpPr>
          <p:nvPr>
            <p:ph type="title"/>
          </p:nvPr>
        </p:nvSpPr>
        <p:spPr/>
        <p:txBody>
          <a:bodyPr/>
          <a:lstStyle/>
          <a:p>
            <a:r>
              <a:rPr lang="en-US"/>
              <a:t>Paper Contributions IV</a:t>
            </a:r>
          </a:p>
        </p:txBody>
      </p:sp>
      <p:sp>
        <p:nvSpPr>
          <p:cNvPr id="3" name="Marcador de número de diapositiva 2">
            <a:extLst>
              <a:ext uri="{FF2B5EF4-FFF2-40B4-BE49-F238E27FC236}">
                <a16:creationId xmlns:a16="http://schemas.microsoft.com/office/drawing/2014/main" id="{B1147610-D09C-343F-3537-773FD0B907E3}"/>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Marcador de texto 3">
            <a:extLst>
              <a:ext uri="{FF2B5EF4-FFF2-40B4-BE49-F238E27FC236}">
                <a16:creationId xmlns:a16="http://schemas.microsoft.com/office/drawing/2014/main" id="{E63CA9B9-3E46-7359-89BB-DE5FE578FA0C}"/>
              </a:ext>
            </a:extLst>
          </p:cNvPr>
          <p:cNvSpPr>
            <a:spLocks noGrp="1"/>
          </p:cNvSpPr>
          <p:nvPr>
            <p:ph type="body" sz="quarter" idx="13"/>
          </p:nvPr>
        </p:nvSpPr>
        <p:spPr>
          <a:xfrm>
            <a:off x="444500" y="1625385"/>
            <a:ext cx="6718300" cy="2664227"/>
          </a:xfrm>
        </p:spPr>
        <p:txBody>
          <a:bodyPr/>
          <a:lstStyle/>
          <a:p>
            <a:r>
              <a:rPr lang="en-US" sz="2000"/>
              <a:t>The problem for spectral efficiency is not convex and it is challenging to obtain an optimal solution</a:t>
            </a:r>
          </a:p>
          <a:p>
            <a:r>
              <a:rPr lang="en-US" sz="2000"/>
              <a:t>After applying a convex approximation technique, authors apply Karush-Kuhn-Tucker conditions for power allocation</a:t>
            </a:r>
          </a:p>
          <a:p>
            <a:r>
              <a:rPr lang="en-US" sz="2000"/>
              <a:t>They also propose an efficient algorithm for subcarrier beam assignment using greedy approach</a:t>
            </a:r>
          </a:p>
        </p:txBody>
      </p:sp>
    </p:spTree>
    <p:extLst>
      <p:ext uri="{BB962C8B-B14F-4D97-AF65-F5344CB8AC3E}">
        <p14:creationId xmlns:p14="http://schemas.microsoft.com/office/powerpoint/2010/main" val="185767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63F69-689A-7147-67D1-E6267054D3B2}"/>
              </a:ext>
            </a:extLst>
          </p:cNvPr>
          <p:cNvSpPr>
            <a:spLocks noGrp="1"/>
          </p:cNvSpPr>
          <p:nvPr>
            <p:ph type="title"/>
          </p:nvPr>
        </p:nvSpPr>
        <p:spPr/>
        <p:txBody>
          <a:bodyPr/>
          <a:lstStyle/>
          <a:p>
            <a:r>
              <a:rPr lang="en-US"/>
              <a:t>Paper Contributions V. Summary</a:t>
            </a:r>
          </a:p>
        </p:txBody>
      </p:sp>
      <p:sp>
        <p:nvSpPr>
          <p:cNvPr id="3" name="Marcador de número de diapositiva 2">
            <a:extLst>
              <a:ext uri="{FF2B5EF4-FFF2-40B4-BE49-F238E27FC236}">
                <a16:creationId xmlns:a16="http://schemas.microsoft.com/office/drawing/2014/main" id="{D8A57257-47BA-CE71-C254-871EAFEDF7D9}"/>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Marcador de texto 3">
            <a:extLst>
              <a:ext uri="{FF2B5EF4-FFF2-40B4-BE49-F238E27FC236}">
                <a16:creationId xmlns:a16="http://schemas.microsoft.com/office/drawing/2014/main" id="{0C25F36A-6029-BE49-37B5-DE17BA557D68}"/>
              </a:ext>
            </a:extLst>
          </p:cNvPr>
          <p:cNvSpPr>
            <a:spLocks noGrp="1"/>
          </p:cNvSpPr>
          <p:nvPr>
            <p:ph type="body" sz="quarter" idx="13"/>
          </p:nvPr>
        </p:nvSpPr>
        <p:spPr>
          <a:xfrm>
            <a:off x="444500" y="1625386"/>
            <a:ext cx="6718300" cy="4689690"/>
          </a:xfrm>
        </p:spPr>
        <p:txBody>
          <a:bodyPr/>
          <a:lstStyle/>
          <a:p>
            <a:r>
              <a:rPr lang="en-US" sz="2000"/>
              <a:t>Proposal of a cognitive radio enabled for LEO SatCom using RSMA technique. The LEO SatCom operates as a secondary network with the primary GEO SatCom sharing spectrum resources</a:t>
            </a:r>
          </a:p>
          <a:p>
            <a:r>
              <a:rPr lang="en-US" sz="2000"/>
              <a:t>Guarantee the QoS of LEO</a:t>
            </a:r>
          </a:p>
          <a:p>
            <a:r>
              <a:rPr lang="en-US" sz="2000"/>
              <a:t>Authors provide two benchmark optimization frameworks</a:t>
            </a:r>
          </a:p>
          <a:p>
            <a:pPr lvl="1"/>
            <a:r>
              <a:rPr lang="en-US" sz="1800"/>
              <a:t>First benchmark optimizes transmit power of RSMA users and resource block user assignment while distributing the power of satellite over different beams equally</a:t>
            </a:r>
          </a:p>
          <a:p>
            <a:pPr lvl="1"/>
            <a:r>
              <a:rPr lang="en-US" sz="1800"/>
              <a:t>Second benchmark optimizes the transmit of power over different beams and RSMA power allocation while assigning resource block user randomly</a:t>
            </a:r>
          </a:p>
        </p:txBody>
      </p:sp>
    </p:spTree>
    <p:extLst>
      <p:ext uri="{BB962C8B-B14F-4D97-AF65-F5344CB8AC3E}">
        <p14:creationId xmlns:p14="http://schemas.microsoft.com/office/powerpoint/2010/main" val="420376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4C422-1D35-426E-2054-284B2A21A34B}"/>
              </a:ext>
            </a:extLst>
          </p:cNvPr>
          <p:cNvSpPr>
            <a:spLocks noGrp="1"/>
          </p:cNvSpPr>
          <p:nvPr>
            <p:ph type="title"/>
          </p:nvPr>
        </p:nvSpPr>
        <p:spPr/>
        <p:txBody>
          <a:bodyPr/>
          <a:lstStyle/>
          <a:p>
            <a:r>
              <a:rPr lang="en-US"/>
              <a:t>System Model</a:t>
            </a:r>
          </a:p>
        </p:txBody>
      </p:sp>
      <p:sp>
        <p:nvSpPr>
          <p:cNvPr id="3" name="Marcador de número de diapositiva 2">
            <a:extLst>
              <a:ext uri="{FF2B5EF4-FFF2-40B4-BE49-F238E27FC236}">
                <a16:creationId xmlns:a16="http://schemas.microsoft.com/office/drawing/2014/main" id="{4BD14690-FEE0-471F-B2DE-93348F356DF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Imagen 5">
            <a:extLst>
              <a:ext uri="{FF2B5EF4-FFF2-40B4-BE49-F238E27FC236}">
                <a16:creationId xmlns:a16="http://schemas.microsoft.com/office/drawing/2014/main" id="{CEEB79ED-0C86-FE7B-CD0C-479D07BD76E9}"/>
              </a:ext>
            </a:extLst>
          </p:cNvPr>
          <p:cNvPicPr>
            <a:picLocks noChangeAspect="1"/>
          </p:cNvPicPr>
          <p:nvPr/>
        </p:nvPicPr>
        <p:blipFill>
          <a:blip r:embed="rId3"/>
          <a:stretch>
            <a:fillRect/>
          </a:stretch>
        </p:blipFill>
        <p:spPr>
          <a:xfrm>
            <a:off x="5074025" y="1078456"/>
            <a:ext cx="6673475" cy="5459506"/>
          </a:xfrm>
          <a:prstGeom prst="rect">
            <a:avLst/>
          </a:prstGeom>
        </p:spPr>
      </p:pic>
      <p:sp>
        <p:nvSpPr>
          <p:cNvPr id="8" name="Marcador de texto 3">
            <a:extLst>
              <a:ext uri="{FF2B5EF4-FFF2-40B4-BE49-F238E27FC236}">
                <a16:creationId xmlns:a16="http://schemas.microsoft.com/office/drawing/2014/main" id="{D0B9374A-69CE-70B4-2525-0C82291AA7FC}"/>
              </a:ext>
            </a:extLst>
          </p:cNvPr>
          <p:cNvSpPr>
            <a:spLocks noGrp="1"/>
          </p:cNvSpPr>
          <p:nvPr>
            <p:ph type="body" sz="quarter" idx="13"/>
          </p:nvPr>
        </p:nvSpPr>
        <p:spPr>
          <a:xfrm>
            <a:off x="350370" y="1265023"/>
            <a:ext cx="4329206" cy="5232614"/>
          </a:xfrm>
        </p:spPr>
        <p:txBody>
          <a:bodyPr/>
          <a:lstStyle/>
          <a:p>
            <a:r>
              <a:rPr lang="en-US" sz="2000"/>
              <a:t>LEO SatCom operates as a secondary  network in the coverage area of primary GEO SatCom network by sharing the same spectrum resources.</a:t>
            </a:r>
          </a:p>
          <a:p>
            <a:r>
              <a:rPr lang="en-US" sz="2000"/>
              <a:t>The channel state information is perfectly known for the entire network</a:t>
            </a:r>
          </a:p>
          <a:p>
            <a:r>
              <a:rPr lang="en-US" sz="2000"/>
              <a:t>The proposed system considers a single feed per beam, i.e., only one feed is required to generate one beam</a:t>
            </a:r>
          </a:p>
        </p:txBody>
      </p:sp>
    </p:spTree>
    <p:extLst>
      <p:ext uri="{BB962C8B-B14F-4D97-AF65-F5344CB8AC3E}">
        <p14:creationId xmlns:p14="http://schemas.microsoft.com/office/powerpoint/2010/main" val="275671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35059-CE5A-1B11-5FA9-73D48A1E1AC0}"/>
              </a:ext>
            </a:extLst>
          </p:cNvPr>
          <p:cNvSpPr>
            <a:spLocks noGrp="1"/>
          </p:cNvSpPr>
          <p:nvPr>
            <p:ph type="title"/>
          </p:nvPr>
        </p:nvSpPr>
        <p:spPr/>
        <p:txBody>
          <a:bodyPr/>
          <a:lstStyle/>
          <a:p>
            <a:r>
              <a:rPr lang="en-US"/>
              <a:t>System Model II</a:t>
            </a:r>
          </a:p>
        </p:txBody>
      </p:sp>
      <p:sp>
        <p:nvSpPr>
          <p:cNvPr id="3" name="Marcador de número de diapositiva 2">
            <a:extLst>
              <a:ext uri="{FF2B5EF4-FFF2-40B4-BE49-F238E27FC236}">
                <a16:creationId xmlns:a16="http://schemas.microsoft.com/office/drawing/2014/main" id="{F4BBE903-9B1B-9F1C-0FFD-D03964CB6F3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Marcador de texto 3">
            <a:extLst>
              <a:ext uri="{FF2B5EF4-FFF2-40B4-BE49-F238E27FC236}">
                <a16:creationId xmlns:a16="http://schemas.microsoft.com/office/drawing/2014/main" id="{6E64B1F1-4494-0D72-4D1C-925C38DE9FB9}"/>
              </a:ext>
            </a:extLst>
          </p:cNvPr>
          <p:cNvSpPr>
            <a:spLocks noGrp="1"/>
          </p:cNvSpPr>
          <p:nvPr>
            <p:ph type="body" sz="quarter" idx="13"/>
          </p:nvPr>
        </p:nvSpPr>
        <p:spPr>
          <a:xfrm>
            <a:off x="444500" y="1625385"/>
            <a:ext cx="4167841" cy="4093243"/>
          </a:xfrm>
        </p:spPr>
        <p:txBody>
          <a:bodyPr/>
          <a:lstStyle/>
          <a:p>
            <a:r>
              <a:rPr lang="en-US" sz="2000"/>
              <a:t>The authors work the math for all the different constraints in the optimization framework of joint power allocation and resource block user assignment.</a:t>
            </a:r>
          </a:p>
          <a:p>
            <a:pPr marL="0" indent="0">
              <a:buNone/>
            </a:pPr>
            <a:endParaRPr lang="en-US" sz="2000"/>
          </a:p>
        </p:txBody>
      </p:sp>
      <p:pic>
        <p:nvPicPr>
          <p:cNvPr id="6" name="Imagen 5">
            <a:extLst>
              <a:ext uri="{FF2B5EF4-FFF2-40B4-BE49-F238E27FC236}">
                <a16:creationId xmlns:a16="http://schemas.microsoft.com/office/drawing/2014/main" id="{291D61BA-896A-0BDB-B1C6-0963A3BA82E6}"/>
              </a:ext>
            </a:extLst>
          </p:cNvPr>
          <p:cNvPicPr>
            <a:picLocks noChangeAspect="1"/>
          </p:cNvPicPr>
          <p:nvPr/>
        </p:nvPicPr>
        <p:blipFill>
          <a:blip r:embed="rId3"/>
          <a:stretch>
            <a:fillRect/>
          </a:stretch>
        </p:blipFill>
        <p:spPr>
          <a:xfrm>
            <a:off x="5459507" y="681962"/>
            <a:ext cx="6239066" cy="5633113"/>
          </a:xfrm>
          <a:prstGeom prst="rect">
            <a:avLst/>
          </a:prstGeom>
        </p:spPr>
      </p:pic>
    </p:spTree>
    <p:extLst>
      <p:ext uri="{BB962C8B-B14F-4D97-AF65-F5344CB8AC3E}">
        <p14:creationId xmlns:p14="http://schemas.microsoft.com/office/powerpoint/2010/main" val="492108868"/>
      </p:ext>
    </p:extLst>
  </p:cSld>
  <p:clrMapOvr>
    <a:masterClrMapping/>
  </p:clrMapOvr>
</p:sld>
</file>

<file path=ppt/theme/theme1.xml><?xml version="1.0" encoding="utf-8"?>
<a:theme xmlns:a="http://schemas.openxmlformats.org/drawingml/2006/main" name="Tema d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780</TotalTime>
  <Words>953</Words>
  <Application>Microsoft Office PowerPoint</Application>
  <PresentationFormat>Panorámica</PresentationFormat>
  <Paragraphs>94</Paragraphs>
  <Slides>15</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Trade Gothic LT Pro</vt:lpstr>
      <vt:lpstr>Trebuchet MS</vt:lpstr>
      <vt:lpstr>Tema de Office</vt:lpstr>
      <vt:lpstr>Rate Splitting Multiple Access for Nect Generation Cognitive Radio Enabled LEO Satellite Networks</vt:lpstr>
      <vt:lpstr>Overview</vt:lpstr>
      <vt:lpstr>Paper Contributions</vt:lpstr>
      <vt:lpstr>Paper Contributions II. RSMA</vt:lpstr>
      <vt:lpstr>Paper Contributions III</vt:lpstr>
      <vt:lpstr>Paper Contributions IV</vt:lpstr>
      <vt:lpstr>Paper Contributions V. Summary</vt:lpstr>
      <vt:lpstr>System Model</vt:lpstr>
      <vt:lpstr>System Model II</vt:lpstr>
      <vt:lpstr>Proposed Optimization Solution</vt:lpstr>
      <vt:lpstr>Proposed Resource Optimization II. Efficient Power Allocation</vt:lpstr>
      <vt:lpstr>Proposed Resource Optimization II. Efficient Resource Block User Assignment</vt:lpstr>
      <vt:lpstr>Conclusion</vt:lpstr>
      <vt:lpstr>Extension to Current Work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Splitting Multiple Access for Nect Generation Cognitive Radio Enabled LEO Satellite Networks</dc:title>
  <dc:creator>Juan Tarrat</dc:creator>
  <cp:lastModifiedBy>Juan Tarrat</cp:lastModifiedBy>
  <cp:revision>1</cp:revision>
  <dcterms:created xsi:type="dcterms:W3CDTF">2023-08-27T17:05:41Z</dcterms:created>
  <dcterms:modified xsi:type="dcterms:W3CDTF">2023-08-28T06:07:39Z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