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73" r:id="rId6"/>
    <p:sldId id="270" r:id="rId7"/>
    <p:sldId id="271" r:id="rId8"/>
    <p:sldId id="274" r:id="rId9"/>
    <p:sldId id="272" r:id="rId10"/>
    <p:sldId id="267" r:id="rId11"/>
  </p:sldIdLst>
  <p:sldSz cx="12192000" cy="6858000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h Allen" userId="9624848e2c6a0b49" providerId="LiveId" clId="{7ACEAB49-7D32-4F2A-AE0E-A57403D8D8D6}"/>
    <pc:docChg chg="custSel addSld modSld sldOrd">
      <pc:chgData name="Beth Allen" userId="9624848e2c6a0b49" providerId="LiveId" clId="{7ACEAB49-7D32-4F2A-AE0E-A57403D8D8D6}" dt="2017-08-20T19:30:44.706" v="1663"/>
      <pc:docMkLst>
        <pc:docMk/>
      </pc:docMkLst>
      <pc:sldChg chg="modSp">
        <pc:chgData name="Beth Allen" userId="9624848e2c6a0b49" providerId="LiveId" clId="{7ACEAB49-7D32-4F2A-AE0E-A57403D8D8D6}" dt="2017-08-20T15:37:06.647" v="471" actId="27636"/>
        <pc:sldMkLst>
          <pc:docMk/>
          <pc:sldMk cId="805793684" sldId="256"/>
        </pc:sldMkLst>
        <pc:spChg chg="mod">
          <ac:chgData name="Beth Allen" userId="9624848e2c6a0b49" providerId="LiveId" clId="{7ACEAB49-7D32-4F2A-AE0E-A57403D8D8D6}" dt="2017-08-20T15:37:04.959" v="469" actId="313"/>
          <ac:spMkLst>
            <pc:docMk/>
            <pc:sldMk cId="805793684" sldId="256"/>
            <ac:spMk id="2" creationId="{00000000-0000-0000-0000-000000000000}"/>
          </ac:spMkLst>
        </pc:spChg>
        <pc:spChg chg="mod">
          <ac:chgData name="Beth Allen" userId="9624848e2c6a0b49" providerId="LiveId" clId="{7ACEAB49-7D32-4F2A-AE0E-A57403D8D8D6}" dt="2017-08-20T15:37:06.647" v="471" actId="27636"/>
          <ac:spMkLst>
            <pc:docMk/>
            <pc:sldMk cId="805793684" sldId="256"/>
            <ac:spMk id="3" creationId="{00000000-0000-0000-0000-000000000000}"/>
          </ac:spMkLst>
        </pc:spChg>
      </pc:sldChg>
      <pc:sldChg chg="modSp">
        <pc:chgData name="Beth Allen" userId="9624848e2c6a0b49" providerId="LiveId" clId="{7ACEAB49-7D32-4F2A-AE0E-A57403D8D8D6}" dt="2017-08-20T15:37:09.367" v="472" actId="313"/>
        <pc:sldMkLst>
          <pc:docMk/>
          <pc:sldMk cId="3047700784" sldId="268"/>
        </pc:sldMkLst>
        <pc:spChg chg="mod">
          <ac:chgData name="Beth Allen" userId="9624848e2c6a0b49" providerId="LiveId" clId="{7ACEAB49-7D32-4F2A-AE0E-A57403D8D8D6}" dt="2017-08-20T15:37:09.367" v="472" actId="313"/>
          <ac:spMkLst>
            <pc:docMk/>
            <pc:sldMk cId="3047700784" sldId="268"/>
            <ac:spMk id="2" creationId="{7AD565AC-F9D9-4E08-A79E-191A3F119089}"/>
          </ac:spMkLst>
        </pc:spChg>
      </pc:sldChg>
      <pc:sldChg chg="modSp">
        <pc:chgData name="Beth Allen" userId="9624848e2c6a0b49" providerId="LiveId" clId="{7ACEAB49-7D32-4F2A-AE0E-A57403D8D8D6}" dt="2017-08-20T17:25:39.569" v="908" actId="1076"/>
        <pc:sldMkLst>
          <pc:docMk/>
          <pc:sldMk cId="3388254070" sldId="269"/>
        </pc:sldMkLst>
        <pc:spChg chg="mod">
          <ac:chgData name="Beth Allen" userId="9624848e2c6a0b49" providerId="LiveId" clId="{7ACEAB49-7D32-4F2A-AE0E-A57403D8D8D6}" dt="2017-08-20T17:24:49.274" v="843" actId="20577"/>
          <ac:spMkLst>
            <pc:docMk/>
            <pc:sldMk cId="3388254070" sldId="269"/>
            <ac:spMk id="2" creationId="{71045BCE-CCA2-4461-9020-10AE09BC23E2}"/>
          </ac:spMkLst>
        </pc:spChg>
        <pc:spChg chg="mod">
          <ac:chgData name="Beth Allen" userId="9624848e2c6a0b49" providerId="LiveId" clId="{7ACEAB49-7D32-4F2A-AE0E-A57403D8D8D6}" dt="2017-08-20T15:37:12.152" v="474" actId="313"/>
          <ac:spMkLst>
            <pc:docMk/>
            <pc:sldMk cId="3388254070" sldId="269"/>
            <ac:spMk id="3" creationId="{EED2E2D9-B246-4984-A149-68B80D000F49}"/>
          </ac:spMkLst>
        </pc:spChg>
        <pc:spChg chg="mod">
          <ac:chgData name="Beth Allen" userId="9624848e2c6a0b49" providerId="LiveId" clId="{7ACEAB49-7D32-4F2A-AE0E-A57403D8D8D6}" dt="2017-08-20T17:25:39.569" v="908" actId="1076"/>
          <ac:spMkLst>
            <pc:docMk/>
            <pc:sldMk cId="3388254070" sldId="269"/>
            <ac:spMk id="4" creationId="{CE616B91-C189-4596-BA6C-06D2272600A4}"/>
          </ac:spMkLst>
        </pc:spChg>
      </pc:sldChg>
      <pc:sldChg chg="modSp">
        <pc:chgData name="Beth Allen" userId="9624848e2c6a0b49" providerId="LiveId" clId="{7ACEAB49-7D32-4F2A-AE0E-A57403D8D8D6}" dt="2017-08-20T15:37:15.537" v="477" actId="313"/>
        <pc:sldMkLst>
          <pc:docMk/>
          <pc:sldMk cId="2117011130" sldId="270"/>
        </pc:sldMkLst>
        <pc:spChg chg="mod">
          <ac:chgData name="Beth Allen" userId="9624848e2c6a0b49" providerId="LiveId" clId="{7ACEAB49-7D32-4F2A-AE0E-A57403D8D8D6}" dt="2017-08-20T15:37:13.575" v="475" actId="313"/>
          <ac:spMkLst>
            <pc:docMk/>
            <pc:sldMk cId="2117011130" sldId="270"/>
            <ac:spMk id="2" creationId="{87D3AB19-1657-429F-AFDD-265A380B90E8}"/>
          </ac:spMkLst>
        </pc:spChg>
        <pc:spChg chg="mod">
          <ac:chgData name="Beth Allen" userId="9624848e2c6a0b49" providerId="LiveId" clId="{7ACEAB49-7D32-4F2A-AE0E-A57403D8D8D6}" dt="2017-08-20T15:37:15.537" v="477" actId="313"/>
          <ac:spMkLst>
            <pc:docMk/>
            <pc:sldMk cId="2117011130" sldId="270"/>
            <ac:spMk id="3" creationId="{F55675A3-5376-4D28-B9A2-89739C4D8EB4}"/>
          </ac:spMkLst>
        </pc:spChg>
      </pc:sldChg>
      <pc:sldChg chg="modSp">
        <pc:chgData name="Beth Allen" userId="9624848e2c6a0b49" providerId="LiveId" clId="{7ACEAB49-7D32-4F2A-AE0E-A57403D8D8D6}" dt="2017-08-20T17:23:47.563" v="811" actId="313"/>
        <pc:sldMkLst>
          <pc:docMk/>
          <pc:sldMk cId="180410934" sldId="271"/>
        </pc:sldMkLst>
        <pc:spChg chg="mod">
          <ac:chgData name="Beth Allen" userId="9624848e2c6a0b49" providerId="LiveId" clId="{7ACEAB49-7D32-4F2A-AE0E-A57403D8D8D6}" dt="2017-08-20T15:36:33.727" v="431" actId="20577"/>
          <ac:spMkLst>
            <pc:docMk/>
            <pc:sldMk cId="180410934" sldId="271"/>
            <ac:spMk id="2" creationId="{494D3C54-83F9-4DB5-A0CF-A69D4B882711}"/>
          </ac:spMkLst>
        </pc:spChg>
        <pc:spChg chg="mod">
          <ac:chgData name="Beth Allen" userId="9624848e2c6a0b49" providerId="LiveId" clId="{7ACEAB49-7D32-4F2A-AE0E-A57403D8D8D6}" dt="2017-08-20T17:23:47.563" v="811" actId="313"/>
          <ac:spMkLst>
            <pc:docMk/>
            <pc:sldMk cId="180410934" sldId="271"/>
            <ac:spMk id="3" creationId="{7D4C7299-F1BF-4CFD-91E9-51C9D4BC9798}"/>
          </ac:spMkLst>
        </pc:spChg>
      </pc:sldChg>
      <pc:sldChg chg="addSp delSp modSp ord">
        <pc:chgData name="Beth Allen" userId="9624848e2c6a0b49" providerId="LiveId" clId="{7ACEAB49-7D32-4F2A-AE0E-A57403D8D8D6}" dt="2017-08-20T19:30:44.706" v="1663"/>
        <pc:sldMkLst>
          <pc:docMk/>
          <pc:sldMk cId="3692149298" sldId="272"/>
        </pc:sldMkLst>
        <pc:spChg chg="mod">
          <ac:chgData name="Beth Allen" userId="9624848e2c6a0b49" providerId="LiveId" clId="{7ACEAB49-7D32-4F2A-AE0E-A57403D8D8D6}" dt="2017-08-20T15:31:08.177" v="1" actId="20577"/>
          <ac:spMkLst>
            <pc:docMk/>
            <pc:sldMk cId="3692149298" sldId="272"/>
            <ac:spMk id="2" creationId="{F0EDE2D8-EB8E-4EE0-B87D-533450704274}"/>
          </ac:spMkLst>
        </pc:spChg>
        <pc:spChg chg="mod">
          <ac:chgData name="Beth Allen" userId="9624848e2c6a0b49" providerId="LiveId" clId="{7ACEAB49-7D32-4F2A-AE0E-A57403D8D8D6}" dt="2017-08-20T19:30:44.706" v="1663"/>
          <ac:spMkLst>
            <pc:docMk/>
            <pc:sldMk cId="3692149298" sldId="272"/>
            <ac:spMk id="3" creationId="{2355D7A7-4660-467A-8398-271DF3919C4C}"/>
          </ac:spMkLst>
        </pc:spChg>
        <pc:spChg chg="add del">
          <ac:chgData name="Beth Allen" userId="9624848e2c6a0b49" providerId="LiveId" clId="{7ACEAB49-7D32-4F2A-AE0E-A57403D8D8D6}" dt="2017-08-20T19:06:38.229" v="1325"/>
          <ac:spMkLst>
            <pc:docMk/>
            <pc:sldMk cId="3692149298" sldId="272"/>
            <ac:spMk id="4" creationId="{6FB33D39-E446-4380-A639-EC2487132B30}"/>
          </ac:spMkLst>
        </pc:spChg>
      </pc:sldChg>
      <pc:sldChg chg="modSp add">
        <pc:chgData name="Beth Allen" userId="9624848e2c6a0b49" providerId="LiveId" clId="{7ACEAB49-7D32-4F2A-AE0E-A57403D8D8D6}" dt="2017-08-20T17:27:16.508" v="1323" actId="5793"/>
        <pc:sldMkLst>
          <pc:docMk/>
          <pc:sldMk cId="2377395196" sldId="273"/>
        </pc:sldMkLst>
        <pc:spChg chg="mod">
          <ac:chgData name="Beth Allen" userId="9624848e2c6a0b49" providerId="LiveId" clId="{7ACEAB49-7D32-4F2A-AE0E-A57403D8D8D6}" dt="2017-08-20T17:24:57.498" v="855" actId="20577"/>
          <ac:spMkLst>
            <pc:docMk/>
            <pc:sldMk cId="2377395196" sldId="273"/>
            <ac:spMk id="2" creationId="{013B59CC-A5C2-49B1-ACF7-F72F114194F8}"/>
          </ac:spMkLst>
        </pc:spChg>
        <pc:spChg chg="mod">
          <ac:chgData name="Beth Allen" userId="9624848e2c6a0b49" providerId="LiveId" clId="{7ACEAB49-7D32-4F2A-AE0E-A57403D8D8D6}" dt="2017-08-20T17:27:16.508" v="1323" actId="5793"/>
          <ac:spMkLst>
            <pc:docMk/>
            <pc:sldMk cId="2377395196" sldId="273"/>
            <ac:spMk id="3" creationId="{9CAAB142-5297-4F89-AE68-C5DE246D48D2}"/>
          </ac:spMkLst>
        </pc:spChg>
      </pc:sldChg>
      <pc:sldChg chg="addSp delSp modSp add">
        <pc:chgData name="Beth Allen" userId="9624848e2c6a0b49" providerId="LiveId" clId="{7ACEAB49-7D32-4F2A-AE0E-A57403D8D8D6}" dt="2017-08-20T19:13:23.273" v="1574" actId="1076"/>
        <pc:sldMkLst>
          <pc:docMk/>
          <pc:sldMk cId="7438014" sldId="274"/>
        </pc:sldMkLst>
        <pc:spChg chg="mod">
          <ac:chgData name="Beth Allen" userId="9624848e2c6a0b49" providerId="LiveId" clId="{7ACEAB49-7D32-4F2A-AE0E-A57403D8D8D6}" dt="2017-08-20T19:06:47.860" v="1332" actId="20577"/>
          <ac:spMkLst>
            <pc:docMk/>
            <pc:sldMk cId="7438014" sldId="274"/>
            <ac:spMk id="2" creationId="{A153C737-58CD-408B-A097-25CBF6E80625}"/>
          </ac:spMkLst>
        </pc:spChg>
        <pc:spChg chg="del">
          <ac:chgData name="Beth Allen" userId="9624848e2c6a0b49" providerId="LiveId" clId="{7ACEAB49-7D32-4F2A-AE0E-A57403D8D8D6}" dt="2017-08-20T19:06:53.619" v="1333" actId="478"/>
          <ac:spMkLst>
            <pc:docMk/>
            <pc:sldMk cId="7438014" sldId="274"/>
            <ac:spMk id="3" creationId="{A4D32C35-CF47-4CFD-B486-352C02817D4B}"/>
          </ac:spMkLst>
        </pc:spChg>
        <pc:spChg chg="add mod">
          <ac:chgData name="Beth Allen" userId="9624848e2c6a0b49" providerId="LiveId" clId="{7ACEAB49-7D32-4F2A-AE0E-A57403D8D8D6}" dt="2017-08-20T19:12:55.945" v="1572" actId="14100"/>
          <ac:spMkLst>
            <pc:docMk/>
            <pc:sldMk cId="7438014" sldId="274"/>
            <ac:spMk id="4" creationId="{38D8418C-4149-4772-A84A-3BBCFED045D0}"/>
          </ac:spMkLst>
        </pc:spChg>
        <pc:spChg chg="add mod">
          <ac:chgData name="Beth Allen" userId="9624848e2c6a0b49" providerId="LiveId" clId="{7ACEAB49-7D32-4F2A-AE0E-A57403D8D8D6}" dt="2017-08-20T19:09:35.619" v="1353" actId="692"/>
          <ac:spMkLst>
            <pc:docMk/>
            <pc:sldMk cId="7438014" sldId="274"/>
            <ac:spMk id="6" creationId="{20F2E245-144D-4F4F-844A-6734331280F3}"/>
          </ac:spMkLst>
        </pc:spChg>
        <pc:spChg chg="add mod">
          <ac:chgData name="Beth Allen" userId="9624848e2c6a0b49" providerId="LiveId" clId="{7ACEAB49-7D32-4F2A-AE0E-A57403D8D8D6}" dt="2017-08-20T19:10:02.013" v="1361" actId="692"/>
          <ac:spMkLst>
            <pc:docMk/>
            <pc:sldMk cId="7438014" sldId="274"/>
            <ac:spMk id="7" creationId="{940CD456-1558-4651-9FA7-A0761D3C908C}"/>
          </ac:spMkLst>
        </pc:spChg>
        <pc:spChg chg="add mod">
          <ac:chgData name="Beth Allen" userId="9624848e2c6a0b49" providerId="LiveId" clId="{7ACEAB49-7D32-4F2A-AE0E-A57403D8D8D6}" dt="2017-08-20T19:10:44.465" v="1364" actId="14100"/>
          <ac:spMkLst>
            <pc:docMk/>
            <pc:sldMk cId="7438014" sldId="274"/>
            <ac:spMk id="8" creationId="{1835FD0B-A759-4651-BE0B-4A9193A9AE5B}"/>
          </ac:spMkLst>
        </pc:spChg>
        <pc:spChg chg="add mod">
          <ac:chgData name="Beth Allen" userId="9624848e2c6a0b49" providerId="LiveId" clId="{7ACEAB49-7D32-4F2A-AE0E-A57403D8D8D6}" dt="2017-08-20T19:11:09.544" v="1376" actId="14100"/>
          <ac:spMkLst>
            <pc:docMk/>
            <pc:sldMk cId="7438014" sldId="274"/>
            <ac:spMk id="9" creationId="{0D059945-3E35-404F-9067-33ED08871566}"/>
          </ac:spMkLst>
        </pc:spChg>
        <pc:spChg chg="add mod">
          <ac:chgData name="Beth Allen" userId="9624848e2c6a0b49" providerId="LiveId" clId="{7ACEAB49-7D32-4F2A-AE0E-A57403D8D8D6}" dt="2017-08-20T19:13:23.273" v="1574" actId="1076"/>
          <ac:spMkLst>
            <pc:docMk/>
            <pc:sldMk cId="7438014" sldId="274"/>
            <ac:spMk id="11" creationId="{CF9C3618-9140-4E5D-ABF7-8CC2129395EA}"/>
          </ac:spMkLst>
        </pc:spChg>
        <pc:picChg chg="add mod">
          <ac:chgData name="Beth Allen" userId="9624848e2c6a0b49" providerId="LiveId" clId="{7ACEAB49-7D32-4F2A-AE0E-A57403D8D8D6}" dt="2017-08-20T19:08:18.281" v="1341" actId="1076"/>
          <ac:picMkLst>
            <pc:docMk/>
            <pc:sldMk cId="7438014" sldId="274"/>
            <ac:picMk id="5" creationId="{CA1CA088-7424-4BEF-9207-B0DD004D146A}"/>
          </ac:picMkLst>
        </pc:picChg>
        <pc:picChg chg="add mod">
          <ac:chgData name="Beth Allen" userId="9624848e2c6a0b49" providerId="LiveId" clId="{7ACEAB49-7D32-4F2A-AE0E-A57403D8D8D6}" dt="2017-08-20T19:13:19.009" v="1573" actId="1076"/>
          <ac:picMkLst>
            <pc:docMk/>
            <pc:sldMk cId="7438014" sldId="274"/>
            <ac:picMk id="10" creationId="{165BFC11-507E-40D0-8E00-A9BC17D765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1: Introducing UNIX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146628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CS390: UNIX Programming                                                                      Beth Allen</a:t>
            </a:r>
          </a:p>
          <a:p>
            <a:pPr algn="r"/>
            <a:r>
              <a:rPr lang="en-US" dirty="0"/>
              <a:t>								Office N317</a:t>
            </a:r>
          </a:p>
          <a:p>
            <a:pPr algn="r"/>
            <a:r>
              <a:rPr lang="en-US" dirty="0"/>
              <a:t>							beth.allen@uah.edu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5520" y="6592542"/>
            <a:ext cx="221488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B0F0"/>
                </a:solidFill>
              </a:rPr>
              <a:t>00 - Course Introduction.pptx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0579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4057" y="3124200"/>
            <a:ext cx="394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 END -</a:t>
            </a:r>
          </a:p>
        </p:txBody>
      </p:sp>
    </p:spTree>
    <p:extLst>
      <p:ext uri="{BB962C8B-B14F-4D97-AF65-F5344CB8AC3E}">
        <p14:creationId xmlns:p14="http://schemas.microsoft.com/office/powerpoint/2010/main" val="194350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Tasks of AN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 memory for a program to use</a:t>
            </a:r>
          </a:p>
          <a:p>
            <a:r>
              <a:rPr lang="en-US" dirty="0"/>
              <a:t>Loads the program image into the allocated memory</a:t>
            </a:r>
          </a:p>
          <a:p>
            <a:r>
              <a:rPr lang="en-US" dirty="0"/>
              <a:t>Loads CPU registers with control information related to executing the program</a:t>
            </a:r>
          </a:p>
          <a:p>
            <a:r>
              <a:rPr lang="en-US" dirty="0"/>
              <a:t>Instructions provided by the program are executed on the CPU. OS keeps track of the instruction last executed/to be executed next, enables it to restore a program that may be swapped out of the CPU</a:t>
            </a:r>
          </a:p>
          <a:p>
            <a:r>
              <a:rPr lang="en-US" dirty="0"/>
              <a:t>If a program needs to access hardware, a call is made to the OS to handle the interaction</a:t>
            </a:r>
          </a:p>
          <a:p>
            <a:r>
              <a:rPr lang="en-US" dirty="0"/>
              <a:t>After execution, OS cleans up memory, registers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328345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65AC-F9D9-4E08-A79E-191A3F119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8E392-1D05-4C44-A08F-82C2F6144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66170"/>
            <a:ext cx="10820400" cy="4452515"/>
          </a:xfrm>
        </p:spPr>
        <p:txBody>
          <a:bodyPr>
            <a:normAutofit/>
          </a:bodyPr>
          <a:lstStyle/>
          <a:p>
            <a:r>
              <a:rPr lang="en-US" dirty="0"/>
              <a:t>Modern multi-programming OS (multiple programs appear to execute simultaneously by sharing system resources – OS switches between programs)</a:t>
            </a:r>
          </a:p>
          <a:p>
            <a:r>
              <a:rPr lang="en-US" dirty="0"/>
              <a:t>Written in a high-level language (C) rather than in an assembly language for the machine</a:t>
            </a:r>
          </a:p>
          <a:p>
            <a:r>
              <a:rPr lang="en-US" dirty="0"/>
              <a:t>Provides a rich set of tools for the user to interact with the OS features</a:t>
            </a:r>
          </a:p>
          <a:p>
            <a:pPr lvl="1"/>
            <a:r>
              <a:rPr lang="en-US" dirty="0"/>
              <a:t>Shell = command interpreter provided for interactive interface</a:t>
            </a:r>
          </a:p>
          <a:p>
            <a:pPr lvl="1"/>
            <a:r>
              <a:rPr lang="en-US" dirty="0"/>
              <a:t>Commands = exist on system as one of hundreds of provided tools, or may be written by you</a:t>
            </a:r>
          </a:p>
          <a:p>
            <a:pPr lvl="1"/>
            <a:r>
              <a:rPr lang="en-US" dirty="0"/>
              <a:t>When you connect to the system via a </a:t>
            </a:r>
            <a:r>
              <a:rPr lang="en-US" dirty="0" err="1"/>
              <a:t>ssh</a:t>
            </a:r>
            <a:r>
              <a:rPr lang="en-US" dirty="0"/>
              <a:t> (secure shell) client, you are assigned a shell at that time.  </a:t>
            </a:r>
          </a:p>
          <a:p>
            <a:pPr lvl="1"/>
            <a:r>
              <a:rPr lang="en-US" dirty="0"/>
              <a:t>Our systems default to the </a:t>
            </a:r>
            <a:r>
              <a:rPr lang="en-US" dirty="0">
                <a:solidFill>
                  <a:schemeClr val="accent3"/>
                </a:solidFill>
              </a:rPr>
              <a:t>bash</a:t>
            </a:r>
            <a:r>
              <a:rPr lang="en-US" dirty="0"/>
              <a:t> shell</a:t>
            </a:r>
          </a:p>
        </p:txBody>
      </p:sp>
    </p:spTree>
    <p:extLst>
      <p:ext uri="{BB962C8B-B14F-4D97-AF65-F5344CB8AC3E}">
        <p14:creationId xmlns:p14="http://schemas.microsoft.com/office/powerpoint/2010/main" val="304770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5BCE-CCA2-4461-9020-10AE09BC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Architecture: The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2E2D9-B246-4984-A149-68B80D000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4660"/>
            <a:ext cx="10820400" cy="4464026"/>
          </a:xfrm>
        </p:spPr>
        <p:txBody>
          <a:bodyPr/>
          <a:lstStyle/>
          <a:p>
            <a:r>
              <a:rPr lang="en-US" dirty="0"/>
              <a:t>A UNIX System is supported by a handful of simple, abstract concepts</a:t>
            </a:r>
          </a:p>
          <a:p>
            <a:r>
              <a:rPr lang="en-US" dirty="0"/>
              <a:t>Division of Labor: Kernel and Shell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homepages.uc.edu/~thomam/Intro_Unix_Text/Images/OS_donut.png">
            <a:extLst>
              <a:ext uri="{FF2B5EF4-FFF2-40B4-BE49-F238E27FC236}">
                <a16:creationId xmlns:a16="http://schemas.microsoft.com/office/drawing/2014/main" id="{3E47AF29-CA7B-439A-A7B4-262F8EC1A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7688"/>
            <a:ext cx="4181475" cy="319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616B91-C189-4596-BA6C-06D2272600A4}"/>
              </a:ext>
            </a:extLst>
          </p:cNvPr>
          <p:cNvSpPr txBox="1"/>
          <p:nvPr/>
        </p:nvSpPr>
        <p:spPr>
          <a:xfrm>
            <a:off x="5107459" y="3184949"/>
            <a:ext cx="63987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accent3"/>
                </a:solidFill>
              </a:rPr>
              <a:t>kernel</a:t>
            </a:r>
            <a:r>
              <a:rPr lang="en-US" dirty="0"/>
              <a:t> is the core of the operating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Loaded into memory by a bootstrap program when system powered 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Comprises a set of routines that communicate with the hardware directly (system calls)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Manages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Schedules processes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Decides process priority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Manages storage system(s)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copy residing in memory, shared by all users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5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59CC-A5C2-49B1-ACF7-F72F1141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Architecture: The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AB142-5297-4F89-AE68-C5DE246D4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The </a:t>
            </a:r>
            <a:r>
              <a:rPr lang="en-US" dirty="0">
                <a:solidFill>
                  <a:schemeClr val="accent3"/>
                </a:solidFill>
              </a:rPr>
              <a:t>shell</a:t>
            </a:r>
            <a:r>
              <a:rPr lang="en-US" dirty="0"/>
              <a:t> is a program that provides the user with an interface to the kernel</a:t>
            </a:r>
          </a:p>
          <a:p>
            <a:pPr marL="742950" lvl="1" indent="-285750"/>
            <a:r>
              <a:rPr lang="en-US" dirty="0"/>
              <a:t>One kernel / many shell processes</a:t>
            </a:r>
          </a:p>
          <a:p>
            <a:pPr marL="285750" indent="-285750"/>
            <a:r>
              <a:rPr lang="en-US" dirty="0"/>
              <a:t>A program or command that is started only when the user logs in</a:t>
            </a:r>
          </a:p>
          <a:p>
            <a:pPr marL="285750" indent="-285750"/>
            <a:r>
              <a:rPr lang="en-US" dirty="0"/>
              <a:t>A shell is an interpreter that accepts user input</a:t>
            </a:r>
          </a:p>
          <a:p>
            <a:pPr marL="742950" lvl="1" indent="-285750"/>
            <a:r>
              <a:rPr lang="en-US" dirty="0"/>
              <a:t>Examines the input</a:t>
            </a:r>
          </a:p>
          <a:p>
            <a:pPr marL="742950" lvl="1" indent="-285750"/>
            <a:r>
              <a:rPr lang="en-US" dirty="0"/>
              <a:t>Rebuilds the input into a command </a:t>
            </a:r>
          </a:p>
          <a:p>
            <a:pPr marL="742950" lvl="1" indent="-285750"/>
            <a:r>
              <a:rPr lang="en-US" dirty="0"/>
              <a:t>At least one shell is invoked by every user</a:t>
            </a:r>
          </a:p>
          <a:p>
            <a:pPr marL="742950" lvl="1" indent="-285750"/>
            <a:r>
              <a:rPr lang="en-US" dirty="0"/>
              <a:t>User has choice of shells</a:t>
            </a:r>
          </a:p>
          <a:p>
            <a:pPr marL="285750" indent="-285750"/>
            <a:r>
              <a:rPr lang="en-US" dirty="0"/>
              <a:t>Makes calls to the kernel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9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B19-1657-429F-AFDD-265A380B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675A3-5376-4D28-B9A2-89739C4D8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Multiuser System</a:t>
            </a:r>
          </a:p>
          <a:p>
            <a:pPr lvl="1"/>
            <a:r>
              <a:rPr lang="en-US" dirty="0"/>
              <a:t>Time-sharing: principle by which a multi-programming system simulates concurrent operations by sharing the system based on time intervals</a:t>
            </a:r>
          </a:p>
          <a:p>
            <a:pPr lvl="1"/>
            <a:r>
              <a:rPr lang="en-US" dirty="0"/>
              <a:t>Switches between user processes so quickly that it is responsive and fair</a:t>
            </a:r>
          </a:p>
          <a:p>
            <a:r>
              <a:rPr lang="en-US" dirty="0"/>
              <a:t>Repository of Applications</a:t>
            </a:r>
          </a:p>
          <a:p>
            <a:pPr lvl="1"/>
            <a:r>
              <a:rPr lang="en-US" dirty="0"/>
              <a:t>Kernel = UNIX, but by itself it isn’t very useful by itself</a:t>
            </a:r>
          </a:p>
          <a:p>
            <a:pPr lvl="1"/>
            <a:r>
              <a:rPr lang="en-US" dirty="0"/>
              <a:t>UNIX has a host of common utilities such as text manipulation, process management, file system utilities, compilers, interpreters and networking applications</a:t>
            </a:r>
          </a:p>
          <a:p>
            <a:r>
              <a:rPr lang="en-US" dirty="0"/>
              <a:t>Building Block approach:</a:t>
            </a:r>
          </a:p>
          <a:p>
            <a:pPr lvl="1"/>
            <a:r>
              <a:rPr lang="en-US" dirty="0"/>
              <a:t>Complex tasks are performed by executing a series of simple tasks in sequence</a:t>
            </a:r>
          </a:p>
          <a:p>
            <a:pPr lvl="1"/>
            <a:r>
              <a:rPr lang="en-US" dirty="0"/>
              <a:t>Powerful pattern matching features can be used to configure data for these tasks</a:t>
            </a:r>
          </a:p>
        </p:txBody>
      </p:sp>
    </p:spTree>
    <p:extLst>
      <p:ext uri="{BB962C8B-B14F-4D97-AF65-F5344CB8AC3E}">
        <p14:creationId xmlns:p14="http://schemas.microsoft.com/office/powerpoint/2010/main" val="211701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3C54-83F9-4DB5-A0CF-A69D4B88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and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C7299-F1BF-4CFD-91E9-51C9D4BC9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simple entities that support UNIX:</a:t>
            </a:r>
          </a:p>
          <a:p>
            <a:pPr marL="457200" lvl="1" indent="0">
              <a:buNone/>
            </a:pPr>
            <a:r>
              <a:rPr lang="en-US" dirty="0"/>
              <a:t>“Files have places and processes have life”</a:t>
            </a:r>
          </a:p>
          <a:p>
            <a:r>
              <a:rPr lang="en-US" dirty="0">
                <a:solidFill>
                  <a:schemeClr val="accent3"/>
                </a:solidFill>
              </a:rPr>
              <a:t>Files</a:t>
            </a:r>
            <a:r>
              <a:rPr lang="en-US" dirty="0"/>
              <a:t> are containers for storing information</a:t>
            </a:r>
          </a:p>
          <a:p>
            <a:pPr lvl="1"/>
            <a:r>
              <a:rPr lang="en-US" dirty="0"/>
              <a:t>Even directories and devices are considered files</a:t>
            </a:r>
          </a:p>
          <a:p>
            <a:pPr lvl="1"/>
            <a:r>
              <a:rPr lang="en-US" dirty="0"/>
              <a:t>Files are related by hierarchical structure called the </a:t>
            </a:r>
            <a:r>
              <a:rPr lang="en-US" dirty="0">
                <a:solidFill>
                  <a:schemeClr val="accent3"/>
                </a:solidFill>
              </a:rPr>
              <a:t>file system</a:t>
            </a:r>
          </a:p>
          <a:p>
            <a:r>
              <a:rPr lang="en-US" dirty="0">
                <a:solidFill>
                  <a:schemeClr val="accent3"/>
                </a:solidFill>
              </a:rPr>
              <a:t>Processes</a:t>
            </a:r>
            <a:r>
              <a:rPr lang="en-US" dirty="0"/>
              <a:t> represents a program in execution</a:t>
            </a:r>
          </a:p>
          <a:p>
            <a:pPr lvl="1"/>
            <a:r>
              <a:rPr lang="en-US" dirty="0"/>
              <a:t>Also form a  hierarchy</a:t>
            </a:r>
          </a:p>
        </p:txBody>
      </p:sp>
    </p:spTree>
    <p:extLst>
      <p:ext uri="{BB962C8B-B14F-4D97-AF65-F5344CB8AC3E}">
        <p14:creationId xmlns:p14="http://schemas.microsoft.com/office/powerpoint/2010/main" val="18041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C737-58CD-408B-A097-25CBF6E8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D8418C-4149-4772-A84A-3BBCFED045D0}"/>
              </a:ext>
            </a:extLst>
          </p:cNvPr>
          <p:cNvSpPr/>
          <p:nvPr/>
        </p:nvSpPr>
        <p:spPr>
          <a:xfrm>
            <a:off x="408285" y="571382"/>
            <a:ext cx="9270973" cy="148601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Demonstrate Remote Login Using </a:t>
            </a:r>
            <a:r>
              <a:rPr lang="en-US" dirty="0" err="1"/>
              <a:t>PuTTY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PLEASE – set your font to at least 20 to 24 if you need me to help debug something on your computer!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CA088-7424-4BEF-9207-B0DD004D1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65" y="2250392"/>
            <a:ext cx="4286250" cy="4162425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0F2E245-144D-4F4F-844A-6734331280F3}"/>
              </a:ext>
            </a:extLst>
          </p:cNvPr>
          <p:cNvSpPr/>
          <p:nvPr/>
        </p:nvSpPr>
        <p:spPr>
          <a:xfrm>
            <a:off x="3869565" y="3050752"/>
            <a:ext cx="749088" cy="541534"/>
          </a:xfrm>
          <a:custGeom>
            <a:avLst/>
            <a:gdLst>
              <a:gd name="connsiteX0" fmla="*/ 385194 w 749088"/>
              <a:gd name="connsiteY0" fmla="*/ 19019 h 541534"/>
              <a:gd name="connsiteX1" fmla="*/ 142598 w 749088"/>
              <a:gd name="connsiteY1" fmla="*/ 56342 h 541534"/>
              <a:gd name="connsiteX2" fmla="*/ 67953 w 749088"/>
              <a:gd name="connsiteY2" fmla="*/ 84334 h 541534"/>
              <a:gd name="connsiteX3" fmla="*/ 21300 w 749088"/>
              <a:gd name="connsiteY3" fmla="*/ 121656 h 541534"/>
              <a:gd name="connsiteX4" fmla="*/ 11970 w 749088"/>
              <a:gd name="connsiteY4" fmla="*/ 149648 h 541534"/>
              <a:gd name="connsiteX5" fmla="*/ 11970 w 749088"/>
              <a:gd name="connsiteY5" fmla="*/ 373583 h 541534"/>
              <a:gd name="connsiteX6" fmla="*/ 30631 w 749088"/>
              <a:gd name="connsiteY6" fmla="*/ 438897 h 541534"/>
              <a:gd name="connsiteX7" fmla="*/ 58623 w 749088"/>
              <a:gd name="connsiteY7" fmla="*/ 457558 h 541534"/>
              <a:gd name="connsiteX8" fmla="*/ 95945 w 749088"/>
              <a:gd name="connsiteY8" fmla="*/ 485550 h 541534"/>
              <a:gd name="connsiteX9" fmla="*/ 151929 w 749088"/>
              <a:gd name="connsiteY9" fmla="*/ 504211 h 541534"/>
              <a:gd name="connsiteX10" fmla="*/ 179921 w 749088"/>
              <a:gd name="connsiteY10" fmla="*/ 522872 h 541534"/>
              <a:gd name="connsiteX11" fmla="*/ 254566 w 749088"/>
              <a:gd name="connsiteY11" fmla="*/ 541534 h 541534"/>
              <a:gd name="connsiteX12" fmla="*/ 646451 w 749088"/>
              <a:gd name="connsiteY12" fmla="*/ 532203 h 541534"/>
              <a:gd name="connsiteX13" fmla="*/ 674443 w 749088"/>
              <a:gd name="connsiteY13" fmla="*/ 485550 h 541534"/>
              <a:gd name="connsiteX14" fmla="*/ 702435 w 749088"/>
              <a:gd name="connsiteY14" fmla="*/ 457558 h 541534"/>
              <a:gd name="connsiteX15" fmla="*/ 730427 w 749088"/>
              <a:gd name="connsiteY15" fmla="*/ 401575 h 541534"/>
              <a:gd name="connsiteX16" fmla="*/ 749088 w 749088"/>
              <a:gd name="connsiteY16" fmla="*/ 382913 h 541534"/>
              <a:gd name="connsiteX17" fmla="*/ 739757 w 749088"/>
              <a:gd name="connsiteY17" fmla="*/ 270946 h 541534"/>
              <a:gd name="connsiteX18" fmla="*/ 721096 w 749088"/>
              <a:gd name="connsiteY18" fmla="*/ 205632 h 541534"/>
              <a:gd name="connsiteX19" fmla="*/ 702435 w 749088"/>
              <a:gd name="connsiteY19" fmla="*/ 168309 h 541534"/>
              <a:gd name="connsiteX20" fmla="*/ 674443 w 749088"/>
              <a:gd name="connsiteY20" fmla="*/ 112326 h 541534"/>
              <a:gd name="connsiteX21" fmla="*/ 665113 w 749088"/>
              <a:gd name="connsiteY21" fmla="*/ 84334 h 541534"/>
              <a:gd name="connsiteX22" fmla="*/ 590468 w 749088"/>
              <a:gd name="connsiteY22" fmla="*/ 47011 h 541534"/>
              <a:gd name="connsiteX23" fmla="*/ 525153 w 749088"/>
              <a:gd name="connsiteY23" fmla="*/ 28350 h 541534"/>
              <a:gd name="connsiteX24" fmla="*/ 469170 w 749088"/>
              <a:gd name="connsiteY24" fmla="*/ 19019 h 541534"/>
              <a:gd name="connsiteX25" fmla="*/ 403855 w 749088"/>
              <a:gd name="connsiteY25" fmla="*/ 358 h 541534"/>
              <a:gd name="connsiteX26" fmla="*/ 385194 w 749088"/>
              <a:gd name="connsiteY26" fmla="*/ 19019 h 54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9088" h="541534">
                <a:moveTo>
                  <a:pt x="385194" y="19019"/>
                </a:moveTo>
                <a:cubicBezTo>
                  <a:pt x="341651" y="28350"/>
                  <a:pt x="246917" y="30262"/>
                  <a:pt x="142598" y="56342"/>
                </a:cubicBezTo>
                <a:cubicBezTo>
                  <a:pt x="76951" y="100106"/>
                  <a:pt x="160194" y="49743"/>
                  <a:pt x="67953" y="84334"/>
                </a:cubicBezTo>
                <a:cubicBezTo>
                  <a:pt x="49123" y="91396"/>
                  <a:pt x="34963" y="107994"/>
                  <a:pt x="21300" y="121656"/>
                </a:cubicBezTo>
                <a:cubicBezTo>
                  <a:pt x="18190" y="130987"/>
                  <a:pt x="14355" y="140106"/>
                  <a:pt x="11970" y="149648"/>
                </a:cubicBezTo>
                <a:cubicBezTo>
                  <a:pt x="-8999" y="233526"/>
                  <a:pt x="1927" y="258082"/>
                  <a:pt x="11970" y="373583"/>
                </a:cubicBezTo>
                <a:cubicBezTo>
                  <a:pt x="12134" y="375466"/>
                  <a:pt x="26105" y="433239"/>
                  <a:pt x="30631" y="438897"/>
                </a:cubicBezTo>
                <a:cubicBezTo>
                  <a:pt x="37636" y="447654"/>
                  <a:pt x="49498" y="451040"/>
                  <a:pt x="58623" y="457558"/>
                </a:cubicBezTo>
                <a:cubicBezTo>
                  <a:pt x="71277" y="466597"/>
                  <a:pt x="82036" y="478595"/>
                  <a:pt x="95945" y="485550"/>
                </a:cubicBezTo>
                <a:cubicBezTo>
                  <a:pt x="113539" y="494347"/>
                  <a:pt x="151929" y="504211"/>
                  <a:pt x="151929" y="504211"/>
                </a:cubicBezTo>
                <a:cubicBezTo>
                  <a:pt x="161260" y="510431"/>
                  <a:pt x="169891" y="517857"/>
                  <a:pt x="179921" y="522872"/>
                </a:cubicBezTo>
                <a:cubicBezTo>
                  <a:pt x="199050" y="532436"/>
                  <a:pt x="236820" y="537985"/>
                  <a:pt x="254566" y="541534"/>
                </a:cubicBezTo>
                <a:cubicBezTo>
                  <a:pt x="385194" y="538424"/>
                  <a:pt x="516088" y="541091"/>
                  <a:pt x="646451" y="532203"/>
                </a:cubicBezTo>
                <a:cubicBezTo>
                  <a:pt x="666748" y="530819"/>
                  <a:pt x="668279" y="494796"/>
                  <a:pt x="674443" y="485550"/>
                </a:cubicBezTo>
                <a:cubicBezTo>
                  <a:pt x="681762" y="474571"/>
                  <a:pt x="693987" y="467695"/>
                  <a:pt x="702435" y="457558"/>
                </a:cubicBezTo>
                <a:cubicBezTo>
                  <a:pt x="752993" y="396888"/>
                  <a:pt x="694359" y="461687"/>
                  <a:pt x="730427" y="401575"/>
                </a:cubicBezTo>
                <a:cubicBezTo>
                  <a:pt x="734953" y="394032"/>
                  <a:pt x="742868" y="389134"/>
                  <a:pt x="749088" y="382913"/>
                </a:cubicBezTo>
                <a:cubicBezTo>
                  <a:pt x="745978" y="345591"/>
                  <a:pt x="744402" y="308109"/>
                  <a:pt x="739757" y="270946"/>
                </a:cubicBezTo>
                <a:cubicBezTo>
                  <a:pt x="738364" y="259801"/>
                  <a:pt x="726565" y="218394"/>
                  <a:pt x="721096" y="205632"/>
                </a:cubicBezTo>
                <a:cubicBezTo>
                  <a:pt x="715617" y="192847"/>
                  <a:pt x="707914" y="181094"/>
                  <a:pt x="702435" y="168309"/>
                </a:cubicBezTo>
                <a:cubicBezTo>
                  <a:pt x="679258" y="114230"/>
                  <a:pt x="710303" y="166114"/>
                  <a:pt x="674443" y="112326"/>
                </a:cubicBezTo>
                <a:cubicBezTo>
                  <a:pt x="671333" y="102995"/>
                  <a:pt x="670173" y="92768"/>
                  <a:pt x="665113" y="84334"/>
                </a:cubicBezTo>
                <a:cubicBezTo>
                  <a:pt x="648828" y="57192"/>
                  <a:pt x="618382" y="56316"/>
                  <a:pt x="590468" y="47011"/>
                </a:cubicBezTo>
                <a:cubicBezTo>
                  <a:pt x="563795" y="38120"/>
                  <a:pt x="554436" y="34207"/>
                  <a:pt x="525153" y="28350"/>
                </a:cubicBezTo>
                <a:cubicBezTo>
                  <a:pt x="506602" y="24640"/>
                  <a:pt x="487721" y="22729"/>
                  <a:pt x="469170" y="19019"/>
                </a:cubicBezTo>
                <a:cubicBezTo>
                  <a:pt x="451466" y="15478"/>
                  <a:pt x="421647" y="7475"/>
                  <a:pt x="403855" y="358"/>
                </a:cubicBezTo>
                <a:cubicBezTo>
                  <a:pt x="397398" y="-2225"/>
                  <a:pt x="428737" y="9688"/>
                  <a:pt x="385194" y="19019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40CD456-1558-4651-9FA7-A0761D3C908C}"/>
              </a:ext>
            </a:extLst>
          </p:cNvPr>
          <p:cNvSpPr/>
          <p:nvPr/>
        </p:nvSpPr>
        <p:spPr>
          <a:xfrm>
            <a:off x="3523785" y="3780220"/>
            <a:ext cx="423747" cy="44648"/>
          </a:xfrm>
          <a:custGeom>
            <a:avLst/>
            <a:gdLst>
              <a:gd name="connsiteX0" fmla="*/ 0 w 423747"/>
              <a:gd name="connsiteY0" fmla="*/ 44648 h 44648"/>
              <a:gd name="connsiteX1" fmla="*/ 178420 w 423747"/>
              <a:gd name="connsiteY1" fmla="*/ 43 h 44648"/>
              <a:gd name="connsiteX2" fmla="*/ 200722 w 423747"/>
              <a:gd name="connsiteY2" fmla="*/ 22346 h 44648"/>
              <a:gd name="connsiteX3" fmla="*/ 423747 w 423747"/>
              <a:gd name="connsiteY3" fmla="*/ 22346 h 44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747" h="44648">
                <a:moveTo>
                  <a:pt x="0" y="44648"/>
                </a:moveTo>
                <a:cubicBezTo>
                  <a:pt x="59473" y="29780"/>
                  <a:pt x="117491" y="6813"/>
                  <a:pt x="178420" y="43"/>
                </a:cubicBezTo>
                <a:cubicBezTo>
                  <a:pt x="188869" y="-1118"/>
                  <a:pt x="190252" y="21394"/>
                  <a:pt x="200722" y="22346"/>
                </a:cubicBezTo>
                <a:cubicBezTo>
                  <a:pt x="274758" y="29077"/>
                  <a:pt x="349405" y="22346"/>
                  <a:pt x="423747" y="22346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835FD0B-A759-4651-BE0B-4A9193A9AE5B}"/>
              </a:ext>
            </a:extLst>
          </p:cNvPr>
          <p:cNvSpPr/>
          <p:nvPr/>
        </p:nvSpPr>
        <p:spPr>
          <a:xfrm>
            <a:off x="899531" y="3932619"/>
            <a:ext cx="717396" cy="48365"/>
          </a:xfrm>
          <a:custGeom>
            <a:avLst/>
            <a:gdLst>
              <a:gd name="connsiteX0" fmla="*/ 0 w 423747"/>
              <a:gd name="connsiteY0" fmla="*/ 44648 h 44648"/>
              <a:gd name="connsiteX1" fmla="*/ 178420 w 423747"/>
              <a:gd name="connsiteY1" fmla="*/ 43 h 44648"/>
              <a:gd name="connsiteX2" fmla="*/ 200722 w 423747"/>
              <a:gd name="connsiteY2" fmla="*/ 22346 h 44648"/>
              <a:gd name="connsiteX3" fmla="*/ 423747 w 423747"/>
              <a:gd name="connsiteY3" fmla="*/ 22346 h 44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747" h="44648">
                <a:moveTo>
                  <a:pt x="0" y="44648"/>
                </a:moveTo>
                <a:cubicBezTo>
                  <a:pt x="59473" y="29780"/>
                  <a:pt x="117491" y="6813"/>
                  <a:pt x="178420" y="43"/>
                </a:cubicBezTo>
                <a:cubicBezTo>
                  <a:pt x="188869" y="-1118"/>
                  <a:pt x="190252" y="21394"/>
                  <a:pt x="200722" y="22346"/>
                </a:cubicBezTo>
                <a:cubicBezTo>
                  <a:pt x="274758" y="29077"/>
                  <a:pt x="349405" y="22346"/>
                  <a:pt x="423747" y="22346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0D059945-3E35-404F-9067-33ED08871566}"/>
              </a:ext>
            </a:extLst>
          </p:cNvPr>
          <p:cNvSpPr/>
          <p:nvPr/>
        </p:nvSpPr>
        <p:spPr>
          <a:xfrm>
            <a:off x="4730815" y="3780220"/>
            <a:ext cx="2116034" cy="513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Appearance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5BFC11-507E-40D0-8E00-A9BC17D76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702" y="2212007"/>
            <a:ext cx="4276725" cy="4162425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9C3618-9140-4E5D-ABF7-8CC2129395EA}"/>
              </a:ext>
            </a:extLst>
          </p:cNvPr>
          <p:cNvSpPr/>
          <p:nvPr/>
        </p:nvSpPr>
        <p:spPr>
          <a:xfrm>
            <a:off x="9114262" y="4137081"/>
            <a:ext cx="717396" cy="48365"/>
          </a:xfrm>
          <a:custGeom>
            <a:avLst/>
            <a:gdLst>
              <a:gd name="connsiteX0" fmla="*/ 0 w 423747"/>
              <a:gd name="connsiteY0" fmla="*/ 44648 h 44648"/>
              <a:gd name="connsiteX1" fmla="*/ 178420 w 423747"/>
              <a:gd name="connsiteY1" fmla="*/ 43 h 44648"/>
              <a:gd name="connsiteX2" fmla="*/ 200722 w 423747"/>
              <a:gd name="connsiteY2" fmla="*/ 22346 h 44648"/>
              <a:gd name="connsiteX3" fmla="*/ 423747 w 423747"/>
              <a:gd name="connsiteY3" fmla="*/ 22346 h 44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747" h="44648">
                <a:moveTo>
                  <a:pt x="0" y="44648"/>
                </a:moveTo>
                <a:cubicBezTo>
                  <a:pt x="59473" y="29780"/>
                  <a:pt x="117491" y="6813"/>
                  <a:pt x="178420" y="43"/>
                </a:cubicBezTo>
                <a:cubicBezTo>
                  <a:pt x="188869" y="-1118"/>
                  <a:pt x="190252" y="21394"/>
                  <a:pt x="200722" y="22346"/>
                </a:cubicBezTo>
                <a:cubicBezTo>
                  <a:pt x="274758" y="29077"/>
                  <a:pt x="349405" y="22346"/>
                  <a:pt x="423747" y="22346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DE2D8-EB8E-4EE0-B87D-53345070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 1: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5D7A7-4660-467A-8398-271DF3919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64044"/>
            <a:ext cx="10820400" cy="4826208"/>
          </a:xfrm>
        </p:spPr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dirty="0" err="1">
                <a:solidFill>
                  <a:schemeClr val="accent3"/>
                </a:solidFill>
              </a:rPr>
              <a:t>ps</a:t>
            </a:r>
            <a:r>
              <a:rPr lang="en-US" dirty="0"/>
              <a:t> command and note the PID of your shell.  Log out and Login again and run </a:t>
            </a:r>
            <a:r>
              <a:rPr lang="en-US" dirty="0" err="1">
                <a:solidFill>
                  <a:schemeClr val="accent3"/>
                </a:solidFill>
              </a:rPr>
              <a:t>ps</a:t>
            </a:r>
            <a:r>
              <a:rPr lang="en-US" dirty="0"/>
              <a:t> again. What do you observe?</a:t>
            </a:r>
          </a:p>
          <a:p>
            <a:r>
              <a:rPr lang="en-US" dirty="0"/>
              <a:t>Why do UNIX tools perform simple tasks rather than complex ones?</a:t>
            </a:r>
          </a:p>
          <a:p>
            <a:r>
              <a:rPr lang="en-US" dirty="0"/>
              <a:t>Run the following commands and then invoke </a:t>
            </a:r>
            <a:r>
              <a:rPr lang="en-US" dirty="0">
                <a:solidFill>
                  <a:schemeClr val="accent3"/>
                </a:solidFill>
              </a:rPr>
              <a:t>ls</a:t>
            </a:r>
            <a:r>
              <a:rPr lang="en-US" dirty="0"/>
              <a:t>. What do you conclude?</a:t>
            </a:r>
          </a:p>
          <a:p>
            <a:pPr marL="0" indent="0">
              <a:buNone/>
            </a:pPr>
            <a:r>
              <a:rPr lang="en-US" dirty="0"/>
              <a:t>	echo &gt; README</a:t>
            </a:r>
          </a:p>
          <a:p>
            <a:pPr marL="0" indent="0">
              <a:buNone/>
            </a:pPr>
            <a:r>
              <a:rPr lang="en-US" dirty="0"/>
              <a:t>	echo &gt; readme</a:t>
            </a:r>
          </a:p>
          <a:p>
            <a:r>
              <a:rPr lang="en-US" dirty="0"/>
              <a:t>What is the one thing that is common to directories, devices, terminals and printers?</a:t>
            </a:r>
          </a:p>
          <a:p>
            <a:r>
              <a:rPr lang="en-US" dirty="0"/>
              <a:t>You can use </a:t>
            </a:r>
            <a:r>
              <a:rPr lang="en-US" dirty="0" err="1">
                <a:solidFill>
                  <a:schemeClr val="accent3"/>
                </a:solidFill>
              </a:rPr>
              <a:t>passwd</a:t>
            </a:r>
            <a:r>
              <a:rPr lang="en-US" dirty="0"/>
              <a:t> on the Linux machines to change your CS account password.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492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146</TotalTime>
  <Words>638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</vt:lpstr>
      <vt:lpstr>Vapor Trail</vt:lpstr>
      <vt:lpstr>Chapter 1: Introducing UNIX</vt:lpstr>
      <vt:lpstr>Fundamental Tasks of AN OS</vt:lpstr>
      <vt:lpstr>UNIX OS</vt:lpstr>
      <vt:lpstr>UNIX Architecture: The Kernel</vt:lpstr>
      <vt:lpstr>UNIX Architecture: The Shell</vt:lpstr>
      <vt:lpstr>UNIX Features</vt:lpstr>
      <vt:lpstr>The File and Process</vt:lpstr>
      <vt:lpstr>Demo</vt:lpstr>
      <vt:lpstr>Ch. 1: Review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Beth Allen</dc:creator>
  <cp:lastModifiedBy>Beth Allen</cp:lastModifiedBy>
  <cp:revision>13</cp:revision>
  <cp:lastPrinted>2017-08-16T19:59:22Z</cp:lastPrinted>
  <dcterms:created xsi:type="dcterms:W3CDTF">2017-08-16T19:13:55Z</dcterms:created>
  <dcterms:modified xsi:type="dcterms:W3CDTF">2017-08-20T19:30:45Z</dcterms:modified>
</cp:coreProperties>
</file>