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1" r:id="rId10"/>
    <p:sldId id="279" r:id="rId11"/>
    <p:sldId id="280" r:id="rId12"/>
    <p:sldId id="281" r:id="rId13"/>
    <p:sldId id="282" r:id="rId14"/>
    <p:sldId id="283" r:id="rId15"/>
    <p:sldId id="284" r:id="rId16"/>
    <p:sldId id="272" r:id="rId17"/>
    <p:sldId id="286" r:id="rId18"/>
    <p:sldId id="267" r:id="rId19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Allen" userId="9624848e2c6a0b49" providerId="LiveId" clId="{F2A3BDDF-CDC2-4F0D-9B13-A7FFC3171777}"/>
    <pc:docChg chg="custSel modSld">
      <pc:chgData name="Beth Allen" userId="9624848e2c6a0b49" providerId="LiveId" clId="{F2A3BDDF-CDC2-4F0D-9B13-A7FFC3171777}" dt="2017-08-20T17:15:35.002" v="23" actId="20577"/>
      <pc:docMkLst>
        <pc:docMk/>
      </pc:docMkLst>
      <pc:sldChg chg="modSp">
        <pc:chgData name="Beth Allen" userId="9624848e2c6a0b49" providerId="LiveId" clId="{F2A3BDDF-CDC2-4F0D-9B13-A7FFC3171777}" dt="2017-08-20T17:15:21.213" v="16" actId="255"/>
        <pc:sldMkLst>
          <pc:docMk/>
          <pc:sldMk cId="805793684" sldId="256"/>
        </pc:sldMkLst>
        <pc:spChg chg="mod">
          <ac:chgData name="Beth Allen" userId="9624848e2c6a0b49" providerId="LiveId" clId="{F2A3BDDF-CDC2-4F0D-9B13-A7FFC3171777}" dt="2017-08-20T17:15:21.213" v="16" actId="255"/>
          <ac:spMkLst>
            <pc:docMk/>
            <pc:sldMk cId="805793684" sldId="256"/>
            <ac:spMk id="2" creationId="{00000000-0000-0000-0000-000000000000}"/>
          </ac:spMkLst>
        </pc:spChg>
      </pc:sldChg>
      <pc:sldChg chg="modSp">
        <pc:chgData name="Beth Allen" userId="9624848e2c6a0b49" providerId="LiveId" clId="{F2A3BDDF-CDC2-4F0D-9B13-A7FFC3171777}" dt="2017-08-20T17:15:35.002" v="23" actId="20577"/>
        <pc:sldMkLst>
          <pc:docMk/>
          <pc:sldMk cId="3692149298" sldId="272"/>
        </pc:sldMkLst>
        <pc:spChg chg="mod">
          <ac:chgData name="Beth Allen" userId="9624848e2c6a0b49" providerId="LiveId" clId="{F2A3BDDF-CDC2-4F0D-9B13-A7FFC3171777}" dt="2017-08-20T17:15:30.889" v="19" actId="20577"/>
          <ac:spMkLst>
            <pc:docMk/>
            <pc:sldMk cId="3692149298" sldId="272"/>
            <ac:spMk id="2" creationId="{F0EDE2D8-EB8E-4EE0-B87D-533450704274}"/>
          </ac:spMkLst>
        </pc:spChg>
        <pc:spChg chg="mod">
          <ac:chgData name="Beth Allen" userId="9624848e2c6a0b49" providerId="LiveId" clId="{F2A3BDDF-CDC2-4F0D-9B13-A7FFC3171777}" dt="2017-08-20T17:15:35.002" v="23" actId="20577"/>
          <ac:spMkLst>
            <pc:docMk/>
            <pc:sldMk cId="3692149298" sldId="272"/>
            <ac:spMk id="3" creationId="{2355D7A7-4660-467A-8398-271DF3919C4C}"/>
          </ac:spMkLst>
        </pc:spChg>
      </pc:sldChg>
    </pc:docChg>
  </pc:docChgLst>
  <pc:docChgLst>
    <pc:chgData name="Beth Allen" userId="9624848e2c6a0b49" providerId="LiveId" clId="{079481AE-3006-40F6-B32F-79D21C63F137}"/>
    <pc:docChg chg="custSel addSld delSld modSld">
      <pc:chgData name="Beth Allen" userId="9624848e2c6a0b49" providerId="LiveId" clId="{079481AE-3006-40F6-B32F-79D21C63F137}" dt="2017-08-20T17:13:51.608" v="60" actId="20577"/>
      <pc:docMkLst>
        <pc:docMk/>
      </pc:docMkLst>
      <pc:sldChg chg="modSp">
        <pc:chgData name="Beth Allen" userId="9624848e2c6a0b49" providerId="LiveId" clId="{079481AE-3006-40F6-B32F-79D21C63F137}" dt="2017-08-20T17:13:27.203" v="45" actId="27636"/>
        <pc:sldMkLst>
          <pc:docMk/>
          <pc:sldMk cId="805793684" sldId="256"/>
        </pc:sldMkLst>
        <pc:spChg chg="mod">
          <ac:chgData name="Beth Allen" userId="9624848e2c6a0b49" providerId="LiveId" clId="{079481AE-3006-40F6-B32F-79D21C63F137}" dt="2017-08-20T17:13:27.203" v="45" actId="27636"/>
          <ac:spMkLst>
            <pc:docMk/>
            <pc:sldMk cId="805793684" sldId="256"/>
            <ac:spMk id="2" creationId="{00000000-0000-0000-0000-000000000000}"/>
          </ac:spMkLst>
        </pc:spChg>
      </pc:sldChg>
      <pc:sldChg chg="modSp">
        <pc:chgData name="Beth Allen" userId="9624848e2c6a0b49" providerId="LiveId" clId="{079481AE-3006-40F6-B32F-79D21C63F137}" dt="2017-08-20T17:13:51.608" v="60" actId="20577"/>
        <pc:sldMkLst>
          <pc:docMk/>
          <pc:sldMk cId="3283457095" sldId="257"/>
        </pc:sldMkLst>
        <pc:spChg chg="mod">
          <ac:chgData name="Beth Allen" userId="9624848e2c6a0b49" providerId="LiveId" clId="{079481AE-3006-40F6-B32F-79D21C63F137}" dt="2017-08-20T17:13:48.441" v="57" actId="20577"/>
          <ac:spMkLst>
            <pc:docMk/>
            <pc:sldMk cId="3283457095" sldId="257"/>
            <ac:spMk id="2" creationId="{00000000-0000-0000-0000-000000000000}"/>
          </ac:spMkLst>
        </pc:spChg>
        <pc:spChg chg="mod">
          <ac:chgData name="Beth Allen" userId="9624848e2c6a0b49" providerId="LiveId" clId="{079481AE-3006-40F6-B32F-79D21C63F137}" dt="2017-08-20T17:13:51.608" v="60" actId="20577"/>
          <ac:spMkLst>
            <pc:docMk/>
            <pc:sldMk cId="3283457095" sldId="257"/>
            <ac:spMk id="3" creationId="{00000000-0000-0000-0000-000000000000}"/>
          </ac:spMkLst>
        </pc:spChg>
      </pc:sldChg>
      <pc:sldChg chg="del">
        <pc:chgData name="Beth Allen" userId="9624848e2c6a0b49" providerId="LiveId" clId="{079481AE-3006-40F6-B32F-79D21C63F137}" dt="2017-08-20T17:13:33.134" v="46" actId="2696"/>
        <pc:sldMkLst>
          <pc:docMk/>
          <pc:sldMk cId="3047700784" sldId="268"/>
        </pc:sldMkLst>
      </pc:sldChg>
      <pc:sldChg chg="del">
        <pc:chgData name="Beth Allen" userId="9624848e2c6a0b49" providerId="LiveId" clId="{079481AE-3006-40F6-B32F-79D21C63F137}" dt="2017-08-20T17:13:33.766" v="47" actId="2696"/>
        <pc:sldMkLst>
          <pc:docMk/>
          <pc:sldMk cId="3388254070" sldId="269"/>
        </pc:sldMkLst>
      </pc:sldChg>
      <pc:sldChg chg="del">
        <pc:chgData name="Beth Allen" userId="9624848e2c6a0b49" providerId="LiveId" clId="{079481AE-3006-40F6-B32F-79D21C63F137}" dt="2017-08-20T17:13:34.501" v="48" actId="2696"/>
        <pc:sldMkLst>
          <pc:docMk/>
          <pc:sldMk cId="2117011130" sldId="270"/>
        </pc:sldMkLst>
      </pc:sldChg>
      <pc:sldChg chg="add">
        <pc:chgData name="Beth Allen" userId="9624848e2c6a0b49" providerId="LiveId" clId="{079481AE-3006-40F6-B32F-79D21C63F137}" dt="2017-08-20T17:13:39.968" v="49" actId="20577"/>
        <pc:sldMkLst>
          <pc:docMk/>
          <pc:sldMk cId="1517075930" sldId="273"/>
        </pc:sldMkLst>
      </pc:sldChg>
      <pc:sldChg chg="add">
        <pc:chgData name="Beth Allen" userId="9624848e2c6a0b49" providerId="LiveId" clId="{079481AE-3006-40F6-B32F-79D21C63F137}" dt="2017-08-20T17:13:40.185" v="50" actId="20577"/>
        <pc:sldMkLst>
          <pc:docMk/>
          <pc:sldMk cId="1036569571" sldId="274"/>
        </pc:sldMkLst>
      </pc:sldChg>
      <pc:sldChg chg="add">
        <pc:chgData name="Beth Allen" userId="9624848e2c6a0b49" providerId="LiveId" clId="{079481AE-3006-40F6-B32F-79D21C63F137}" dt="2017-08-20T17:13:40.365" v="51" actId="20577"/>
        <pc:sldMkLst>
          <pc:docMk/>
          <pc:sldMk cId="2307851330" sldId="275"/>
        </pc:sldMkLst>
      </pc:sldChg>
      <pc:sldChg chg="add">
        <pc:chgData name="Beth Allen" userId="9624848e2c6a0b49" providerId="LiveId" clId="{079481AE-3006-40F6-B32F-79D21C63F137}" dt="2017-08-20T17:13:40.558" v="52" actId="20577"/>
        <pc:sldMkLst>
          <pc:docMk/>
          <pc:sldMk cId="1329829373" sldId="276"/>
        </pc:sldMkLst>
      </pc:sldChg>
      <pc:sldChg chg="add">
        <pc:chgData name="Beth Allen" userId="9624848e2c6a0b49" providerId="LiveId" clId="{079481AE-3006-40F6-B32F-79D21C63F137}" dt="2017-08-20T17:13:40.733" v="53" actId="20577"/>
        <pc:sldMkLst>
          <pc:docMk/>
          <pc:sldMk cId="3105042448" sldId="277"/>
        </pc:sldMkLst>
      </pc:sldChg>
      <pc:sldChg chg="add">
        <pc:chgData name="Beth Allen" userId="9624848e2c6a0b49" providerId="LiveId" clId="{079481AE-3006-40F6-B32F-79D21C63F137}" dt="2017-08-20T17:13:40.926" v="54" actId="20577"/>
        <pc:sldMkLst>
          <pc:docMk/>
          <pc:sldMk cId="3370402741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3: The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466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CS390: Unix Programming                                                                      Beth Allen</a:t>
            </a:r>
          </a:p>
          <a:p>
            <a:pPr algn="r"/>
            <a:r>
              <a:rPr lang="en-US" dirty="0"/>
              <a:t>								Office N317</a:t>
            </a:r>
          </a:p>
          <a:p>
            <a:pPr algn="r"/>
            <a:r>
              <a:rPr lang="en-US" dirty="0"/>
              <a:t>							beth.allen@uah.edu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5520" y="6592542"/>
            <a:ext cx="22148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</a:rPr>
              <a:t>00 - Course Introduction.pptx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579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Navigating, Creating and Removing Directories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D8418C-4149-4772-A84A-3BBCFED045D0}"/>
              </a:ext>
            </a:extLst>
          </p:cNvPr>
          <p:cNvSpPr/>
          <p:nvPr/>
        </p:nvSpPr>
        <p:spPr>
          <a:xfrm>
            <a:off x="1322685" y="2057401"/>
            <a:ext cx="9589155" cy="4465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echo $HOME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pwd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c</a:t>
            </a:r>
            <a:r>
              <a:rPr lang="en-US" dirty="0" smtClean="0"/>
              <a:t>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Relative ..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Absolute /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rmdir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What happens when you try to remove a directory that is not empty?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ls -F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Absolute path can be used with command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-F shows some info about file types with symbols / *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-a to show hidden 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Related to Directories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D8418C-4149-4772-A84A-3BBCFED045D0}"/>
              </a:ext>
            </a:extLst>
          </p:cNvPr>
          <p:cNvSpPr/>
          <p:nvPr/>
        </p:nvSpPr>
        <p:spPr>
          <a:xfrm>
            <a:off x="1322685" y="2057401"/>
            <a:ext cx="9589155" cy="4465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Why do we say these are directory commands?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cp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cp</a:t>
            </a:r>
            <a:r>
              <a:rPr lang="en-US" dirty="0" smtClean="0"/>
              <a:t> file1 file2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cp</a:t>
            </a:r>
            <a:r>
              <a:rPr lang="en-US" dirty="0" smtClean="0"/>
              <a:t> file1 ./programs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rm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rm</a:t>
            </a:r>
            <a:r>
              <a:rPr lang="en-US" dirty="0" smtClean="0"/>
              <a:t> file1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file1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rm</a:t>
            </a:r>
            <a:r>
              <a:rPr lang="en-US" dirty="0" smtClean="0"/>
              <a:t> –R  </a:t>
            </a:r>
            <a:r>
              <a:rPr lang="en-US" dirty="0" err="1" smtClean="0"/>
              <a:t>dir</a:t>
            </a:r>
            <a:r>
              <a:rPr lang="en-US" dirty="0" smtClean="0"/>
              <a:t>		( </a:t>
            </a:r>
            <a:r>
              <a:rPr lang="en-US" u="sng" dirty="0" smtClean="0"/>
              <a:t>all subdirectories , recursively removes all files</a:t>
            </a:r>
            <a:r>
              <a:rPr lang="en-US" dirty="0" smtClean="0"/>
              <a:t>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mv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If you don’t trust yourself, you can include an alias in your .profile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alias </a:t>
            </a:r>
            <a:r>
              <a:rPr lang="en-US" dirty="0" err="1" smtClean="0"/>
              <a:t>rm</a:t>
            </a:r>
            <a:r>
              <a:rPr lang="en-US" dirty="0" smtClean="0"/>
              <a:t>=“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Commands Related to Files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D8418C-4149-4772-A84A-3BBCFED045D0}"/>
              </a:ext>
            </a:extLst>
          </p:cNvPr>
          <p:cNvSpPr/>
          <p:nvPr/>
        </p:nvSpPr>
        <p:spPr>
          <a:xfrm>
            <a:off x="1322685" y="2057401"/>
            <a:ext cx="9589155" cy="44653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cat file1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cat file1 file2 &gt; </a:t>
            </a:r>
            <a:r>
              <a:rPr lang="en-US" dirty="0" err="1" smtClean="0"/>
              <a:t>mergedfile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more file1</a:t>
            </a:r>
          </a:p>
          <a:p>
            <a:r>
              <a:rPr lang="en-US" b="1" dirty="0" smtClean="0"/>
              <a:t>Is less more?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wc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/>
              <a:t>Options –l –w –c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/>
              <a:t>pico</a:t>
            </a:r>
            <a:r>
              <a:rPr lang="en-US" dirty="0" smtClean="0"/>
              <a:t> or </a:t>
            </a:r>
            <a:r>
              <a:rPr lang="en-US" dirty="0" err="1" smtClean="0"/>
              <a:t>nano</a:t>
            </a:r>
            <a:r>
              <a:rPr lang="en-US" dirty="0" smtClean="0"/>
              <a:t> for rudimentary text file editing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od (octal dump) for viewing non-printable characters  (-</a:t>
            </a:r>
            <a:r>
              <a:rPr lang="en-US" dirty="0" err="1" smtClean="0"/>
              <a:t>bc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6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 are generally not exactly the same when produced on Windows vs. Unix type systems.</a:t>
            </a:r>
          </a:p>
          <a:p>
            <a:r>
              <a:rPr lang="en-US" dirty="0" smtClean="0"/>
              <a:t>Windows files have CR and LF at end of text lines</a:t>
            </a:r>
          </a:p>
          <a:p>
            <a:r>
              <a:rPr lang="en-US" dirty="0" smtClean="0"/>
              <a:t>UNIX files only have LF</a:t>
            </a:r>
          </a:p>
          <a:p>
            <a:r>
              <a:rPr lang="en-US" dirty="0" smtClean="0"/>
              <a:t>So text may be represented differently in text editors. Be careful about transferring from one system to the other when formatting matters.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700784"/>
          </a:xfrm>
        </p:spPr>
        <p:txBody>
          <a:bodyPr/>
          <a:lstStyle/>
          <a:p>
            <a:r>
              <a:rPr lang="en-US" dirty="0" smtClean="0"/>
              <a:t>An archive file is a file that contains one or more files and directories (hierarchies can be maintained for subdirectories)</a:t>
            </a:r>
          </a:p>
          <a:p>
            <a:r>
              <a:rPr lang="en-US" dirty="0" smtClean="0"/>
              <a:t>Useful for combining into a single file for backup / transfer purposes </a:t>
            </a:r>
          </a:p>
          <a:p>
            <a:r>
              <a:rPr lang="en-US" dirty="0" smtClean="0"/>
              <a:t>ZIP/COMPRESSING the archive is a separate feature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D8418C-4149-4772-A84A-3BBCFED045D0}"/>
              </a:ext>
            </a:extLst>
          </p:cNvPr>
          <p:cNvSpPr/>
          <p:nvPr/>
        </p:nvSpPr>
        <p:spPr>
          <a:xfrm>
            <a:off x="1075797" y="4142232"/>
            <a:ext cx="10430403" cy="2478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tar –</a:t>
            </a:r>
            <a:r>
              <a:rPr lang="en-US" dirty="0" err="1" smtClean="0"/>
              <a:t>cvf</a:t>
            </a:r>
            <a:r>
              <a:rPr lang="en-US" dirty="0" smtClean="0"/>
              <a:t> archive1.tar  &lt;list of files&gt;	</a:t>
            </a:r>
            <a:r>
              <a:rPr lang="en-US" dirty="0" smtClean="0">
                <a:sym typeface="Wingdings" panose="05000000000000000000" pitchFamily="2" charset="2"/>
              </a:rPr>
              <a:t> -c combine, -v verbose, -f name archive file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tar –</a:t>
            </a:r>
            <a:r>
              <a:rPr lang="en-US" dirty="0" err="1" smtClean="0"/>
              <a:t>xvf</a:t>
            </a:r>
            <a:r>
              <a:rPr lang="en-US" dirty="0" smtClean="0"/>
              <a:t> archive1.tar				</a:t>
            </a:r>
            <a:r>
              <a:rPr lang="en-US" dirty="0" smtClean="0">
                <a:sym typeface="Wingdings" panose="05000000000000000000" pitchFamily="2" charset="2"/>
              </a:rPr>
              <a:t> -x for extract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gzip</a:t>
            </a:r>
            <a:r>
              <a:rPr lang="en-US" dirty="0" smtClean="0">
                <a:sym typeface="Wingdings" panose="05000000000000000000" pitchFamily="2" charset="2"/>
              </a:rPr>
              <a:t> archive1.tar		 produces archive1.tar.gz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r>
              <a:rPr lang="en-US" dirty="0" smtClean="0"/>
              <a:t>Because tar and </a:t>
            </a:r>
            <a:r>
              <a:rPr lang="en-US" dirty="0" err="1" smtClean="0"/>
              <a:t>gzip</a:t>
            </a:r>
            <a:r>
              <a:rPr lang="en-US" dirty="0" smtClean="0"/>
              <a:t> are used so often together, most systems implement the –z option that includes the </a:t>
            </a:r>
            <a:r>
              <a:rPr lang="en-US" dirty="0" err="1" smtClean="0"/>
              <a:t>gzip</a:t>
            </a:r>
            <a:r>
              <a:rPr lang="en-US" dirty="0" smtClean="0"/>
              <a:t> step in the tar command </a:t>
            </a:r>
            <a:r>
              <a:rPr lang="en-US" dirty="0" smtClean="0">
                <a:sym typeface="Wingdings" panose="05000000000000000000" pitchFamily="2" charset="2"/>
              </a:rPr>
              <a:t> tar –</a:t>
            </a:r>
            <a:r>
              <a:rPr lang="en-US" dirty="0" err="1" smtClean="0">
                <a:sym typeface="Wingdings" panose="05000000000000000000" pitchFamily="2" charset="2"/>
              </a:rPr>
              <a:t>cvzf</a:t>
            </a:r>
            <a:r>
              <a:rPr lang="en-US" dirty="0" smtClean="0">
                <a:sym typeface="Wingdings" panose="05000000000000000000" pitchFamily="2" charset="2"/>
              </a:rPr>
              <a:t> archive1.tar &lt;list of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1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Shell Wildcard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giving commands to a shell, the * character is called the wildcard</a:t>
            </a:r>
          </a:p>
          <a:p>
            <a:r>
              <a:rPr lang="en-US" dirty="0" smtClean="0"/>
              <a:t>ls *.txt    </a:t>
            </a:r>
            <a:r>
              <a:rPr lang="en-US" dirty="0" smtClean="0">
                <a:sym typeface="Wingdings" panose="05000000000000000000" pitchFamily="2" charset="2"/>
              </a:rPr>
              <a:t> lists all files matching the pattern where * represents any pattern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shell is actually expanding the * to create a complete list of files and then sending that list of files to the ls command.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Try this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echo *.txt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E2D8-EB8E-4EE0-B87D-5334507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D7A7-4660-467A-8398-271DF391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4044"/>
            <a:ext cx="10820400" cy="4826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do the following commands do?</a:t>
            </a:r>
          </a:p>
          <a:p>
            <a:pPr marL="914400" lvl="2" indent="0">
              <a:buNone/>
            </a:pPr>
            <a:r>
              <a:rPr lang="en-US" sz="1200" dirty="0"/>
              <a:t>cd ~</a:t>
            </a:r>
          </a:p>
          <a:p>
            <a:pPr marL="914400" lvl="2" indent="0">
              <a:buNone/>
            </a:pPr>
            <a:r>
              <a:rPr lang="en-US" sz="1200" dirty="0"/>
              <a:t>cd ..</a:t>
            </a:r>
          </a:p>
          <a:p>
            <a:pPr marL="914400" lvl="2" indent="0">
              <a:buNone/>
            </a:pPr>
            <a:r>
              <a:rPr lang="en-US" sz="1200" dirty="0"/>
              <a:t>cd $HOME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Is </a:t>
            </a:r>
            <a:r>
              <a:rPr lang="en-US" sz="1600" dirty="0"/>
              <a:t>cd $HOME/cs390 the same as cd ~/</a:t>
            </a:r>
            <a:r>
              <a:rPr lang="en-US" sz="1600" dirty="0" smtClean="0"/>
              <a:t>cs390 ?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Write </a:t>
            </a:r>
            <a:r>
              <a:rPr lang="en-US" sz="1600" dirty="0"/>
              <a:t>a command to list the contents of the current directory in reversed alphabetic order, from z to a, in long </a:t>
            </a:r>
            <a:r>
              <a:rPr lang="en-US" sz="1600" dirty="0" smtClean="0"/>
              <a:t>format</a:t>
            </a:r>
            <a:r>
              <a:rPr lang="en-US" sz="1600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Write </a:t>
            </a:r>
            <a:r>
              <a:rPr lang="en-US" sz="1600" dirty="0"/>
              <a:t>a command to list the contents of the current directory in the order of size, from large to small, in long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command </a:t>
            </a:r>
            <a:r>
              <a:rPr lang="en-US" sz="1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rmdir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bar </a:t>
            </a:r>
            <a:r>
              <a:rPr lang="en-US" sz="1600" dirty="0" smtClean="0"/>
              <a:t>fails. You execute 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ls bar</a:t>
            </a:r>
            <a:r>
              <a:rPr lang="en-US" sz="1600" dirty="0" smtClean="0"/>
              <a:t>, and no files are shown. Why did the </a:t>
            </a:r>
            <a:r>
              <a:rPr lang="en-US" sz="1600" dirty="0" err="1" smtClean="0"/>
              <a:t>rmdir</a:t>
            </a:r>
            <a:r>
              <a:rPr lang="en-US" sz="1600" dirty="0" smtClean="0"/>
              <a:t> fail?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Why do we sometimes run a command like this: 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./update.sh </a:t>
            </a:r>
            <a:r>
              <a:rPr lang="en-US" sz="1600" dirty="0" smtClean="0"/>
              <a:t>instead of this: </a:t>
            </a:r>
            <a:r>
              <a:rPr lang="en-US" sz="1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update.sh 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Will the command </a:t>
            </a:r>
            <a:r>
              <a:rPr lang="en-US" sz="1600" dirty="0" err="1" smtClean="0">
                <a:solidFill>
                  <a:schemeClr val="accent3"/>
                </a:solidFill>
              </a:rPr>
              <a:t>cp</a:t>
            </a:r>
            <a:r>
              <a:rPr lang="en-US" sz="1600" dirty="0" smtClean="0">
                <a:solidFill>
                  <a:schemeClr val="accent3"/>
                </a:solidFill>
              </a:rPr>
              <a:t> foo bar </a:t>
            </a:r>
            <a:r>
              <a:rPr lang="en-US" sz="1600" dirty="0" smtClean="0"/>
              <a:t>work if foo is an ordinary file and bar is a directory?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Will the command </a:t>
            </a:r>
            <a:r>
              <a:rPr lang="en-US" sz="1600" dirty="0" err="1">
                <a:solidFill>
                  <a:schemeClr val="accent3"/>
                </a:solidFill>
              </a:rPr>
              <a:t>cp</a:t>
            </a:r>
            <a:r>
              <a:rPr lang="en-US" sz="1600" dirty="0">
                <a:solidFill>
                  <a:schemeClr val="accent3"/>
                </a:solidFill>
              </a:rPr>
              <a:t> foo bar </a:t>
            </a:r>
            <a:r>
              <a:rPr lang="en-US" sz="1600" dirty="0"/>
              <a:t>work if foo </a:t>
            </a:r>
            <a:r>
              <a:rPr lang="en-US" sz="1600" dirty="0" smtClean="0"/>
              <a:t>and </a:t>
            </a:r>
            <a:r>
              <a:rPr lang="en-US" sz="1600" dirty="0"/>
              <a:t>bar </a:t>
            </a:r>
            <a:r>
              <a:rPr lang="en-US" sz="1600" dirty="0" smtClean="0"/>
              <a:t>are directories?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What is meant by </a:t>
            </a:r>
            <a:r>
              <a:rPr lang="en-US" sz="1600" i="1" dirty="0" smtClean="0"/>
              <a:t>recursive</a:t>
            </a:r>
            <a:r>
              <a:rPr lang="en-US" sz="1600" dirty="0" smtClean="0"/>
              <a:t> behavior of a command?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Spend some time learning </a:t>
            </a:r>
            <a:r>
              <a:rPr lang="en-US" sz="1600" dirty="0" err="1" smtClean="0"/>
              <a:t>pico</a:t>
            </a:r>
            <a:r>
              <a:rPr lang="en-US" sz="1600" dirty="0" smtClean="0"/>
              <a:t> or </a:t>
            </a:r>
            <a:r>
              <a:rPr lang="en-US" sz="1600" dirty="0" err="1" smtClean="0"/>
              <a:t>nano</a:t>
            </a:r>
            <a:r>
              <a:rPr lang="en-US" sz="1600" dirty="0" smtClean="0"/>
              <a:t> for simple text editing. 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E2D8-EB8E-4EE0-B87D-5334507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D7A7-4660-467A-8398-271DF391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4044"/>
            <a:ext cx="10820400" cy="4826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600" dirty="0" smtClean="0"/>
              <a:t>Look up the man page for the </a:t>
            </a:r>
            <a:r>
              <a:rPr lang="en-US" sz="1600" b="1" dirty="0" smtClean="0">
                <a:solidFill>
                  <a:schemeClr val="accent3"/>
                </a:solidFill>
              </a:rPr>
              <a:t>file</a:t>
            </a:r>
            <a:r>
              <a:rPr lang="en-US" sz="1600" dirty="0" smtClean="0"/>
              <a:t> command.  Use it on all files in the /dev directory.  Can you group the regular files into two categories from this information?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1600" dirty="0" smtClean="0"/>
              <a:t>Run the </a:t>
            </a:r>
            <a:r>
              <a:rPr lang="en-US" sz="1600" dirty="0" err="1" smtClean="0"/>
              <a:t>tty</a:t>
            </a:r>
            <a:r>
              <a:rPr lang="en-US" sz="1600" dirty="0" smtClean="0"/>
              <a:t> command. Note the device name of your current terminal. Now use the device name as the destination in the command </a:t>
            </a:r>
            <a:r>
              <a:rPr lang="en-US" sz="1600" dirty="0" err="1" smtClean="0"/>
              <a:t>cp</a:t>
            </a:r>
            <a:r>
              <a:rPr lang="en-US" sz="1600" dirty="0" smtClean="0"/>
              <a:t> &lt;file&gt; &lt;</a:t>
            </a:r>
            <a:r>
              <a:rPr lang="en-US" sz="1600" dirty="0" err="1" smtClean="0"/>
              <a:t>dest</a:t>
            </a:r>
            <a:r>
              <a:rPr lang="en-US" sz="1600" dirty="0" smtClean="0"/>
              <a:t>&gt;. What do you observe?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3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057" y="3124200"/>
            <a:ext cx="39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END -</a:t>
            </a:r>
          </a:p>
        </p:txBody>
      </p:sp>
    </p:spTree>
    <p:extLst>
      <p:ext uri="{BB962C8B-B14F-4D97-AF65-F5344CB8AC3E}">
        <p14:creationId xmlns:p14="http://schemas.microsoft.com/office/powerpoint/2010/main" val="19435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360"/>
            <a:ext cx="10820400" cy="44813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file is a container for storing information</a:t>
            </a:r>
          </a:p>
          <a:p>
            <a:r>
              <a:rPr lang="en-US" dirty="0" smtClean="0"/>
              <a:t>A file does not contain its own name (identification/attributes stored elsewhere – in a directory or in an </a:t>
            </a:r>
            <a:r>
              <a:rPr lang="en-US" dirty="0" err="1" smtClean="0">
                <a:solidFill>
                  <a:schemeClr val="accent3"/>
                </a:solidFill>
              </a:rPr>
              <a:t>inode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Ordinary File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AKA </a:t>
            </a:r>
            <a:r>
              <a:rPr lang="en-US" i="1" dirty="0" smtClean="0"/>
              <a:t>regular file:</a:t>
            </a:r>
            <a:r>
              <a:rPr lang="en-US" dirty="0" smtClean="0"/>
              <a:t> contains only data as a stream of characters, or bytes</a:t>
            </a:r>
          </a:p>
          <a:p>
            <a:pPr marL="457200" lvl="1" indent="0">
              <a:buNone/>
            </a:pPr>
            <a:r>
              <a:rPr lang="en-US" dirty="0" smtClean="0"/>
              <a:t>May be text file – lines terminated with linefeed (LF) character</a:t>
            </a:r>
          </a:p>
          <a:p>
            <a:pPr marL="457200" lvl="1" indent="0">
              <a:buNone/>
            </a:pPr>
            <a:r>
              <a:rPr lang="en-US" dirty="0" smtClean="0"/>
              <a:t>May be </a:t>
            </a:r>
            <a:r>
              <a:rPr lang="en-US" dirty="0"/>
              <a:t>binary </a:t>
            </a:r>
            <a:r>
              <a:rPr lang="en-US" dirty="0" smtClean="0"/>
              <a:t>– contains any characters in the entire ASCII range (printable or not) </a:t>
            </a:r>
          </a:p>
          <a:p>
            <a:r>
              <a:rPr lang="en-US" u="sng" dirty="0" smtClean="0"/>
              <a:t>Directory File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A file containing the names of other files and subdirectories as well as an identifying number associated with each (</a:t>
            </a:r>
            <a:r>
              <a:rPr lang="en-US" dirty="0" err="1" smtClean="0"/>
              <a:t>inode</a:t>
            </a:r>
            <a:r>
              <a:rPr lang="en-US" dirty="0" smtClean="0"/>
              <a:t> number)</a:t>
            </a:r>
          </a:p>
          <a:p>
            <a:r>
              <a:rPr lang="en-US" u="sng" dirty="0" smtClean="0"/>
              <a:t>Device File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Represents a device or peripheral. To read or write a device, you perform the operations on its associated file</a:t>
            </a:r>
          </a:p>
          <a:p>
            <a:r>
              <a:rPr lang="en-US" u="sng" dirty="0" smtClean="0"/>
              <a:t>Symbolic Link</a:t>
            </a:r>
          </a:p>
          <a:p>
            <a:pPr marL="457200" lvl="1" indent="0">
              <a:buNone/>
            </a:pPr>
            <a:r>
              <a:rPr lang="en-US" dirty="0" smtClean="0"/>
              <a:t>Contains the location of another file, aka: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9DB0-7048-4DD9-A93A-84425EC7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FE61-0F68-460A-BD66-2AA286FF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Filenames can consist of up to 255 characters,  not including the / or NULL characters</a:t>
            </a:r>
          </a:p>
          <a:p>
            <a:r>
              <a:rPr lang="en-US" dirty="0" smtClean="0"/>
              <a:t>Avoid using unprintable characters in filenames</a:t>
            </a:r>
          </a:p>
          <a:p>
            <a:r>
              <a:rPr lang="en-US" dirty="0" smtClean="0"/>
              <a:t>Avoid using wildcard and other special characters in filenames</a:t>
            </a:r>
          </a:p>
          <a:p>
            <a:pPr marL="457200" lvl="1" indent="0">
              <a:buNone/>
            </a:pPr>
            <a:r>
              <a:rPr lang="en-US" dirty="0" smtClean="0"/>
              <a:t>*, ?, &gt;, |, etc.</a:t>
            </a:r>
          </a:p>
          <a:p>
            <a:r>
              <a:rPr lang="en-US" dirty="0" smtClean="0"/>
              <a:t>Avoid starting a filename with the -  (</a:t>
            </a:r>
            <a:r>
              <a:rPr lang="en-US" dirty="0" smtClean="0">
                <a:solidFill>
                  <a:schemeClr val="accent3"/>
                </a:solidFill>
              </a:rPr>
              <a:t>Why?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Perfectly legal name: </a:t>
            </a:r>
            <a:r>
              <a:rPr lang="en-US" dirty="0" err="1" smtClean="0"/>
              <a:t>a.b.c.e.f</a:t>
            </a:r>
            <a:endParaRPr lang="en-US" dirty="0" smtClean="0"/>
          </a:p>
          <a:p>
            <a:r>
              <a:rPr lang="en-US" dirty="0" smtClean="0"/>
              <a:t>Extensions like .exe are meaningless to UNIX</a:t>
            </a:r>
          </a:p>
          <a:p>
            <a:r>
              <a:rPr lang="en-US" dirty="0" smtClean="0"/>
              <a:t>Files beginning with </a:t>
            </a:r>
            <a:r>
              <a:rPr lang="en-US" b="1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are treated as hidden files by directory listing utilities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ls –a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9337-4476-4759-AFB5-284E7ECB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4D62-453B-4E16-9AF3-3610F3F1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files in UNIX organized into a hierarchical structure</a:t>
            </a:r>
          </a:p>
          <a:p>
            <a:r>
              <a:rPr lang="en-US" dirty="0" smtClean="0"/>
              <a:t>The top most directory is called the root and is denoted by the path /</a:t>
            </a:r>
          </a:p>
          <a:p>
            <a:endParaRPr lang="en-US" dirty="0"/>
          </a:p>
        </p:txBody>
      </p:sp>
      <p:pic>
        <p:nvPicPr>
          <p:cNvPr id="1026" name="Picture 2" descr="http://osr600doc.xinuos.com/en/SDK_sysprog/graphics/treeroo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71703"/>
            <a:ext cx="3881755" cy="371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8D25-6438-4CFF-B661-7C4CEB88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BDE2-478B-46DB-86F2-58EDF2FF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5760"/>
            <a:ext cx="10820400" cy="48361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/bin and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marL="457200" lvl="1" indent="0">
              <a:buNone/>
            </a:pPr>
            <a:r>
              <a:rPr lang="en-US" dirty="0" smtClean="0"/>
              <a:t>Contain commonly used commands (in binary form)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 </a:t>
            </a:r>
            <a:r>
              <a:rPr lang="en-US" dirty="0"/>
              <a:t>and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Admin commands that ordinary users cannot execute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System configuration files: ex: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, /</a:t>
            </a:r>
            <a:r>
              <a:rPr lang="en-US" dirty="0" err="1" smtClean="0"/>
              <a:t>etc</a:t>
            </a:r>
            <a:r>
              <a:rPr lang="en-US" dirty="0" smtClean="0"/>
              <a:t>/group</a:t>
            </a:r>
          </a:p>
          <a:p>
            <a:r>
              <a:rPr lang="en-US" dirty="0" smtClean="0"/>
              <a:t>/dev</a:t>
            </a:r>
          </a:p>
          <a:p>
            <a:pPr marL="457200" lvl="1" indent="0">
              <a:buNone/>
            </a:pPr>
            <a:r>
              <a:rPr lang="en-US" dirty="0" smtClean="0"/>
              <a:t>All device files</a:t>
            </a:r>
          </a:p>
          <a:p>
            <a:r>
              <a:rPr lang="en-US" dirty="0" smtClean="0"/>
              <a:t>/lib and 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</a:p>
          <a:p>
            <a:pPr marL="457200" lvl="1" indent="0">
              <a:buNone/>
            </a:pPr>
            <a:r>
              <a:rPr lang="en-US" dirty="0" smtClean="0"/>
              <a:t>Library files in binary form. Ex: c functions your program links with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Users are allowed to create temporary files. Wiped away regularly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variable files used by the system, such as print jobs</a:t>
            </a:r>
          </a:p>
          <a:p>
            <a:r>
              <a:rPr lang="en-US" dirty="0" smtClean="0"/>
              <a:t>/home</a:t>
            </a:r>
          </a:p>
          <a:p>
            <a:pPr marL="457200" lvl="1" indent="0">
              <a:buNone/>
            </a:pPr>
            <a:r>
              <a:rPr lang="en-US" dirty="0" smtClean="0"/>
              <a:t>On many systems, this is where user directories are created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What is your user directory PATH?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5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72F5-BDFA-4A77-8973-FDB0392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6379-60D7-4022-9DB9-8823C1AD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Absolute pathname  	</a:t>
            </a:r>
          </a:p>
          <a:p>
            <a:pPr lvl="1"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/>
              <a:t>Specifies location with reference to the file system top (like cat /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passwd</a:t>
            </a:r>
            <a:r>
              <a:rPr lang="en-US" altLang="en-US" sz="2400" dirty="0" smtClean="0"/>
              <a:t>).</a:t>
            </a:r>
            <a:endParaRPr lang="en-US" altLang="en-US" sz="2400" dirty="0"/>
          </a:p>
          <a:p>
            <a:r>
              <a:rPr lang="en-US" altLang="en-US" dirty="0"/>
              <a:t>Relative pathname  	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Specifies location with reference to the user’s current location (like cd ../include).</a:t>
            </a:r>
          </a:p>
          <a:p>
            <a:r>
              <a:rPr lang="en-US" altLang="en-US" dirty="0"/>
              <a:t>Both commands and filename arguments can be represented in either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86C-C4F0-4C2F-95AE-3C7E4EE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449-4A37-4A9D-885F-759EFEC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9920"/>
            <a:ext cx="10820400" cy="431876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Begins with a / (like /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/</a:t>
            </a:r>
            <a:r>
              <a:rPr lang="en-US" altLang="en-US" sz="2400" dirty="0" err="1"/>
              <a:t>passwd</a:t>
            </a:r>
            <a:r>
              <a:rPr lang="en-US" altLang="en-US" sz="2400" dirty="0"/>
              <a:t>).</a:t>
            </a:r>
          </a:p>
          <a:p>
            <a:r>
              <a:rPr lang="en-US" altLang="en-US" sz="2400" dirty="0"/>
              <a:t>First / signifies the root directory.</a:t>
            </a:r>
          </a:p>
          <a:p>
            <a:r>
              <a:rPr lang="en-US" altLang="en-US" sz="2400" dirty="0"/>
              <a:t>System configuration files that normally don’t change location should be addressed in absolute manner.</a:t>
            </a:r>
          </a:p>
          <a:p>
            <a:r>
              <a:rPr lang="en-US" altLang="en-US" sz="2400" dirty="0"/>
              <a:t>Used with a command that</a:t>
            </a:r>
          </a:p>
          <a:p>
            <a:pPr lvl="1"/>
            <a:r>
              <a:rPr lang="en-US" altLang="en-US" sz="2400" dirty="0"/>
              <a:t>doesn’t </a:t>
            </a:r>
            <a:r>
              <a:rPr lang="en-US" altLang="en-US" sz="2400" dirty="0" smtClean="0"/>
              <a:t>reside in current </a:t>
            </a:r>
            <a:r>
              <a:rPr lang="en-US" altLang="en-US" sz="2400" dirty="0"/>
              <a:t>PATH.</a:t>
            </a:r>
          </a:p>
          <a:p>
            <a:pPr lvl="1"/>
            <a:r>
              <a:rPr lang="en-US" altLang="en-US" sz="2400" dirty="0"/>
              <a:t>resides in two or more directories of PATH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50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AC51-DA66-4C3A-82BE-2D6EC5E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5C50-34B3-433B-BFAC-4FDCFBE9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7840"/>
            <a:ext cx="10820400" cy="4450845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/>
              <a:t>Uses . to signify the current directory.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Uses .. to signify the parent directory.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Used to refer to files that are either impossible or inconvenient to access in an absolute manner.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Has a synonym for a filename argument that doesn’t have a /. (</a:t>
            </a:r>
            <a:r>
              <a:rPr lang="en-US" dirty="0">
                <a:solidFill>
                  <a:schemeClr val="accent3"/>
                </a:solidFill>
              </a:rPr>
              <a:t>cat foo </a:t>
            </a:r>
            <a:r>
              <a:rPr lang="en-US" dirty="0"/>
              <a:t>is the same as </a:t>
            </a:r>
            <a:r>
              <a:rPr lang="en-US" dirty="0">
                <a:solidFill>
                  <a:schemeClr val="accent3"/>
                </a:solidFill>
              </a:rPr>
              <a:t>cat ./foo</a:t>
            </a:r>
            <a:r>
              <a:rPr lang="en-US" dirty="0"/>
              <a:t>.)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Same synonym doesn’t automatically exist for commands. (</a:t>
            </a:r>
            <a:r>
              <a:rPr lang="en-US" dirty="0">
                <a:solidFill>
                  <a:schemeClr val="accent3"/>
                </a:solidFill>
              </a:rPr>
              <a:t>cat foo </a:t>
            </a:r>
            <a:r>
              <a:rPr lang="en-US" dirty="0"/>
              <a:t>MAY </a:t>
            </a:r>
            <a:r>
              <a:rPr lang="en-US" b="1" dirty="0">
                <a:solidFill>
                  <a:schemeClr val="accent3"/>
                </a:solidFill>
              </a:rPr>
              <a:t>NOT</a:t>
            </a:r>
            <a:r>
              <a:rPr lang="en-US" dirty="0"/>
              <a:t> be the same as </a:t>
            </a:r>
            <a:r>
              <a:rPr lang="en-US" dirty="0">
                <a:solidFill>
                  <a:schemeClr val="accent3"/>
                </a:solidFill>
              </a:rPr>
              <a:t>./cat foo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54-83F9-4DB5-A0CF-A69D4B88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Home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299-F1BF-4CFD-91E9-51C9D4BC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7360"/>
            <a:ext cx="10820400" cy="4481325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/>
              <a:t>Directory where user is placed on login.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Determined by sixth field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dirty="0"/>
              <a:t>     romeo:x:500:100:romeo </a:t>
            </a:r>
            <a:r>
              <a:rPr lang="en-US" dirty="0" err="1"/>
              <a:t>vincent</a:t>
            </a:r>
            <a:r>
              <a:rPr lang="en-US" dirty="0"/>
              <a:t>:</a:t>
            </a:r>
            <a:r>
              <a:rPr lang="en-US" dirty="0">
                <a:solidFill>
                  <a:schemeClr val="accent3"/>
                </a:solidFill>
              </a:rPr>
              <a:t>/home/</a:t>
            </a:r>
            <a:r>
              <a:rPr lang="en-US" dirty="0" err="1">
                <a:solidFill>
                  <a:schemeClr val="accent3"/>
                </a:solidFill>
              </a:rPr>
              <a:t>romeo</a:t>
            </a:r>
            <a:r>
              <a:rPr lang="en-US" dirty="0"/>
              <a:t>:/bin/bash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Can also be referred to by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the shell variable </a:t>
            </a:r>
            <a:r>
              <a:rPr lang="en-US" dirty="0">
                <a:solidFill>
                  <a:schemeClr val="accent3"/>
                </a:solidFill>
              </a:rPr>
              <a:t>$HOME </a:t>
            </a:r>
            <a:r>
              <a:rPr lang="en-US" dirty="0"/>
              <a:t>(e.g. </a:t>
            </a:r>
            <a:r>
              <a:rPr lang="en-US" b="1" dirty="0"/>
              <a:t>cat $HOME/foo</a:t>
            </a:r>
            <a:r>
              <a:rPr lang="en-US" dirty="0"/>
              <a:t>).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 tilde expansion in most shells: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/>
              <a:t>  (e.g. </a:t>
            </a:r>
            <a:r>
              <a:rPr lang="en-US" b="1" dirty="0"/>
              <a:t>cat ~/foo</a:t>
            </a:r>
            <a:r>
              <a:rPr lang="en-US" dirty="0"/>
              <a:t>).</a:t>
            </a:r>
          </a:p>
          <a:p>
            <a:pPr>
              <a:buFont typeface="Arial"/>
              <a:buChar char="•"/>
              <a:defRPr/>
            </a:pPr>
            <a:r>
              <a:rPr lang="en-US" b="1" dirty="0"/>
              <a:t>cd</a:t>
            </a:r>
            <a:r>
              <a:rPr lang="en-US" dirty="0"/>
              <a:t> command used without arguments returns user to home directory.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User can create and remove files in their home </a:t>
            </a:r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0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370</TotalTime>
  <Words>1039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Vapor Trail</vt:lpstr>
      <vt:lpstr>Chapter 3: The File System</vt:lpstr>
      <vt:lpstr>Types of Files</vt:lpstr>
      <vt:lpstr>FileNames</vt:lpstr>
      <vt:lpstr>The File System Hierarchy</vt:lpstr>
      <vt:lpstr>UNIX File System</vt:lpstr>
      <vt:lpstr>Pathnames</vt:lpstr>
      <vt:lpstr>Absolute Pathnames</vt:lpstr>
      <vt:lpstr>Relative Pathnames</vt:lpstr>
      <vt:lpstr>Your Home Directory</vt:lpstr>
      <vt:lpstr>Navigating, Creating and Removing Directories</vt:lpstr>
      <vt:lpstr>Commands Related to Directories</vt:lpstr>
      <vt:lpstr>Misc. Commands Related to Files</vt:lpstr>
      <vt:lpstr>Text File Compatibility</vt:lpstr>
      <vt:lpstr>Creating Archives</vt:lpstr>
      <vt:lpstr>Introduction to the Shell Wildcard</vt:lpstr>
      <vt:lpstr>Ch. 3 Review</vt:lpstr>
      <vt:lpstr>Ch. 3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Beth Allen</dc:creator>
  <cp:lastModifiedBy>Beth Allen</cp:lastModifiedBy>
  <cp:revision>29</cp:revision>
  <cp:lastPrinted>2017-08-16T19:59:22Z</cp:lastPrinted>
  <dcterms:created xsi:type="dcterms:W3CDTF">2017-08-16T19:13:55Z</dcterms:created>
  <dcterms:modified xsi:type="dcterms:W3CDTF">2017-08-22T15:46:47Z</dcterms:modified>
</cp:coreProperties>
</file>