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81" r:id="rId4"/>
    <p:sldId id="282" r:id="rId5"/>
    <p:sldId id="283" r:id="rId6"/>
    <p:sldId id="284" r:id="rId7"/>
    <p:sldId id="285" r:id="rId8"/>
    <p:sldId id="292" r:id="rId9"/>
    <p:sldId id="290" r:id="rId10"/>
    <p:sldId id="291" r:id="rId11"/>
    <p:sldId id="287" r:id="rId12"/>
    <p:sldId id="288" r:id="rId13"/>
    <p:sldId id="272" r:id="rId14"/>
    <p:sldId id="267" r:id="rId15"/>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99" d="100"/>
          <a:sy n="99" d="100"/>
        </p:scale>
        <p:origin x="9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Allen" userId="9624848e2c6a0b49" providerId="LiveId" clId="{F2A3BDDF-CDC2-4F0D-9B13-A7FFC3171777}"/>
    <pc:docChg chg="custSel modSld">
      <pc:chgData name="Beth Allen" userId="9624848e2c6a0b49" providerId="LiveId" clId="{F2A3BDDF-CDC2-4F0D-9B13-A7FFC3171777}" dt="2017-08-20T17:15:35.002" v="23" actId="20577"/>
      <pc:docMkLst>
        <pc:docMk/>
      </pc:docMkLst>
      <pc:sldChg chg="modSp">
        <pc:chgData name="Beth Allen" userId="9624848e2c6a0b49" providerId="LiveId" clId="{F2A3BDDF-CDC2-4F0D-9B13-A7FFC3171777}" dt="2017-08-20T17:15:21.213" v="16" actId="255"/>
        <pc:sldMkLst>
          <pc:docMk/>
          <pc:sldMk cId="805793684" sldId="256"/>
        </pc:sldMkLst>
        <pc:spChg chg="mod">
          <ac:chgData name="Beth Allen" userId="9624848e2c6a0b49" providerId="LiveId" clId="{F2A3BDDF-CDC2-4F0D-9B13-A7FFC3171777}" dt="2017-08-20T17:15:21.213" v="16" actId="255"/>
          <ac:spMkLst>
            <pc:docMk/>
            <pc:sldMk cId="805793684" sldId="256"/>
            <ac:spMk id="2" creationId="{00000000-0000-0000-0000-000000000000}"/>
          </ac:spMkLst>
        </pc:spChg>
      </pc:sldChg>
      <pc:sldChg chg="modSp">
        <pc:chgData name="Beth Allen" userId="9624848e2c6a0b49" providerId="LiveId" clId="{F2A3BDDF-CDC2-4F0D-9B13-A7FFC3171777}" dt="2017-08-20T17:15:35.002" v="23" actId="20577"/>
        <pc:sldMkLst>
          <pc:docMk/>
          <pc:sldMk cId="3692149298" sldId="272"/>
        </pc:sldMkLst>
        <pc:spChg chg="mod">
          <ac:chgData name="Beth Allen" userId="9624848e2c6a0b49" providerId="LiveId" clId="{F2A3BDDF-CDC2-4F0D-9B13-A7FFC3171777}" dt="2017-08-20T17:15:30.889" v="19" actId="20577"/>
          <ac:spMkLst>
            <pc:docMk/>
            <pc:sldMk cId="3692149298" sldId="272"/>
            <ac:spMk id="2" creationId="{F0EDE2D8-EB8E-4EE0-B87D-533450704274}"/>
          </ac:spMkLst>
        </pc:spChg>
        <pc:spChg chg="mod">
          <ac:chgData name="Beth Allen" userId="9624848e2c6a0b49" providerId="LiveId" clId="{F2A3BDDF-CDC2-4F0D-9B13-A7FFC3171777}" dt="2017-08-20T17:15:35.002" v="23" actId="20577"/>
          <ac:spMkLst>
            <pc:docMk/>
            <pc:sldMk cId="3692149298" sldId="272"/>
            <ac:spMk id="3" creationId="{2355D7A7-4660-467A-8398-271DF3919C4C}"/>
          </ac:spMkLst>
        </pc:spChg>
      </pc:sldChg>
    </pc:docChg>
  </pc:docChgLst>
  <pc:docChgLst>
    <pc:chgData name="Beth Allen" userId="9624848e2c6a0b49" providerId="LiveId" clId="{079481AE-3006-40F6-B32F-79D21C63F137}"/>
    <pc:docChg chg="custSel addSld delSld modSld">
      <pc:chgData name="Beth Allen" userId="9624848e2c6a0b49" providerId="LiveId" clId="{079481AE-3006-40F6-B32F-79D21C63F137}" dt="2017-08-20T17:13:51.608" v="60" actId="20577"/>
      <pc:docMkLst>
        <pc:docMk/>
      </pc:docMkLst>
      <pc:sldChg chg="modSp">
        <pc:chgData name="Beth Allen" userId="9624848e2c6a0b49" providerId="LiveId" clId="{079481AE-3006-40F6-B32F-79D21C63F137}" dt="2017-08-20T17:13:27.203" v="45" actId="27636"/>
        <pc:sldMkLst>
          <pc:docMk/>
          <pc:sldMk cId="805793684" sldId="256"/>
        </pc:sldMkLst>
        <pc:spChg chg="mod">
          <ac:chgData name="Beth Allen" userId="9624848e2c6a0b49" providerId="LiveId" clId="{079481AE-3006-40F6-B32F-79D21C63F137}" dt="2017-08-20T17:13:27.203" v="45" actId="27636"/>
          <ac:spMkLst>
            <pc:docMk/>
            <pc:sldMk cId="805793684" sldId="256"/>
            <ac:spMk id="2" creationId="{00000000-0000-0000-0000-000000000000}"/>
          </ac:spMkLst>
        </pc:spChg>
      </pc:sldChg>
      <pc:sldChg chg="modSp">
        <pc:chgData name="Beth Allen" userId="9624848e2c6a0b49" providerId="LiveId" clId="{079481AE-3006-40F6-B32F-79D21C63F137}" dt="2017-08-20T17:13:51.608" v="60" actId="20577"/>
        <pc:sldMkLst>
          <pc:docMk/>
          <pc:sldMk cId="3283457095" sldId="257"/>
        </pc:sldMkLst>
        <pc:spChg chg="mod">
          <ac:chgData name="Beth Allen" userId="9624848e2c6a0b49" providerId="LiveId" clId="{079481AE-3006-40F6-B32F-79D21C63F137}" dt="2017-08-20T17:13:48.441" v="57" actId="20577"/>
          <ac:spMkLst>
            <pc:docMk/>
            <pc:sldMk cId="3283457095" sldId="257"/>
            <ac:spMk id="2" creationId="{00000000-0000-0000-0000-000000000000}"/>
          </ac:spMkLst>
        </pc:spChg>
        <pc:spChg chg="mod">
          <ac:chgData name="Beth Allen" userId="9624848e2c6a0b49" providerId="LiveId" clId="{079481AE-3006-40F6-B32F-79D21C63F137}" dt="2017-08-20T17:13:51.608" v="60" actId="20577"/>
          <ac:spMkLst>
            <pc:docMk/>
            <pc:sldMk cId="3283457095" sldId="257"/>
            <ac:spMk id="3" creationId="{00000000-0000-0000-0000-000000000000}"/>
          </ac:spMkLst>
        </pc:spChg>
      </pc:sldChg>
      <pc:sldChg chg="del">
        <pc:chgData name="Beth Allen" userId="9624848e2c6a0b49" providerId="LiveId" clId="{079481AE-3006-40F6-B32F-79D21C63F137}" dt="2017-08-20T17:13:33.134" v="46" actId="2696"/>
        <pc:sldMkLst>
          <pc:docMk/>
          <pc:sldMk cId="3047700784" sldId="268"/>
        </pc:sldMkLst>
      </pc:sldChg>
      <pc:sldChg chg="del">
        <pc:chgData name="Beth Allen" userId="9624848e2c6a0b49" providerId="LiveId" clId="{079481AE-3006-40F6-B32F-79D21C63F137}" dt="2017-08-20T17:13:33.766" v="47" actId="2696"/>
        <pc:sldMkLst>
          <pc:docMk/>
          <pc:sldMk cId="3388254070" sldId="269"/>
        </pc:sldMkLst>
      </pc:sldChg>
      <pc:sldChg chg="del">
        <pc:chgData name="Beth Allen" userId="9624848e2c6a0b49" providerId="LiveId" clId="{079481AE-3006-40F6-B32F-79D21C63F137}" dt="2017-08-20T17:13:34.501" v="48" actId="2696"/>
        <pc:sldMkLst>
          <pc:docMk/>
          <pc:sldMk cId="2117011130" sldId="270"/>
        </pc:sldMkLst>
      </pc:sldChg>
      <pc:sldChg chg="add">
        <pc:chgData name="Beth Allen" userId="9624848e2c6a0b49" providerId="LiveId" clId="{079481AE-3006-40F6-B32F-79D21C63F137}" dt="2017-08-20T17:13:39.968" v="49" actId="20577"/>
        <pc:sldMkLst>
          <pc:docMk/>
          <pc:sldMk cId="1517075930" sldId="273"/>
        </pc:sldMkLst>
      </pc:sldChg>
      <pc:sldChg chg="add">
        <pc:chgData name="Beth Allen" userId="9624848e2c6a0b49" providerId="LiveId" clId="{079481AE-3006-40F6-B32F-79D21C63F137}" dt="2017-08-20T17:13:40.185" v="50" actId="20577"/>
        <pc:sldMkLst>
          <pc:docMk/>
          <pc:sldMk cId="1036569571" sldId="274"/>
        </pc:sldMkLst>
      </pc:sldChg>
      <pc:sldChg chg="add">
        <pc:chgData name="Beth Allen" userId="9624848e2c6a0b49" providerId="LiveId" clId="{079481AE-3006-40F6-B32F-79D21C63F137}" dt="2017-08-20T17:13:40.365" v="51" actId="20577"/>
        <pc:sldMkLst>
          <pc:docMk/>
          <pc:sldMk cId="2307851330" sldId="275"/>
        </pc:sldMkLst>
      </pc:sldChg>
      <pc:sldChg chg="add">
        <pc:chgData name="Beth Allen" userId="9624848e2c6a0b49" providerId="LiveId" clId="{079481AE-3006-40F6-B32F-79D21C63F137}" dt="2017-08-20T17:13:40.558" v="52" actId="20577"/>
        <pc:sldMkLst>
          <pc:docMk/>
          <pc:sldMk cId="1329829373" sldId="276"/>
        </pc:sldMkLst>
      </pc:sldChg>
      <pc:sldChg chg="add">
        <pc:chgData name="Beth Allen" userId="9624848e2c6a0b49" providerId="LiveId" clId="{079481AE-3006-40F6-B32F-79D21C63F137}" dt="2017-08-20T17:13:40.733" v="53" actId="20577"/>
        <pc:sldMkLst>
          <pc:docMk/>
          <pc:sldMk cId="3105042448" sldId="277"/>
        </pc:sldMkLst>
      </pc:sldChg>
      <pc:sldChg chg="add">
        <pc:chgData name="Beth Allen" userId="9624848e2c6a0b49" providerId="LiveId" clId="{079481AE-3006-40F6-B32F-79D21C63F137}" dt="2017-08-20T17:13:40.926" v="54" actId="20577"/>
        <pc:sldMkLst>
          <pc:docMk/>
          <pc:sldMk cId="3370402741"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Chapter </a:t>
            </a:r>
            <a:r>
              <a:rPr lang="en-US" sz="5400" dirty="0" smtClean="0"/>
              <a:t>4: File Attributes</a:t>
            </a:r>
            <a:endParaRPr lang="en-US" sz="5400" dirty="0"/>
          </a:p>
        </p:txBody>
      </p:sp>
      <p:sp>
        <p:nvSpPr>
          <p:cNvPr id="3" name="Subtitle 2"/>
          <p:cNvSpPr>
            <a:spLocks noGrp="1"/>
          </p:cNvSpPr>
          <p:nvPr>
            <p:ph type="subTitle" idx="1"/>
          </p:nvPr>
        </p:nvSpPr>
        <p:spPr>
          <a:xfrm>
            <a:off x="1371600" y="3632201"/>
            <a:ext cx="9448800" cy="1146628"/>
          </a:xfrm>
        </p:spPr>
        <p:txBody>
          <a:bodyPr>
            <a:normAutofit lnSpcReduction="10000"/>
          </a:bodyPr>
          <a:lstStyle/>
          <a:p>
            <a:pPr algn="just"/>
            <a:r>
              <a:rPr lang="en-US" dirty="0"/>
              <a:t>CS390: Unix Programming                                                                      Beth Allen</a:t>
            </a:r>
          </a:p>
          <a:p>
            <a:pPr algn="r"/>
            <a:r>
              <a:rPr lang="en-US" dirty="0"/>
              <a:t>								Office N317</a:t>
            </a:r>
          </a:p>
          <a:p>
            <a:pPr algn="r"/>
            <a:r>
              <a:rPr lang="en-US" dirty="0"/>
              <a:t>							beth.allen@uah.edu</a:t>
            </a:r>
          </a:p>
        </p:txBody>
      </p:sp>
      <p:sp>
        <p:nvSpPr>
          <p:cNvPr id="4" name="TextBox 3"/>
          <p:cNvSpPr txBox="1"/>
          <p:nvPr/>
        </p:nvSpPr>
        <p:spPr>
          <a:xfrm>
            <a:off x="9875520" y="6592542"/>
            <a:ext cx="2214880" cy="530915"/>
          </a:xfrm>
          <a:prstGeom prst="rect">
            <a:avLst/>
          </a:prstGeom>
          <a:noFill/>
        </p:spPr>
        <p:txBody>
          <a:bodyPr wrap="square" rtlCol="0">
            <a:spAutoFit/>
          </a:bodyPr>
          <a:lstStyle/>
          <a:p>
            <a:r>
              <a:rPr lang="en-US" sz="1050" dirty="0">
                <a:solidFill>
                  <a:srgbClr val="00B0F0"/>
                </a:solidFill>
              </a:rPr>
              <a:t>00 - Course Introduction.pptx</a:t>
            </a:r>
            <a:r>
              <a:rPr lang="en-US" dirty="0"/>
              <a:t>	</a:t>
            </a:r>
          </a:p>
        </p:txBody>
      </p:sp>
    </p:spTree>
    <p:extLst>
      <p:ext uri="{BB962C8B-B14F-4D97-AF65-F5344CB8AC3E}">
        <p14:creationId xmlns:p14="http://schemas.microsoft.com/office/powerpoint/2010/main" val="805793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Inode</a:t>
            </a:r>
            <a:r>
              <a:rPr lang="en-US" dirty="0" smtClean="0"/>
              <a:t> = Index Node</a:t>
            </a:r>
            <a:endParaRPr lang="en-US" dirty="0"/>
          </a:p>
        </p:txBody>
      </p:sp>
      <p:sp>
        <p:nvSpPr>
          <p:cNvPr id="3" name="Content Placeholder 2"/>
          <p:cNvSpPr>
            <a:spLocks noGrp="1"/>
          </p:cNvSpPr>
          <p:nvPr>
            <p:ph idx="1"/>
          </p:nvPr>
        </p:nvSpPr>
        <p:spPr>
          <a:xfrm>
            <a:off x="685800" y="1703672"/>
            <a:ext cx="10820400" cy="4515013"/>
          </a:xfrm>
        </p:spPr>
        <p:txBody>
          <a:bodyPr>
            <a:normAutofit lnSpcReduction="10000"/>
          </a:bodyPr>
          <a:lstStyle/>
          <a:p>
            <a:r>
              <a:rPr lang="en-US" dirty="0" smtClean="0"/>
              <a:t>The operating system maintains a collection of </a:t>
            </a:r>
            <a:r>
              <a:rPr lang="en-US" dirty="0" err="1" smtClean="0"/>
              <a:t>inodes</a:t>
            </a:r>
            <a:r>
              <a:rPr lang="en-US" dirty="0"/>
              <a:t> </a:t>
            </a:r>
            <a:r>
              <a:rPr lang="en-US" dirty="0" smtClean="0"/>
              <a:t>in a table. Each row or record of the table represents one </a:t>
            </a:r>
            <a:r>
              <a:rPr lang="en-US" dirty="0" err="1" smtClean="0"/>
              <a:t>inode</a:t>
            </a:r>
            <a:r>
              <a:rPr lang="en-US" dirty="0" smtClean="0"/>
              <a:t>.</a:t>
            </a:r>
          </a:p>
          <a:p>
            <a:r>
              <a:rPr lang="en-US" dirty="0" smtClean="0"/>
              <a:t>An </a:t>
            </a:r>
            <a:r>
              <a:rPr lang="en-US" dirty="0" err="1" smtClean="0"/>
              <a:t>inode</a:t>
            </a:r>
            <a:r>
              <a:rPr lang="en-US" dirty="0" smtClean="0"/>
              <a:t> stores the following information about a file:</a:t>
            </a:r>
          </a:p>
          <a:p>
            <a:pPr lvl="1"/>
            <a:r>
              <a:rPr lang="en-US" dirty="0" smtClean="0"/>
              <a:t>File Type (regular, directory, link, device, </a:t>
            </a:r>
            <a:r>
              <a:rPr lang="en-US" dirty="0" err="1" smtClean="0"/>
              <a:t>etc</a:t>
            </a:r>
            <a:r>
              <a:rPr lang="en-US" dirty="0" smtClean="0"/>
              <a:t>)</a:t>
            </a:r>
          </a:p>
          <a:p>
            <a:pPr lvl="1"/>
            <a:r>
              <a:rPr lang="en-US" dirty="0" smtClean="0"/>
              <a:t>File Permissions (Owner, Group, World + 3 more used for more advanced administration and execution settings)</a:t>
            </a:r>
          </a:p>
          <a:p>
            <a:pPr lvl="1"/>
            <a:r>
              <a:rPr lang="en-US" dirty="0" smtClean="0"/>
              <a:t>Number of links (the number of aliases a file has)</a:t>
            </a:r>
          </a:p>
          <a:p>
            <a:pPr lvl="1"/>
            <a:r>
              <a:rPr lang="en-US" dirty="0" smtClean="0"/>
              <a:t>The UID of the owner</a:t>
            </a:r>
          </a:p>
          <a:p>
            <a:pPr lvl="1"/>
            <a:r>
              <a:rPr lang="en-US" dirty="0" smtClean="0"/>
              <a:t>The GID of the group owner</a:t>
            </a:r>
          </a:p>
          <a:p>
            <a:pPr lvl="1"/>
            <a:r>
              <a:rPr lang="en-US" dirty="0" smtClean="0"/>
              <a:t>File size in bytes</a:t>
            </a:r>
          </a:p>
          <a:p>
            <a:pPr lvl="1"/>
            <a:r>
              <a:rPr lang="en-US" dirty="0" smtClean="0"/>
              <a:t>Date/Time of last modification</a:t>
            </a:r>
          </a:p>
          <a:p>
            <a:pPr lvl="1"/>
            <a:r>
              <a:rPr lang="en-US" dirty="0" smtClean="0"/>
              <a:t>Date/Time of last access</a:t>
            </a:r>
          </a:p>
          <a:p>
            <a:pPr lvl="1"/>
            <a:r>
              <a:rPr lang="en-US" dirty="0" smtClean="0"/>
              <a:t>Date/Time of last change to </a:t>
            </a:r>
            <a:r>
              <a:rPr lang="en-US" dirty="0" err="1" smtClean="0"/>
              <a:t>inode</a:t>
            </a:r>
            <a:r>
              <a:rPr lang="en-US" dirty="0" smtClean="0"/>
              <a:t> itself</a:t>
            </a:r>
          </a:p>
          <a:p>
            <a:pPr lvl="1"/>
            <a:r>
              <a:rPr lang="en-US" dirty="0" smtClean="0"/>
              <a:t>An array of pointers that track the disk blocks used by the file</a:t>
            </a:r>
            <a:endParaRPr lang="en-US" dirty="0"/>
          </a:p>
        </p:txBody>
      </p:sp>
    </p:spTree>
    <p:extLst>
      <p:ext uri="{BB962C8B-B14F-4D97-AF65-F5344CB8AC3E}">
        <p14:creationId xmlns:p14="http://schemas.microsoft.com/office/powerpoint/2010/main" val="1702292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223" y="254234"/>
            <a:ext cx="8610600" cy="1293028"/>
          </a:xfrm>
        </p:spPr>
        <p:txBody>
          <a:bodyPr/>
          <a:lstStyle/>
          <a:p>
            <a:r>
              <a:rPr lang="en-US" dirty="0" smtClean="0"/>
              <a:t>Symbolic Links</a:t>
            </a:r>
            <a:endParaRPr lang="en-US" dirty="0"/>
          </a:p>
        </p:txBody>
      </p:sp>
      <p:sp>
        <p:nvSpPr>
          <p:cNvPr id="3" name="Content Placeholder 2"/>
          <p:cNvSpPr>
            <a:spLocks noGrp="1"/>
          </p:cNvSpPr>
          <p:nvPr>
            <p:ph idx="1"/>
          </p:nvPr>
        </p:nvSpPr>
        <p:spPr>
          <a:xfrm>
            <a:off x="685800" y="1097280"/>
            <a:ext cx="10820400" cy="5121406"/>
          </a:xfrm>
        </p:spPr>
        <p:txBody>
          <a:bodyPr>
            <a:normAutofit fontScale="92500" lnSpcReduction="10000"/>
          </a:bodyPr>
          <a:lstStyle/>
          <a:p>
            <a:pPr marL="0" indent="0">
              <a:buNone/>
            </a:pPr>
            <a:r>
              <a:rPr lang="en-US" u="sng" dirty="0" smtClean="0"/>
              <a:t>Soft Links:</a:t>
            </a:r>
          </a:p>
          <a:p>
            <a:r>
              <a:rPr lang="en-US" dirty="0" smtClean="0"/>
              <a:t>You can create </a:t>
            </a:r>
            <a:r>
              <a:rPr lang="en-US" dirty="0"/>
              <a:t>a </a:t>
            </a:r>
            <a:r>
              <a:rPr lang="en-US" dirty="0" smtClean="0"/>
              <a:t>new symbolic </a:t>
            </a:r>
            <a:r>
              <a:rPr lang="en-US" dirty="0"/>
              <a:t>file pointing to another file (target file)</a:t>
            </a:r>
          </a:p>
          <a:p>
            <a:pPr marL="0" indent="0">
              <a:buNone/>
            </a:pPr>
            <a:r>
              <a:rPr lang="en-US" b="1" dirty="0" smtClean="0"/>
              <a:t>		ln </a:t>
            </a:r>
            <a:r>
              <a:rPr lang="en-US" b="1" dirty="0"/>
              <a:t>–s &lt;</a:t>
            </a:r>
            <a:r>
              <a:rPr lang="en-US" b="1" dirty="0" err="1"/>
              <a:t>target_file</a:t>
            </a:r>
            <a:r>
              <a:rPr lang="en-US" b="1" dirty="0"/>
              <a:t>&gt; &lt;</a:t>
            </a:r>
            <a:r>
              <a:rPr lang="en-US" b="1" dirty="0" err="1"/>
              <a:t>link_file</a:t>
            </a:r>
            <a:r>
              <a:rPr lang="en-US" b="1" dirty="0"/>
              <a:t>&gt;</a:t>
            </a:r>
            <a:endParaRPr lang="en-US" dirty="0"/>
          </a:p>
          <a:p>
            <a:r>
              <a:rPr lang="en-US" dirty="0" smtClean="0"/>
              <a:t>The </a:t>
            </a:r>
            <a:r>
              <a:rPr lang="en-US" dirty="0"/>
              <a:t>TARGET can be a file or directory (the source)</a:t>
            </a:r>
          </a:p>
          <a:p>
            <a:r>
              <a:rPr lang="en-US" dirty="0" smtClean="0"/>
              <a:t>A Symbolic </a:t>
            </a:r>
            <a:r>
              <a:rPr lang="en-US" dirty="0"/>
              <a:t>link file provides convenience for file or directory </a:t>
            </a:r>
            <a:r>
              <a:rPr lang="en-US" dirty="0" smtClean="0"/>
              <a:t>access</a:t>
            </a:r>
          </a:p>
          <a:p>
            <a:r>
              <a:rPr lang="en-US" dirty="0" smtClean="0"/>
              <a:t>What are the benefits?</a:t>
            </a:r>
          </a:p>
          <a:p>
            <a:pPr marL="0" indent="0">
              <a:buNone/>
            </a:pPr>
            <a:endParaRPr lang="en-US" dirty="0"/>
          </a:p>
          <a:p>
            <a:pPr marL="0" indent="0">
              <a:buNone/>
            </a:pPr>
            <a:r>
              <a:rPr lang="en-US" u="sng" dirty="0" smtClean="0"/>
              <a:t>Hard Links: </a:t>
            </a:r>
          </a:p>
          <a:p>
            <a:pPr marL="0" indent="0">
              <a:buNone/>
            </a:pPr>
            <a:r>
              <a:rPr lang="en-US" b="1" dirty="0" smtClean="0"/>
              <a:t>		ln </a:t>
            </a:r>
            <a:r>
              <a:rPr lang="en-US" b="1" dirty="0"/>
              <a:t>&lt;</a:t>
            </a:r>
            <a:r>
              <a:rPr lang="en-US" b="1" dirty="0" err="1"/>
              <a:t>target_file</a:t>
            </a:r>
            <a:r>
              <a:rPr lang="en-US" b="1" dirty="0"/>
              <a:t>&gt; &lt;</a:t>
            </a:r>
            <a:r>
              <a:rPr lang="en-US" b="1" dirty="0" err="1"/>
              <a:t>link_file</a:t>
            </a:r>
            <a:r>
              <a:rPr lang="en-US" b="1" dirty="0"/>
              <a:t>&gt;</a:t>
            </a:r>
            <a:endParaRPr lang="en-US" dirty="0"/>
          </a:p>
          <a:p>
            <a:r>
              <a:rPr lang="en-US" dirty="0"/>
              <a:t>I</a:t>
            </a:r>
            <a:r>
              <a:rPr lang="en-US" dirty="0" smtClean="0"/>
              <a:t>s </a:t>
            </a:r>
            <a:r>
              <a:rPr lang="en-US" dirty="0"/>
              <a:t>just another entry in the directory pointing to the same data (</a:t>
            </a:r>
            <a:r>
              <a:rPr lang="en-US" dirty="0" err="1"/>
              <a:t>inode</a:t>
            </a:r>
            <a:r>
              <a:rPr lang="en-US" dirty="0"/>
              <a:t>), it’s like the data file has more than one name.</a:t>
            </a:r>
          </a:p>
          <a:p>
            <a:r>
              <a:rPr lang="en-US" dirty="0" smtClean="0"/>
              <a:t>If </a:t>
            </a:r>
            <a:r>
              <a:rPr lang="en-US" dirty="0"/>
              <a:t>you remove one of the hard links, the file still exist.</a:t>
            </a:r>
          </a:p>
          <a:p>
            <a:r>
              <a:rPr lang="en-US" dirty="0" smtClean="0"/>
              <a:t>Does not work for a directory</a:t>
            </a:r>
          </a:p>
          <a:p>
            <a:r>
              <a:rPr lang="en-US" dirty="0" smtClean="0"/>
              <a:t>Does not work across file systems (due to non-uniqueness of </a:t>
            </a:r>
            <a:r>
              <a:rPr lang="en-US" dirty="0" err="1" smtClean="0"/>
              <a:t>inode</a:t>
            </a:r>
            <a:r>
              <a:rPr lang="en-US" dirty="0" smtClean="0"/>
              <a:t> numbers)</a:t>
            </a:r>
            <a:endParaRPr lang="en-US" dirty="0"/>
          </a:p>
          <a:p>
            <a:endParaRPr lang="en-US" dirty="0"/>
          </a:p>
        </p:txBody>
      </p:sp>
    </p:spTree>
    <p:extLst>
      <p:ext uri="{BB962C8B-B14F-4D97-AF65-F5344CB8AC3E}">
        <p14:creationId xmlns:p14="http://schemas.microsoft.com/office/powerpoint/2010/main" val="273020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Skipping section 4.9 for now </a:t>
            </a:r>
            <a:r>
              <a:rPr lang="en-US" smtClean="0"/>
              <a:t>(changing file </a:t>
            </a:r>
            <a:r>
              <a:rPr lang="en-US" dirty="0" smtClean="0"/>
              <a:t>ownership)</a:t>
            </a:r>
            <a:endParaRPr lang="en-US" dirty="0"/>
          </a:p>
        </p:txBody>
      </p:sp>
    </p:spTree>
    <p:extLst>
      <p:ext uri="{BB962C8B-B14F-4D97-AF65-F5344CB8AC3E}">
        <p14:creationId xmlns:p14="http://schemas.microsoft.com/office/powerpoint/2010/main" val="2063337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E2D8-EB8E-4EE0-B87D-533450704274}"/>
              </a:ext>
            </a:extLst>
          </p:cNvPr>
          <p:cNvSpPr>
            <a:spLocks noGrp="1"/>
          </p:cNvSpPr>
          <p:nvPr>
            <p:ph type="title"/>
          </p:nvPr>
        </p:nvSpPr>
        <p:spPr/>
        <p:txBody>
          <a:bodyPr/>
          <a:lstStyle/>
          <a:p>
            <a:r>
              <a:rPr lang="en-US" dirty="0"/>
              <a:t>Ch. </a:t>
            </a:r>
            <a:r>
              <a:rPr lang="en-US" dirty="0" smtClean="0"/>
              <a:t>4 </a:t>
            </a:r>
            <a:r>
              <a:rPr lang="en-US" dirty="0"/>
              <a:t>Review</a:t>
            </a:r>
          </a:p>
        </p:txBody>
      </p:sp>
      <p:sp>
        <p:nvSpPr>
          <p:cNvPr id="3" name="Content Placeholder 2">
            <a:extLst>
              <a:ext uri="{FF2B5EF4-FFF2-40B4-BE49-F238E27FC236}">
                <a16:creationId xmlns:a16="http://schemas.microsoft.com/office/drawing/2014/main" id="{2355D7A7-4660-467A-8398-271DF3919C4C}"/>
              </a:ext>
            </a:extLst>
          </p:cNvPr>
          <p:cNvSpPr>
            <a:spLocks noGrp="1"/>
          </p:cNvSpPr>
          <p:nvPr>
            <p:ph idx="1"/>
          </p:nvPr>
        </p:nvSpPr>
        <p:spPr>
          <a:xfrm>
            <a:off x="685800" y="1664044"/>
            <a:ext cx="10820400" cy="4826208"/>
          </a:xfrm>
        </p:spPr>
        <p:txBody>
          <a:bodyPr>
            <a:normAutofit/>
          </a:bodyPr>
          <a:lstStyle/>
          <a:p>
            <a:pPr marL="457200" indent="-457200">
              <a:buFont typeface="+mj-lt"/>
              <a:buAutoNum type="arabicPeriod"/>
            </a:pPr>
            <a:r>
              <a:rPr lang="en-US" sz="1600" dirty="0" smtClean="0"/>
              <a:t>Experiment with the </a:t>
            </a:r>
            <a:r>
              <a:rPr lang="en-US" sz="1600" dirty="0" err="1" smtClean="0"/>
              <a:t>chmod</a:t>
            </a:r>
            <a:r>
              <a:rPr lang="en-US" sz="1600" dirty="0" smtClean="0"/>
              <a:t> command to create combinations of settings for directories and files in the directories. Confirm when you can read, write, execute files under a variety of combinations.</a:t>
            </a:r>
          </a:p>
          <a:p>
            <a:pPr marL="457200" indent="-457200">
              <a:buFont typeface="+mj-lt"/>
              <a:buAutoNum type="arabicPeriod"/>
            </a:pPr>
            <a:r>
              <a:rPr lang="en-US" sz="1600" dirty="0" smtClean="0"/>
              <a:t>Exercises from Chapter 4 (starting on page 119) – any are good for review purposes, especially</a:t>
            </a:r>
          </a:p>
          <a:p>
            <a:pPr lvl="1"/>
            <a:r>
              <a:rPr lang="en-US" sz="1400" dirty="0" smtClean="0"/>
              <a:t>4.1, 4.4, 4.7, 4.10, 4.12, 4.15, 4.19, 4.27,</a:t>
            </a:r>
          </a:p>
          <a:p>
            <a:pPr marL="457200" indent="-457200">
              <a:buFont typeface="+mj-lt"/>
              <a:buAutoNum type="arabicPeriod"/>
            </a:pPr>
            <a:endParaRPr lang="en-US" sz="1600" dirty="0" smtClean="0">
              <a:solidFill>
                <a:schemeClr val="accent2">
                  <a:lumMod val="20000"/>
                  <a:lumOff val="80000"/>
                </a:schemeClr>
              </a:solidFill>
            </a:endParaRPr>
          </a:p>
          <a:p>
            <a:pPr marL="457200" indent="-457200">
              <a:buFont typeface="+mj-lt"/>
              <a:buAutoNum type="arabicPeriod"/>
            </a:pPr>
            <a:endParaRPr lang="en-US" dirty="0">
              <a:solidFill>
                <a:schemeClr val="accent2">
                  <a:lumMod val="20000"/>
                  <a:lumOff val="80000"/>
                </a:schemeClr>
              </a:solidFill>
            </a:endParaRPr>
          </a:p>
          <a:p>
            <a:pPr marL="0" indent="0">
              <a:buNone/>
            </a:pPr>
            <a:endParaRPr lang="en-US" dirty="0"/>
          </a:p>
        </p:txBody>
      </p:sp>
    </p:spTree>
    <p:extLst>
      <p:ext uri="{BB962C8B-B14F-4D97-AF65-F5344CB8AC3E}">
        <p14:creationId xmlns:p14="http://schemas.microsoft.com/office/powerpoint/2010/main" val="3692149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4057" y="3124200"/>
            <a:ext cx="3940629" cy="369332"/>
          </a:xfrm>
          <a:prstGeom prst="rect">
            <a:avLst/>
          </a:prstGeom>
          <a:noFill/>
        </p:spPr>
        <p:txBody>
          <a:bodyPr wrap="square" rtlCol="0">
            <a:spAutoFit/>
          </a:bodyPr>
          <a:lstStyle/>
          <a:p>
            <a:pPr algn="ctr"/>
            <a:r>
              <a:rPr lang="en-US" dirty="0"/>
              <a:t>- END -</a:t>
            </a:r>
          </a:p>
        </p:txBody>
      </p:sp>
    </p:spTree>
    <p:extLst>
      <p:ext uri="{BB962C8B-B14F-4D97-AF65-F5344CB8AC3E}">
        <p14:creationId xmlns:p14="http://schemas.microsoft.com/office/powerpoint/2010/main" val="1943502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a:t>
            </a:r>
            <a:endParaRPr lang="en-US" dirty="0"/>
          </a:p>
        </p:txBody>
      </p:sp>
      <p:sp>
        <p:nvSpPr>
          <p:cNvPr id="3" name="Content Placeholder 2"/>
          <p:cNvSpPr>
            <a:spLocks noGrp="1"/>
          </p:cNvSpPr>
          <p:nvPr>
            <p:ph idx="1"/>
          </p:nvPr>
        </p:nvSpPr>
        <p:spPr>
          <a:xfrm>
            <a:off x="685800" y="2057402"/>
            <a:ext cx="10820400" cy="1219198"/>
          </a:xfrm>
        </p:spPr>
        <p:txBody>
          <a:bodyPr>
            <a:normAutofit lnSpcReduction="10000"/>
          </a:bodyPr>
          <a:lstStyle/>
          <a:p>
            <a:r>
              <a:rPr lang="en-US" dirty="0" smtClean="0"/>
              <a:t>The attributes of a file are stored in a data structure maintained by the OS</a:t>
            </a:r>
          </a:p>
          <a:p>
            <a:r>
              <a:rPr lang="en-US" dirty="0" smtClean="0"/>
              <a:t>In UNIX systems that structure is called the </a:t>
            </a:r>
            <a:r>
              <a:rPr lang="en-US" dirty="0" err="1" smtClean="0">
                <a:solidFill>
                  <a:schemeClr val="accent3"/>
                </a:solidFill>
              </a:rPr>
              <a:t>inode</a:t>
            </a:r>
            <a:r>
              <a:rPr lang="en-US" dirty="0" smtClean="0"/>
              <a:t>.</a:t>
            </a:r>
          </a:p>
          <a:p>
            <a:r>
              <a:rPr lang="en-US" dirty="0" smtClean="0"/>
              <a:t>An example: </a:t>
            </a:r>
            <a:endParaRPr lang="en-US" dirty="0"/>
          </a:p>
        </p:txBody>
      </p:sp>
      <p:sp>
        <p:nvSpPr>
          <p:cNvPr id="4" name="Rectangle: Rounded Corners 3">
            <a:extLst>
              <a:ext uri="{FF2B5EF4-FFF2-40B4-BE49-F238E27FC236}">
                <a16:creationId xmlns:a16="http://schemas.microsoft.com/office/drawing/2014/main" id="{38D8418C-4149-4772-A84A-3BBCFED045D0}"/>
              </a:ext>
            </a:extLst>
          </p:cNvPr>
          <p:cNvSpPr/>
          <p:nvPr/>
        </p:nvSpPr>
        <p:spPr>
          <a:xfrm>
            <a:off x="919913" y="899259"/>
            <a:ext cx="5687715" cy="1023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a:p>
            <a:r>
              <a:rPr lang="en-US" dirty="0" smtClean="0">
                <a:sym typeface="Wingdings" panose="05000000000000000000" pitchFamily="2" charset="2"/>
              </a:rPr>
              <a:t> Use </a:t>
            </a:r>
            <a:r>
              <a:rPr lang="en-US" b="1" dirty="0" smtClean="0">
                <a:sym typeface="Wingdings" panose="05000000000000000000" pitchFamily="2" charset="2"/>
              </a:rPr>
              <a:t>ls –l</a:t>
            </a:r>
            <a:r>
              <a:rPr lang="en-US" dirty="0" smtClean="0">
                <a:sym typeface="Wingdings" panose="05000000000000000000" pitchFamily="2" charset="2"/>
              </a:rPr>
              <a:t> to get a basic listing of files with some attributes displayed</a:t>
            </a:r>
            <a:endParaRPr lang="en-US" dirty="0"/>
          </a:p>
        </p:txBody>
      </p:sp>
      <p:sp>
        <p:nvSpPr>
          <p:cNvPr id="5" name="TextBox 4"/>
          <p:cNvSpPr txBox="1"/>
          <p:nvPr/>
        </p:nvSpPr>
        <p:spPr>
          <a:xfrm>
            <a:off x="2405743" y="3276600"/>
            <a:ext cx="9296399" cy="3046988"/>
          </a:xfrm>
          <a:prstGeom prst="rect">
            <a:avLst/>
          </a:prstGeom>
          <a:noFill/>
        </p:spPr>
        <p:txBody>
          <a:bodyPr wrap="square" rtlCol="0">
            <a:spAutoFit/>
          </a:bodyPr>
          <a:lstStyle/>
          <a:p>
            <a:r>
              <a:rPr lang="en-US" sz="1600" b="1" dirty="0" err="1">
                <a:latin typeface="Courier New" panose="02070309020205020404" pitchFamily="49" charset="0"/>
                <a:cs typeface="Courier New" panose="02070309020205020404" pitchFamily="49" charset="0"/>
              </a:rPr>
              <a:t>drwxr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xr</a:t>
            </a:r>
            <a:r>
              <a:rPr lang="en-US" sz="1600" b="1" dirty="0">
                <a:latin typeface="Courier New" panose="02070309020205020404" pitchFamily="49" charset="0"/>
                <a:cs typeface="Courier New" panose="02070309020205020404" pitchFamily="49" charset="0"/>
              </a:rPr>
              <a:t>-x 2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4 Apr  8 07:56 student</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a:t>
            </a:r>
            <a:r>
              <a:rPr lang="en-US" sz="1600" b="1" dirty="0">
                <a:latin typeface="Courier New" panose="02070309020205020404" pitchFamily="49" charset="0"/>
                <a:cs typeface="Courier New" panose="02070309020205020404" pitchFamily="49" charset="0"/>
              </a:rPr>
              <a:t>-r--r-- 1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42 Feb  4  2017 t1.txt</a:t>
            </a:r>
          </a:p>
          <a:p>
            <a:r>
              <a:rPr lang="en-US" sz="1600" b="1" dirty="0">
                <a:latin typeface="Courier New" panose="02070309020205020404" pitchFamily="49" charset="0"/>
                <a:cs typeface="Courier New" panose="02070309020205020404" pitchFamily="49" charset="0"/>
              </a:rPr>
              <a:t>-r-------- 1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42 Feb 15  2017 test1</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rwxr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xr</a:t>
            </a:r>
            <a:r>
              <a:rPr lang="en-US" sz="1600" b="1" dirty="0">
                <a:latin typeface="Courier New" panose="02070309020205020404" pitchFamily="49" charset="0"/>
                <a:cs typeface="Courier New" panose="02070309020205020404" pitchFamily="49" charset="0"/>
              </a:rPr>
              <a:t>-x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25 Jun 15 08:57 test1.sh</a:t>
            </a:r>
          </a:p>
          <a:p>
            <a:r>
              <a:rPr lang="en-US" sz="1600" b="1" dirty="0" err="1">
                <a:latin typeface="Courier New" panose="02070309020205020404" pitchFamily="49" charset="0"/>
                <a:cs typeface="Courier New" panose="02070309020205020404" pitchFamily="49" charset="0"/>
              </a:rPr>
              <a:t>drwxr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xr</a:t>
            </a:r>
            <a:r>
              <a:rPr lang="en-US" sz="1600" b="1" dirty="0">
                <a:latin typeface="Courier New" panose="02070309020205020404" pitchFamily="49" charset="0"/>
                <a:cs typeface="Courier New" panose="02070309020205020404" pitchFamily="49" charset="0"/>
              </a:rPr>
              <a:t>-x 2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4 Mar  6 08:43 </a:t>
            </a:r>
            <a:r>
              <a:rPr lang="en-US" sz="1600" b="1" dirty="0" err="1">
                <a:latin typeface="Courier New" panose="02070309020205020404" pitchFamily="49" charset="0"/>
                <a:cs typeface="Courier New" panose="02070309020205020404" pitchFamily="49" charset="0"/>
              </a:rPr>
              <a:t>testgrading</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rwxr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xr</a:t>
            </a:r>
            <a:r>
              <a:rPr lang="en-US" sz="1600" b="1" dirty="0">
                <a:latin typeface="Courier New" panose="02070309020205020404" pitchFamily="49" charset="0"/>
                <a:cs typeface="Courier New" panose="02070309020205020404" pitchFamily="49" charset="0"/>
              </a:rPr>
              <a:t>-x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174 Jan 12  2017 testscript1.sh</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rwxr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xr</a:t>
            </a:r>
            <a:r>
              <a:rPr lang="en-US" sz="1600" b="1" dirty="0">
                <a:latin typeface="Courier New" panose="02070309020205020404" pitchFamily="49" charset="0"/>
                <a:cs typeface="Courier New" panose="02070309020205020404" pitchFamily="49" charset="0"/>
              </a:rPr>
              <a:t>-x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174 Feb  2  2017 testscript1.sh.bak</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a:t>
            </a:r>
            <a:r>
              <a:rPr lang="en-US" sz="1600" b="1" dirty="0">
                <a:latin typeface="Courier New" panose="02070309020205020404" pitchFamily="49" charset="0"/>
                <a:cs typeface="Courier New" panose="02070309020205020404" pitchFamily="49" charset="0"/>
              </a:rPr>
              <a:t>-r--r-- 1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128 Feb  7  2017 text2.txt</a:t>
            </a:r>
          </a:p>
          <a:p>
            <a:r>
              <a:rPr lang="en-US" sz="1600" b="1" dirty="0" err="1">
                <a:latin typeface="Courier New" panose="02070309020205020404" pitchFamily="49" charset="0"/>
                <a:cs typeface="Courier New" panose="02070309020205020404" pitchFamily="49" charset="0"/>
              </a:rPr>
              <a:t>lrwxrwxrwx</a:t>
            </a:r>
            <a:r>
              <a:rPr lang="en-US" sz="1600" b="1" dirty="0">
                <a:latin typeface="Courier New" panose="02070309020205020404" pitchFamily="49" charset="0"/>
                <a:cs typeface="Courier New" panose="02070309020205020404" pitchFamily="49" charset="0"/>
              </a:rPr>
              <a:t>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10 Jan 19  2017 </a:t>
            </a:r>
            <a:r>
              <a:rPr lang="en-US" sz="1600" b="1" dirty="0" err="1">
                <a:latin typeface="Courier New" panose="02070309020205020404" pitchFamily="49" charset="0"/>
                <a:cs typeface="Courier New" panose="02070309020205020404" pitchFamily="49" charset="0"/>
              </a:rPr>
              <a:t>tstownsymb</a:t>
            </a:r>
            <a:r>
              <a:rPr lang="en-US" sz="1600" b="1" dirty="0">
                <a:latin typeface="Courier New" panose="02070309020205020404" pitchFamily="49" charset="0"/>
                <a:cs typeface="Courier New" panose="02070309020205020404" pitchFamily="49" charset="0"/>
              </a:rPr>
              <a:t> -&gt; tstown.txt</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a:t>
            </a:r>
            <a:r>
              <a:rPr lang="en-US" sz="1600" b="1" dirty="0">
                <a:latin typeface="Courier New" panose="02070309020205020404" pitchFamily="49" charset="0"/>
                <a:cs typeface="Courier New" panose="02070309020205020404" pitchFamily="49" charset="0"/>
              </a:rPr>
              <a:t>-r--r-- 1 mea0010 </a:t>
            </a:r>
            <a:r>
              <a:rPr lang="en-US" sz="1600" b="1" dirty="0" err="1">
                <a:latin typeface="Courier New" panose="02070309020205020404" pitchFamily="49" charset="0"/>
                <a:cs typeface="Courier New" panose="02070309020205020404" pitchFamily="49" charset="0"/>
              </a:rPr>
              <a:t>csteach</a:t>
            </a:r>
            <a:r>
              <a:rPr lang="en-US" sz="1600" b="1" dirty="0">
                <a:latin typeface="Courier New" panose="02070309020205020404" pitchFamily="49" charset="0"/>
                <a:cs typeface="Courier New" panose="02070309020205020404" pitchFamily="49" charset="0"/>
              </a:rPr>
              <a:t>   12 Jan 17  2017 tstown.txt</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a:t>
            </a:r>
            <a:r>
              <a:rPr lang="en-US" sz="1600" b="1" dirty="0">
                <a:latin typeface="Courier New" panose="02070309020205020404" pitchFamily="49" charset="0"/>
                <a:cs typeface="Courier New" panose="02070309020205020404" pitchFamily="49" charset="0"/>
              </a:rPr>
              <a:t>-r--r-- 1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16 Jan 19  2017 txtown.txt</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rw</a:t>
            </a:r>
            <a:r>
              <a:rPr lang="en-US" sz="1600" b="1" dirty="0">
                <a:latin typeface="Courier New" panose="02070309020205020404" pitchFamily="49" charset="0"/>
                <a:cs typeface="Courier New" panose="02070309020205020404" pitchFamily="49" charset="0"/>
              </a:rPr>
              <a:t>-r--r-- 1 mea0010 </a:t>
            </a:r>
            <a:r>
              <a:rPr lang="en-US" sz="1600" b="1" dirty="0" err="1">
                <a:latin typeface="Courier New" panose="02070309020205020404" pitchFamily="49" charset="0"/>
                <a:cs typeface="Courier New" panose="02070309020205020404" pitchFamily="49" charset="0"/>
              </a:rPr>
              <a:t>csuser</a:t>
            </a:r>
            <a:r>
              <a:rPr lang="en-US" sz="1600" b="1" dirty="0">
                <a:latin typeface="Courier New" panose="02070309020205020404" pitchFamily="49" charset="0"/>
                <a:cs typeface="Courier New" panose="02070309020205020404" pitchFamily="49" charset="0"/>
              </a:rPr>
              <a:t>    63 Jan 31  2017 user.txt</a:t>
            </a:r>
          </a:p>
        </p:txBody>
      </p:sp>
    </p:spTree>
    <p:extLst>
      <p:ext uri="{BB962C8B-B14F-4D97-AF65-F5344CB8AC3E}">
        <p14:creationId xmlns:p14="http://schemas.microsoft.com/office/powerpoint/2010/main" val="196975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1" y="549882"/>
            <a:ext cx="8686799" cy="890256"/>
          </a:xfrm>
        </p:spPr>
        <p:txBody>
          <a:bodyPr/>
          <a:lstStyle/>
          <a:p>
            <a:r>
              <a:rPr lang="en-US" dirty="0" smtClean="0"/>
              <a:t>File Attributes</a:t>
            </a:r>
            <a:endParaRPr lang="en-US" dirty="0"/>
          </a:p>
        </p:txBody>
      </p:sp>
      <p:sp>
        <p:nvSpPr>
          <p:cNvPr id="4" name="TextBox 3"/>
          <p:cNvSpPr txBox="1"/>
          <p:nvPr/>
        </p:nvSpPr>
        <p:spPr>
          <a:xfrm>
            <a:off x="1632857" y="1654629"/>
            <a:ext cx="9296399" cy="64633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drwxr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xr</a:t>
            </a:r>
            <a:r>
              <a:rPr lang="en-US" b="1" dirty="0">
                <a:latin typeface="Courier New" panose="02070309020205020404" pitchFamily="49" charset="0"/>
                <a:cs typeface="Courier New" panose="02070309020205020404" pitchFamily="49" charset="0"/>
              </a:rPr>
              <a:t>-x 2 mea0010 </a:t>
            </a:r>
            <a:r>
              <a:rPr lang="en-US" b="1" dirty="0" err="1">
                <a:latin typeface="Courier New" panose="02070309020205020404" pitchFamily="49" charset="0"/>
                <a:cs typeface="Courier New" panose="02070309020205020404" pitchFamily="49" charset="0"/>
              </a:rPr>
              <a:t>csuser</a:t>
            </a:r>
            <a:r>
              <a:rPr lang="en-US" b="1" dirty="0">
                <a:latin typeface="Courier New" panose="02070309020205020404" pitchFamily="49" charset="0"/>
                <a:cs typeface="Courier New" panose="02070309020205020404" pitchFamily="49" charset="0"/>
              </a:rPr>
              <a:t>     4 Apr  8 07:56 student</a:t>
            </a:r>
          </a:p>
          <a:p>
            <a:r>
              <a:rPr lang="en-US" b="1" dirty="0" smtClean="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rwxr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xr</a:t>
            </a:r>
            <a:r>
              <a:rPr lang="en-US" b="1" dirty="0">
                <a:latin typeface="Courier New" panose="02070309020205020404" pitchFamily="49" charset="0"/>
                <a:cs typeface="Courier New" panose="02070309020205020404" pitchFamily="49" charset="0"/>
              </a:rPr>
              <a:t>-x 1 mea0010 </a:t>
            </a:r>
            <a:r>
              <a:rPr lang="en-US" b="1" dirty="0" err="1">
                <a:latin typeface="Courier New" panose="02070309020205020404" pitchFamily="49" charset="0"/>
                <a:cs typeface="Courier New" panose="02070309020205020404" pitchFamily="49" charset="0"/>
              </a:rPr>
              <a:t>csuser</a:t>
            </a:r>
            <a:r>
              <a:rPr lang="en-US" b="1" dirty="0">
                <a:latin typeface="Courier New" panose="02070309020205020404" pitchFamily="49" charset="0"/>
                <a:cs typeface="Courier New" panose="02070309020205020404" pitchFamily="49" charset="0"/>
              </a:rPr>
              <a:t>   174 Jan 12  2017 </a:t>
            </a:r>
            <a:r>
              <a:rPr lang="en-US" b="1" dirty="0" smtClean="0">
                <a:latin typeface="Courier New" panose="02070309020205020404" pitchFamily="49" charset="0"/>
                <a:cs typeface="Courier New" panose="02070309020205020404" pitchFamily="49" charset="0"/>
              </a:rPr>
              <a:t>testscript1.sh</a:t>
            </a:r>
            <a:endParaRPr lang="en-US" b="1"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685800" y="2427514"/>
            <a:ext cx="10820400" cy="3791171"/>
          </a:xfrm>
        </p:spPr>
        <p:txBody>
          <a:bodyPr/>
          <a:lstStyle/>
          <a:p>
            <a:pPr marL="0" indent="0">
              <a:buNone/>
            </a:pPr>
            <a:r>
              <a:rPr lang="en-US" dirty="0" smtClean="0"/>
              <a:t>Type and Permissions</a:t>
            </a:r>
          </a:p>
          <a:p>
            <a:pPr marL="0" indent="0">
              <a:buNone/>
            </a:pPr>
            <a:r>
              <a:rPr lang="en-US" dirty="0" smtClean="0"/>
              <a:t>                Number of </a:t>
            </a:r>
            <a:r>
              <a:rPr lang="en-US" dirty="0" err="1" smtClean="0"/>
              <a:t>filesystem</a:t>
            </a:r>
            <a:r>
              <a:rPr lang="en-US" dirty="0" smtClean="0"/>
              <a:t> Links                        Size </a:t>
            </a:r>
            <a:r>
              <a:rPr lang="en-US" dirty="0"/>
              <a:t>(bytes</a:t>
            </a:r>
            <a:r>
              <a:rPr lang="en-US" dirty="0" smtClean="0"/>
              <a:t>)                      </a:t>
            </a:r>
          </a:p>
          <a:p>
            <a:pPr marL="0" indent="0">
              <a:buNone/>
            </a:pPr>
            <a:r>
              <a:rPr lang="en-US" dirty="0" smtClean="0"/>
              <a:t>                               Ownership and Group Ownership</a:t>
            </a:r>
          </a:p>
          <a:p>
            <a:pPr marL="0" indent="0">
              <a:buNone/>
            </a:pPr>
            <a:r>
              <a:rPr lang="en-US" dirty="0" smtClean="0"/>
              <a:t>                                                                     Last Modification time     Filename</a:t>
            </a:r>
          </a:p>
          <a:p>
            <a:pPr marL="0" indent="0">
              <a:buNone/>
            </a:pPr>
            <a:endParaRPr lang="en-US" dirty="0"/>
          </a:p>
          <a:p>
            <a:pPr marL="0" indent="0">
              <a:buNone/>
            </a:pPr>
            <a:r>
              <a:rPr lang="en-US" i="1" dirty="0" smtClean="0"/>
              <a:t>There are other attributes stored in the </a:t>
            </a:r>
            <a:r>
              <a:rPr lang="en-US" i="1" dirty="0" err="1" smtClean="0"/>
              <a:t>inode</a:t>
            </a:r>
            <a:r>
              <a:rPr lang="en-US" i="1" dirty="0" smtClean="0"/>
              <a:t> that are not shown in the default listing.  The </a:t>
            </a:r>
            <a:r>
              <a:rPr lang="en-US" i="1" dirty="0" err="1" smtClean="0"/>
              <a:t>inode</a:t>
            </a:r>
            <a:r>
              <a:rPr lang="en-US" i="1" dirty="0" smtClean="0"/>
              <a:t> also stores last access time, location of the file’s physical storage on disk, among other things.</a:t>
            </a:r>
            <a:endParaRPr lang="en-US" i="1" dirty="0"/>
          </a:p>
        </p:txBody>
      </p:sp>
      <p:cxnSp>
        <p:nvCxnSpPr>
          <p:cNvPr id="7" name="Straight Arrow Connector 6"/>
          <p:cNvCxnSpPr/>
          <p:nvPr/>
        </p:nvCxnSpPr>
        <p:spPr>
          <a:xfrm flipV="1">
            <a:off x="979714" y="2115903"/>
            <a:ext cx="653143" cy="37011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374571" y="2179182"/>
            <a:ext cx="544286" cy="76847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78086" y="2300959"/>
            <a:ext cx="631371" cy="108008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061857" y="2300959"/>
            <a:ext cx="111579" cy="108008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96001" y="2179182"/>
            <a:ext cx="129266" cy="66182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7382215" y="2115903"/>
            <a:ext cx="1024959" cy="1596056"/>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9060317" y="2179182"/>
            <a:ext cx="1024959" cy="1596056"/>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66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a:t>
            </a:r>
            <a:endParaRPr lang="en-US" dirty="0"/>
          </a:p>
        </p:txBody>
      </p:sp>
      <p:sp>
        <p:nvSpPr>
          <p:cNvPr id="3" name="Content Placeholder 2"/>
          <p:cNvSpPr>
            <a:spLocks noGrp="1"/>
          </p:cNvSpPr>
          <p:nvPr>
            <p:ph idx="1"/>
          </p:nvPr>
        </p:nvSpPr>
        <p:spPr>
          <a:xfrm>
            <a:off x="685800" y="1730830"/>
            <a:ext cx="10820400" cy="4724400"/>
          </a:xfrm>
        </p:spPr>
        <p:txBody>
          <a:bodyPr/>
          <a:lstStyle/>
          <a:p>
            <a:r>
              <a:rPr lang="en-US" dirty="0" smtClean="0"/>
              <a:t>UNIX follows a 3-tiered file protection system that determines a file’s access rights.</a:t>
            </a:r>
          </a:p>
          <a:p>
            <a:r>
              <a:rPr lang="en-US" dirty="0" smtClean="0"/>
              <a:t>Permission Strings:</a:t>
            </a:r>
          </a:p>
          <a:p>
            <a:endParaRPr lang="en-US" dirty="0"/>
          </a:p>
          <a:p>
            <a:pPr marL="0" indent="0">
              <a:buNone/>
            </a:pPr>
            <a:endParaRPr lang="en-US" dirty="0" smtClean="0"/>
          </a:p>
          <a:p>
            <a:r>
              <a:rPr lang="en-US" dirty="0" smtClean="0"/>
              <a:t>The first character denotes the file type </a:t>
            </a:r>
            <a:r>
              <a:rPr lang="en-US" i="1" dirty="0" smtClean="0"/>
              <a:t>(- regular file, d is directory, l is link)</a:t>
            </a:r>
          </a:p>
          <a:p>
            <a:r>
              <a:rPr lang="en-US" dirty="0" smtClean="0"/>
              <a:t>Then permissions are grouped. The first section is </a:t>
            </a:r>
            <a:r>
              <a:rPr lang="en-US" dirty="0" smtClean="0">
                <a:solidFill>
                  <a:schemeClr val="accent3"/>
                </a:solidFill>
              </a:rPr>
              <a:t>owner</a:t>
            </a:r>
            <a:r>
              <a:rPr lang="en-US" dirty="0" smtClean="0"/>
              <a:t> permissions, followed by </a:t>
            </a:r>
            <a:r>
              <a:rPr lang="en-US" dirty="0" smtClean="0">
                <a:solidFill>
                  <a:schemeClr val="accent3"/>
                </a:solidFill>
              </a:rPr>
              <a:t>group</a:t>
            </a:r>
            <a:r>
              <a:rPr lang="en-US" dirty="0" smtClean="0"/>
              <a:t> permissions, then </a:t>
            </a:r>
            <a:r>
              <a:rPr lang="en-US" dirty="0" smtClean="0">
                <a:solidFill>
                  <a:schemeClr val="accent3"/>
                </a:solidFill>
              </a:rPr>
              <a:t>world</a:t>
            </a:r>
            <a:r>
              <a:rPr lang="en-US" dirty="0" smtClean="0"/>
              <a:t> permissions.</a:t>
            </a:r>
          </a:p>
          <a:p>
            <a:r>
              <a:rPr lang="en-US" dirty="0" smtClean="0"/>
              <a:t>The permissions reflect whether or not each of 3 bits are set (r = readable by, w = writeable by, x = executable by)</a:t>
            </a:r>
          </a:p>
          <a:p>
            <a:pPr marL="0" indent="0">
              <a:buNone/>
            </a:pPr>
            <a:endParaRPr lang="en-US" dirty="0"/>
          </a:p>
        </p:txBody>
      </p:sp>
      <p:sp>
        <p:nvSpPr>
          <p:cNvPr id="4" name="Rectangle 3"/>
          <p:cNvSpPr/>
          <p:nvPr/>
        </p:nvSpPr>
        <p:spPr>
          <a:xfrm>
            <a:off x="2797628" y="3023858"/>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
        <p:nvSpPr>
          <p:cNvPr id="5" name="Rectangle 4"/>
          <p:cNvSpPr/>
          <p:nvPr/>
        </p:nvSpPr>
        <p:spPr>
          <a:xfrm>
            <a:off x="3461656" y="3036922"/>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a:t>
            </a:r>
          </a:p>
        </p:txBody>
      </p:sp>
      <p:sp>
        <p:nvSpPr>
          <p:cNvPr id="6" name="Rectangle 5"/>
          <p:cNvSpPr/>
          <p:nvPr/>
        </p:nvSpPr>
        <p:spPr>
          <a:xfrm>
            <a:off x="3891641" y="3036921"/>
            <a:ext cx="473530"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w</a:t>
            </a:r>
          </a:p>
        </p:txBody>
      </p:sp>
      <p:sp>
        <p:nvSpPr>
          <p:cNvPr id="7" name="Rectangle 6"/>
          <p:cNvSpPr/>
          <p:nvPr/>
        </p:nvSpPr>
        <p:spPr>
          <a:xfrm>
            <a:off x="4310741" y="3036921"/>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x</a:t>
            </a:r>
            <a:endParaRPr lang="en-US" dirty="0"/>
          </a:p>
        </p:txBody>
      </p:sp>
      <p:sp>
        <p:nvSpPr>
          <p:cNvPr id="8" name="Rectangle 7"/>
          <p:cNvSpPr/>
          <p:nvPr/>
        </p:nvSpPr>
        <p:spPr>
          <a:xfrm>
            <a:off x="6351801" y="3036922"/>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
        <p:nvSpPr>
          <p:cNvPr id="9" name="Rectangle 8"/>
          <p:cNvSpPr/>
          <p:nvPr/>
        </p:nvSpPr>
        <p:spPr>
          <a:xfrm>
            <a:off x="6781786" y="3036921"/>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
        <p:nvSpPr>
          <p:cNvPr id="10" name="Rectangle 9"/>
          <p:cNvSpPr/>
          <p:nvPr/>
        </p:nvSpPr>
        <p:spPr>
          <a:xfrm>
            <a:off x="7200886" y="3036921"/>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x</a:t>
            </a:r>
            <a:endParaRPr lang="en-US" dirty="0"/>
          </a:p>
        </p:txBody>
      </p:sp>
      <p:sp>
        <p:nvSpPr>
          <p:cNvPr id="11" name="Rectangle 10"/>
          <p:cNvSpPr/>
          <p:nvPr/>
        </p:nvSpPr>
        <p:spPr>
          <a:xfrm>
            <a:off x="4931224" y="3036922"/>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a:t>
            </a:r>
            <a:endParaRPr lang="en-US" dirty="0"/>
          </a:p>
        </p:txBody>
      </p:sp>
      <p:sp>
        <p:nvSpPr>
          <p:cNvPr id="12" name="Rectangle 11"/>
          <p:cNvSpPr/>
          <p:nvPr/>
        </p:nvSpPr>
        <p:spPr>
          <a:xfrm>
            <a:off x="5361209" y="3036921"/>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t>
            </a:r>
            <a:endParaRPr lang="en-US" dirty="0"/>
          </a:p>
        </p:txBody>
      </p:sp>
      <p:sp>
        <p:nvSpPr>
          <p:cNvPr id="13" name="Rectangle 12"/>
          <p:cNvSpPr/>
          <p:nvPr/>
        </p:nvSpPr>
        <p:spPr>
          <a:xfrm>
            <a:off x="5780309" y="3036921"/>
            <a:ext cx="413657" cy="4027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x</a:t>
            </a:r>
            <a:endParaRPr lang="en-US" dirty="0"/>
          </a:p>
        </p:txBody>
      </p:sp>
    </p:spTree>
    <p:extLst>
      <p:ext uri="{BB962C8B-B14F-4D97-AF65-F5344CB8AC3E}">
        <p14:creationId xmlns:p14="http://schemas.microsoft.com/office/powerpoint/2010/main" val="3542840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843046"/>
          </a:xfrm>
        </p:spPr>
        <p:txBody>
          <a:bodyPr/>
          <a:lstStyle/>
          <a:p>
            <a:r>
              <a:rPr lang="en-US" dirty="0" smtClean="0"/>
              <a:t>Example 1</a:t>
            </a:r>
            <a:endParaRPr lang="en-US" dirty="0"/>
          </a:p>
        </p:txBody>
      </p:sp>
      <p:sp>
        <p:nvSpPr>
          <p:cNvPr id="3" name="Content Placeholder 2"/>
          <p:cNvSpPr>
            <a:spLocks noGrp="1"/>
          </p:cNvSpPr>
          <p:nvPr>
            <p:ph idx="1"/>
          </p:nvPr>
        </p:nvSpPr>
        <p:spPr>
          <a:xfrm>
            <a:off x="685800" y="4485373"/>
            <a:ext cx="10820400" cy="1733311"/>
          </a:xfrm>
        </p:spPr>
        <p:txBody>
          <a:bodyPr/>
          <a:lstStyle/>
          <a:p>
            <a:r>
              <a:rPr lang="en-US" dirty="0" smtClean="0"/>
              <a:t>By default, ordinary files are created without the execute permission bit set.</a:t>
            </a:r>
          </a:p>
          <a:p>
            <a:r>
              <a:rPr lang="en-US" dirty="0" smtClean="0"/>
              <a:t>In order to execute this file in the way we expect, we need to change its permissions to add the permission</a:t>
            </a:r>
            <a:endParaRPr lang="en-US" dirty="0"/>
          </a:p>
        </p:txBody>
      </p:sp>
      <p:sp>
        <p:nvSpPr>
          <p:cNvPr id="5" name="Rectangle: Rounded Corners 3">
            <a:extLst>
              <a:ext uri="{FF2B5EF4-FFF2-40B4-BE49-F238E27FC236}">
                <a16:creationId xmlns:a16="http://schemas.microsoft.com/office/drawing/2014/main" id="{38D8418C-4149-4772-A84A-3BBCFED045D0}"/>
              </a:ext>
            </a:extLst>
          </p:cNvPr>
          <p:cNvSpPr/>
          <p:nvPr/>
        </p:nvSpPr>
        <p:spPr>
          <a:xfrm>
            <a:off x="842910" y="1607418"/>
            <a:ext cx="10663290" cy="2531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a:p>
            <a:r>
              <a:rPr lang="en-US" sz="1600" i="1" dirty="0" smtClean="0">
                <a:sym typeface="Wingdings" panose="05000000000000000000" pitchFamily="2" charset="2"/>
              </a:rPr>
              <a:t>Let’s use a simple file editor to create a simple script program that writes a message to the</a:t>
            </a:r>
          </a:p>
          <a:p>
            <a:r>
              <a:rPr lang="en-US" sz="1600" i="1" dirty="0" smtClean="0">
                <a:sym typeface="Wingdings" panose="05000000000000000000" pitchFamily="2" charset="2"/>
              </a:rPr>
              <a:t>Screen.  Pay attention to the permissions that are set when you create a new file</a:t>
            </a:r>
          </a:p>
          <a:p>
            <a:pPr marL="285750" indent="-285750">
              <a:buFont typeface="Wingdings" panose="05000000000000000000" pitchFamily="2" charset="2"/>
              <a:buChar char="à"/>
            </a:pPr>
            <a:r>
              <a:rPr lang="en-US" dirty="0" smtClean="0">
                <a:sym typeface="Wingdings" panose="05000000000000000000" pitchFamily="2" charset="2"/>
              </a:rPr>
              <a:t>Create a file containing the following two lines:  Name your file example1.sh</a:t>
            </a:r>
          </a:p>
          <a:p>
            <a:pPr lvl="1"/>
            <a:r>
              <a:rPr lang="en-US" dirty="0" smtClean="0">
                <a:sym typeface="Wingdings" panose="05000000000000000000" pitchFamily="2" charset="2"/>
              </a:rPr>
              <a:t>echo “Hello. Today is ”</a:t>
            </a:r>
          </a:p>
          <a:p>
            <a:pPr lvl="1"/>
            <a:r>
              <a:rPr lang="en-US" dirty="0" smtClean="0">
                <a:sym typeface="Wingdings" panose="05000000000000000000" pitchFamily="2" charset="2"/>
              </a:rPr>
              <a:t>echo  `date +%A`</a:t>
            </a:r>
          </a:p>
          <a:p>
            <a:pPr marL="285750" indent="-285750">
              <a:buFont typeface="Wingdings" panose="05000000000000000000" pitchFamily="2" charset="2"/>
              <a:buChar char="à"/>
            </a:pPr>
            <a:r>
              <a:rPr lang="en-US" dirty="0" smtClean="0">
                <a:sym typeface="Wingdings" panose="05000000000000000000" pitchFamily="2" charset="2"/>
              </a:rPr>
              <a:t>Now list your directory and take a look at the file permissions</a:t>
            </a:r>
          </a:p>
          <a:p>
            <a:pPr marL="285750" indent="-285750">
              <a:buFont typeface="Wingdings" panose="05000000000000000000" pitchFamily="2" charset="2"/>
              <a:buChar char="à"/>
            </a:pPr>
            <a:r>
              <a:rPr lang="en-US" dirty="0" smtClean="0">
                <a:sym typeface="Wingdings" panose="05000000000000000000" pitchFamily="2" charset="2"/>
              </a:rPr>
              <a:t>Try to execute your file:    ./example1.sh</a:t>
            </a:r>
          </a:p>
        </p:txBody>
      </p:sp>
    </p:spTree>
    <p:extLst>
      <p:ext uri="{BB962C8B-B14F-4D97-AF65-F5344CB8AC3E}">
        <p14:creationId xmlns:p14="http://schemas.microsoft.com/office/powerpoint/2010/main" val="289936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Permissions</a:t>
            </a:r>
            <a:endParaRPr lang="en-US" dirty="0"/>
          </a:p>
        </p:txBody>
      </p:sp>
      <p:sp>
        <p:nvSpPr>
          <p:cNvPr id="3" name="Content Placeholder 2"/>
          <p:cNvSpPr>
            <a:spLocks noGrp="1"/>
          </p:cNvSpPr>
          <p:nvPr>
            <p:ph idx="1"/>
          </p:nvPr>
        </p:nvSpPr>
        <p:spPr>
          <a:xfrm>
            <a:off x="685800" y="1722922"/>
            <a:ext cx="10820400" cy="4995512"/>
          </a:xfrm>
        </p:spPr>
        <p:txBody>
          <a:bodyPr>
            <a:normAutofit lnSpcReduction="10000"/>
          </a:bodyPr>
          <a:lstStyle/>
          <a:p>
            <a:r>
              <a:rPr lang="en-US" dirty="0" smtClean="0"/>
              <a:t>Use the </a:t>
            </a:r>
            <a:r>
              <a:rPr lang="en-US" dirty="0" err="1" smtClean="0">
                <a:solidFill>
                  <a:schemeClr val="accent3"/>
                </a:solidFill>
              </a:rPr>
              <a:t>chmod</a:t>
            </a:r>
            <a:r>
              <a:rPr lang="en-US" dirty="0" smtClean="0"/>
              <a:t> command to set permissions on a file. </a:t>
            </a:r>
          </a:p>
          <a:p>
            <a:r>
              <a:rPr lang="en-US" dirty="0" smtClean="0"/>
              <a:t>There are two approaches – setting relative permissions and absolute</a:t>
            </a:r>
          </a:p>
          <a:p>
            <a:r>
              <a:rPr lang="en-US" dirty="0" smtClean="0"/>
              <a:t>EX: Relative setting</a:t>
            </a:r>
          </a:p>
          <a:p>
            <a:pPr marL="457200" lvl="1" indent="0">
              <a:buNone/>
            </a:pPr>
            <a:r>
              <a:rPr lang="en-US" dirty="0" err="1" smtClean="0"/>
              <a:t>chmod</a:t>
            </a:r>
            <a:r>
              <a:rPr lang="en-US" dirty="0" smtClean="0"/>
              <a:t> </a:t>
            </a:r>
            <a:r>
              <a:rPr lang="en-US" dirty="0" err="1" smtClean="0"/>
              <a:t>a+x</a:t>
            </a:r>
            <a:r>
              <a:rPr lang="en-US" dirty="0" smtClean="0"/>
              <a:t> example1.sh  </a:t>
            </a:r>
            <a:r>
              <a:rPr lang="en-US" sz="1600" dirty="0" smtClean="0">
                <a:sym typeface="Wingdings" panose="05000000000000000000" pitchFamily="2" charset="2"/>
              </a:rPr>
              <a:t> sets the executable bit on all 3 subsets of users</a:t>
            </a:r>
          </a:p>
          <a:p>
            <a:pPr marL="457200" lvl="1" indent="0">
              <a:buNone/>
            </a:pPr>
            <a:r>
              <a:rPr lang="en-US" dirty="0" err="1" smtClean="0">
                <a:sym typeface="Wingdings" panose="05000000000000000000" pitchFamily="2" charset="2"/>
              </a:rPr>
              <a:t>chmod</a:t>
            </a:r>
            <a:r>
              <a:rPr lang="en-US" dirty="0" smtClean="0">
                <a:sym typeface="Wingdings" panose="05000000000000000000" pitchFamily="2" charset="2"/>
              </a:rPr>
              <a:t> </a:t>
            </a:r>
            <a:r>
              <a:rPr lang="en-US" dirty="0" err="1" smtClean="0">
                <a:sym typeface="Wingdings" panose="05000000000000000000" pitchFamily="2" charset="2"/>
              </a:rPr>
              <a:t>o+x</a:t>
            </a:r>
            <a:r>
              <a:rPr lang="en-US" dirty="0" smtClean="0">
                <a:sym typeface="Wingdings" panose="05000000000000000000" pitchFamily="2" charset="2"/>
              </a:rPr>
              <a:t> example1.sh  </a:t>
            </a:r>
            <a:r>
              <a:rPr lang="en-US" sz="1600" dirty="0" smtClean="0">
                <a:sym typeface="Wingdings" panose="05000000000000000000" pitchFamily="2" charset="2"/>
              </a:rPr>
              <a:t> adds the execute bit to the owner’s permissions, </a:t>
            </a:r>
          </a:p>
          <a:p>
            <a:pPr marL="457200" lvl="1" indent="0">
              <a:buNone/>
            </a:pPr>
            <a:r>
              <a:rPr lang="en-US" dirty="0">
                <a:sym typeface="Wingdings" panose="05000000000000000000" pitchFamily="2" charset="2"/>
              </a:rPr>
              <a:t>	</a:t>
            </a:r>
            <a:r>
              <a:rPr lang="en-US" dirty="0" smtClean="0">
                <a:sym typeface="Wingdings" panose="05000000000000000000" pitchFamily="2" charset="2"/>
              </a:rPr>
              <a:t>			   </a:t>
            </a:r>
            <a:r>
              <a:rPr lang="en-US" sz="1400" dirty="0" smtClean="0">
                <a:sym typeface="Wingdings" panose="05000000000000000000" pitchFamily="2" charset="2"/>
              </a:rPr>
              <a:t>does not change the execute bit (whether set or no</a:t>
            </a:r>
            <a:r>
              <a:rPr lang="en-US" sz="1400" dirty="0">
                <a:sym typeface="Wingdings" panose="05000000000000000000" pitchFamily="2" charset="2"/>
              </a:rPr>
              <a:t>t on other scopes</a:t>
            </a:r>
            <a:r>
              <a:rPr lang="en-US" sz="1400" dirty="0" smtClean="0">
                <a:sym typeface="Wingdings" panose="05000000000000000000" pitchFamily="2" charset="2"/>
              </a:rPr>
              <a:t>)</a:t>
            </a:r>
          </a:p>
          <a:p>
            <a:pPr marL="457200" lvl="1" indent="0">
              <a:buNone/>
            </a:pPr>
            <a:r>
              <a:rPr lang="en-US" dirty="0" err="1"/>
              <a:t>chmod</a:t>
            </a:r>
            <a:r>
              <a:rPr lang="en-US" dirty="0"/>
              <a:t> </a:t>
            </a:r>
            <a:r>
              <a:rPr lang="en-US" dirty="0" smtClean="0"/>
              <a:t>w-r example1.sh   </a:t>
            </a:r>
            <a:r>
              <a:rPr lang="en-US" sz="1600" dirty="0" smtClean="0">
                <a:sym typeface="Wingdings" panose="05000000000000000000" pitchFamily="2" charset="2"/>
              </a:rPr>
              <a:t> remove read able from world</a:t>
            </a:r>
          </a:p>
          <a:p>
            <a:pPr marL="457200" lvl="1" indent="0">
              <a:buNone/>
            </a:pPr>
            <a:endParaRPr lang="en-US" sz="1600" dirty="0" smtClean="0">
              <a:sym typeface="Wingdings" panose="05000000000000000000" pitchFamily="2" charset="2"/>
            </a:endParaRPr>
          </a:p>
          <a:p>
            <a:r>
              <a:rPr lang="en-US" sz="2000" dirty="0" smtClean="0">
                <a:sym typeface="Wingdings" panose="05000000000000000000" pitchFamily="2" charset="2"/>
              </a:rPr>
              <a:t>EX: Absolute</a:t>
            </a:r>
          </a:p>
          <a:p>
            <a:pPr lvl="1"/>
            <a:r>
              <a:rPr lang="en-US" sz="1800" dirty="0" smtClean="0">
                <a:sym typeface="Wingdings" panose="05000000000000000000" pitchFamily="2" charset="2"/>
              </a:rPr>
              <a:t>The three groups of values represent 3 octal digits (111 = 7, 101=5, etc.)</a:t>
            </a:r>
          </a:p>
          <a:p>
            <a:pPr marL="457200" lvl="1" indent="0">
              <a:buNone/>
            </a:pPr>
            <a:r>
              <a:rPr lang="en-US" sz="1800" dirty="0" err="1" smtClean="0">
                <a:sym typeface="Wingdings" panose="05000000000000000000" pitchFamily="2" charset="2"/>
              </a:rPr>
              <a:t>chmod</a:t>
            </a:r>
            <a:r>
              <a:rPr lang="en-US" sz="1800" dirty="0" smtClean="0">
                <a:sym typeface="Wingdings" panose="05000000000000000000" pitchFamily="2" charset="2"/>
              </a:rPr>
              <a:t> 777 example1.sh</a:t>
            </a:r>
          </a:p>
          <a:p>
            <a:pPr marL="457200" lvl="1" indent="0">
              <a:buNone/>
            </a:pPr>
            <a:r>
              <a:rPr lang="en-US" sz="1800" dirty="0" err="1" smtClean="0">
                <a:sym typeface="Wingdings" panose="05000000000000000000" pitchFamily="2" charset="2"/>
              </a:rPr>
              <a:t>chmod</a:t>
            </a:r>
            <a:r>
              <a:rPr lang="en-US" sz="1800" dirty="0" smtClean="0">
                <a:sym typeface="Wingdings" panose="05000000000000000000" pitchFamily="2" charset="2"/>
              </a:rPr>
              <a:t> 500 example1.sh</a:t>
            </a:r>
          </a:p>
          <a:p>
            <a:pPr marL="457200" lvl="1" indent="0">
              <a:buNone/>
            </a:pPr>
            <a:endParaRPr lang="en-US" sz="1800" dirty="0" smtClean="0">
              <a:sym typeface="Wingdings" panose="05000000000000000000" pitchFamily="2" charset="2"/>
            </a:endParaRPr>
          </a:p>
          <a:p>
            <a:r>
              <a:rPr lang="en-US" sz="2000" dirty="0" smtClean="0">
                <a:sym typeface="Wingdings" panose="05000000000000000000" pitchFamily="2" charset="2"/>
              </a:rPr>
              <a:t>The option –R causes </a:t>
            </a:r>
            <a:r>
              <a:rPr lang="en-US" sz="2000" dirty="0" err="1" smtClean="0">
                <a:sym typeface="Wingdings" panose="05000000000000000000" pitchFamily="2" charset="2"/>
              </a:rPr>
              <a:t>chmod</a:t>
            </a:r>
            <a:r>
              <a:rPr lang="en-US" sz="2000" dirty="0" smtClean="0">
                <a:sym typeface="Wingdings" panose="05000000000000000000" pitchFamily="2" charset="2"/>
              </a:rPr>
              <a:t> to descend a directory hierarchy and change permissions on all of the files in the walkthrough.</a:t>
            </a:r>
            <a:endParaRPr lang="en-US" sz="2000" dirty="0">
              <a:sym typeface="Wingdings" panose="05000000000000000000" pitchFamily="2" charset="2"/>
            </a:endParaRPr>
          </a:p>
        </p:txBody>
      </p:sp>
    </p:spTree>
    <p:extLst>
      <p:ext uri="{BB962C8B-B14F-4D97-AF65-F5344CB8AC3E}">
        <p14:creationId xmlns:p14="http://schemas.microsoft.com/office/powerpoint/2010/main" val="554775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on Directories</a:t>
            </a:r>
            <a:endParaRPr lang="en-US" dirty="0"/>
          </a:p>
        </p:txBody>
      </p:sp>
      <p:sp>
        <p:nvSpPr>
          <p:cNvPr id="3" name="Content Placeholder 2"/>
          <p:cNvSpPr>
            <a:spLocks noGrp="1"/>
          </p:cNvSpPr>
          <p:nvPr>
            <p:ph idx="1"/>
          </p:nvPr>
        </p:nvSpPr>
        <p:spPr>
          <a:xfrm>
            <a:off x="685800" y="1780674"/>
            <a:ext cx="10820400" cy="4438011"/>
          </a:xfrm>
        </p:spPr>
        <p:txBody>
          <a:bodyPr/>
          <a:lstStyle/>
          <a:p>
            <a:r>
              <a:rPr lang="en-US" dirty="0" smtClean="0"/>
              <a:t>Read Permission on a directory means the listing of filenames can be read</a:t>
            </a:r>
          </a:p>
          <a:p>
            <a:endParaRPr lang="en-US" dirty="0" smtClean="0"/>
          </a:p>
          <a:p>
            <a:r>
              <a:rPr lang="en-US" dirty="0" smtClean="0"/>
              <a:t>Write Permission on a directory means that you can create or remove files in that directory</a:t>
            </a:r>
          </a:p>
          <a:p>
            <a:pPr lvl="1"/>
            <a:r>
              <a:rPr lang="en-US" dirty="0" smtClean="0"/>
              <a:t>If a directory has write permission turned off, and the file has write permission on, you can CHANGE that file’s contents, but you cannot delete it!</a:t>
            </a:r>
          </a:p>
          <a:p>
            <a:pPr marL="457200" lvl="1" indent="0">
              <a:buNone/>
            </a:pPr>
            <a:endParaRPr lang="en-US" dirty="0" smtClean="0"/>
          </a:p>
          <a:p>
            <a:r>
              <a:rPr lang="en-US" dirty="0" smtClean="0"/>
              <a:t>Execute Permission on a Directory, means that while you may not be able to read it’s file listing, operations can pass through the directory on a search. So if you have a command in directory1, and know the file’s name, you can execute that file if the file has x set and its directory has x set as well.</a:t>
            </a:r>
            <a:endParaRPr lang="en-US" dirty="0"/>
          </a:p>
        </p:txBody>
      </p:sp>
    </p:spTree>
    <p:extLst>
      <p:ext uri="{BB962C8B-B14F-4D97-AF65-F5344CB8AC3E}">
        <p14:creationId xmlns:p14="http://schemas.microsoft.com/office/powerpoint/2010/main" val="3342267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08238"/>
            <a:ext cx="8610600" cy="1293028"/>
          </a:xfrm>
        </p:spPr>
        <p:txBody>
          <a:bodyPr/>
          <a:lstStyle/>
          <a:p>
            <a:r>
              <a:rPr lang="en-US" dirty="0" smtClean="0"/>
              <a:t>File Systems</a:t>
            </a:r>
            <a:endParaRPr lang="en-US" dirty="0"/>
          </a:p>
        </p:txBody>
      </p:sp>
      <p:sp>
        <p:nvSpPr>
          <p:cNvPr id="3" name="Content Placeholder 2"/>
          <p:cNvSpPr>
            <a:spLocks noGrp="1"/>
          </p:cNvSpPr>
          <p:nvPr>
            <p:ph idx="1"/>
          </p:nvPr>
        </p:nvSpPr>
        <p:spPr>
          <a:xfrm>
            <a:off x="685800" y="1491915"/>
            <a:ext cx="10820400" cy="4899259"/>
          </a:xfrm>
        </p:spPr>
        <p:txBody>
          <a:bodyPr>
            <a:normAutofit fontScale="92500" lnSpcReduction="20000"/>
          </a:bodyPr>
          <a:lstStyle/>
          <a:p>
            <a:r>
              <a:rPr lang="en-US" dirty="0" smtClean="0"/>
              <a:t>So far, we have been referring to the UNIX file hierarchy as a file system, as if all files reside in a single superstructure</a:t>
            </a:r>
          </a:p>
          <a:p>
            <a:r>
              <a:rPr lang="en-US" dirty="0" smtClean="0"/>
              <a:t>In reality, our file storage is comprised of one or more disks, each with one or more distinct partitions.  </a:t>
            </a:r>
            <a:endParaRPr lang="en-US" dirty="0"/>
          </a:p>
          <a:p>
            <a:r>
              <a:rPr lang="en-US" dirty="0" smtClean="0"/>
              <a:t>Each partition contains a file system.</a:t>
            </a:r>
          </a:p>
          <a:p>
            <a:r>
              <a:rPr lang="en-US" dirty="0" smtClean="0"/>
              <a:t>One of the file systems, is designated as the root, and is denoted with the leading / in paths.  The root file system contains the essential files for the UNIX system.  Other file systems are attached to the root file system via the mount operation.  They then appear to be part of the overall hierarchy as folders under /</a:t>
            </a:r>
          </a:p>
          <a:p>
            <a:r>
              <a:rPr lang="en-US" dirty="0" smtClean="0"/>
              <a:t>Each file system has a set of available </a:t>
            </a:r>
            <a:r>
              <a:rPr lang="en-US" dirty="0" err="1" smtClean="0"/>
              <a:t>inodes</a:t>
            </a:r>
            <a:r>
              <a:rPr lang="en-US" dirty="0" smtClean="0"/>
              <a:t>, starting at number 1. Therefore it is possible for two files to have the same </a:t>
            </a:r>
            <a:r>
              <a:rPr lang="en-US" dirty="0" err="1" smtClean="0"/>
              <a:t>inode</a:t>
            </a:r>
            <a:r>
              <a:rPr lang="en-US" dirty="0" smtClean="0"/>
              <a:t> number if they are on different file systems.</a:t>
            </a:r>
          </a:p>
          <a:p>
            <a:r>
              <a:rPr lang="en-US" dirty="0" smtClean="0"/>
              <a:t>Some commands are impacted more than others by the existence of file systems.</a:t>
            </a:r>
          </a:p>
          <a:p>
            <a:pPr lvl="1"/>
            <a:r>
              <a:rPr lang="en-US" dirty="0" smtClean="0"/>
              <a:t>Think about mv to move files from one directory to another. If the directories are on the file system, this is very, very fast. It is simply moving the names and </a:t>
            </a:r>
            <a:r>
              <a:rPr lang="en-US" dirty="0" err="1" smtClean="0"/>
              <a:t>inode</a:t>
            </a:r>
            <a:r>
              <a:rPr lang="en-US" dirty="0" smtClean="0"/>
              <a:t> from one directory file to another.  </a:t>
            </a:r>
          </a:p>
          <a:p>
            <a:pPr lvl="1"/>
            <a:r>
              <a:rPr lang="en-US" dirty="0" smtClean="0"/>
              <a:t>If the two directories are on different systems, then the files have to be allocated </a:t>
            </a:r>
            <a:r>
              <a:rPr lang="en-US" dirty="0" err="1" smtClean="0"/>
              <a:t>inodes</a:t>
            </a:r>
            <a:r>
              <a:rPr lang="en-US" dirty="0" smtClean="0"/>
              <a:t> and new storage, copied and removed.  This operation could take much longer.</a:t>
            </a:r>
            <a:endParaRPr lang="en-US" dirty="0"/>
          </a:p>
        </p:txBody>
      </p:sp>
    </p:spTree>
    <p:extLst>
      <p:ext uri="{BB962C8B-B14F-4D97-AF65-F5344CB8AC3E}">
        <p14:creationId xmlns:p14="http://schemas.microsoft.com/office/powerpoint/2010/main" val="2071008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804545"/>
          </a:xfrm>
        </p:spPr>
        <p:txBody>
          <a:bodyPr/>
          <a:lstStyle/>
          <a:p>
            <a:r>
              <a:rPr lang="en-US" dirty="0" err="1" smtClean="0"/>
              <a:t>iNodes</a:t>
            </a:r>
            <a:r>
              <a:rPr lang="en-US" dirty="0" smtClean="0"/>
              <a:t> </a:t>
            </a:r>
            <a:endParaRPr lang="en-US" dirty="0"/>
          </a:p>
        </p:txBody>
      </p:sp>
      <p:sp>
        <p:nvSpPr>
          <p:cNvPr id="3" name="Content Placeholder 2"/>
          <p:cNvSpPr>
            <a:spLocks noGrp="1"/>
          </p:cNvSpPr>
          <p:nvPr>
            <p:ph idx="1"/>
          </p:nvPr>
        </p:nvSpPr>
        <p:spPr>
          <a:xfrm>
            <a:off x="685800" y="1366787"/>
            <a:ext cx="10820400" cy="5178391"/>
          </a:xfrm>
        </p:spPr>
        <p:txBody>
          <a:bodyPr>
            <a:normAutofit fontScale="92500"/>
          </a:bodyPr>
          <a:lstStyle/>
          <a:p>
            <a:endParaRPr lang="en-US" dirty="0"/>
          </a:p>
          <a:p>
            <a:r>
              <a:rPr lang="en-US" dirty="0"/>
              <a:t>An </a:t>
            </a:r>
            <a:r>
              <a:rPr lang="en-US" dirty="0" err="1" smtClean="0"/>
              <a:t>inode</a:t>
            </a:r>
            <a:r>
              <a:rPr lang="en-US" dirty="0" smtClean="0"/>
              <a:t> is </a:t>
            </a:r>
            <a:r>
              <a:rPr lang="en-US" dirty="0"/>
              <a:t>a data structure on a </a:t>
            </a:r>
            <a:r>
              <a:rPr lang="en-US" dirty="0" err="1"/>
              <a:t>filesystem</a:t>
            </a:r>
            <a:r>
              <a:rPr lang="en-US" dirty="0"/>
              <a:t> on </a:t>
            </a:r>
            <a:r>
              <a:rPr lang="en-US" dirty="0" smtClean="0"/>
              <a:t>UNIX operating </a:t>
            </a:r>
            <a:r>
              <a:rPr lang="en-US" dirty="0"/>
              <a:t>systems that stores all the information about a file except its name and its actual data. </a:t>
            </a:r>
          </a:p>
          <a:p>
            <a:r>
              <a:rPr lang="en-US" dirty="0" smtClean="0"/>
              <a:t>A </a:t>
            </a:r>
            <a:r>
              <a:rPr lang="en-US" dirty="0"/>
              <a:t>directory in </a:t>
            </a:r>
            <a:r>
              <a:rPr lang="en-US" dirty="0" smtClean="0"/>
              <a:t>UNIX is </a:t>
            </a:r>
            <a:r>
              <a:rPr lang="en-US" dirty="0"/>
              <a:t>merely a special type of file that associates file names with a collection of </a:t>
            </a:r>
            <a:r>
              <a:rPr lang="en-US" dirty="0" err="1"/>
              <a:t>inodes</a:t>
            </a:r>
            <a:r>
              <a:rPr lang="en-US" dirty="0"/>
              <a:t>. A file name is just an entry in a table with </a:t>
            </a:r>
            <a:r>
              <a:rPr lang="en-US" dirty="0" err="1" smtClean="0"/>
              <a:t>inode</a:t>
            </a:r>
            <a:r>
              <a:rPr lang="en-US" dirty="0" smtClean="0"/>
              <a:t> numbers</a:t>
            </a:r>
            <a:r>
              <a:rPr lang="en-US" dirty="0"/>
              <a:t>, rather than being associated directly with a file.</a:t>
            </a:r>
          </a:p>
          <a:p>
            <a:r>
              <a:rPr lang="en-US" dirty="0" smtClean="0"/>
              <a:t>When </a:t>
            </a:r>
            <a:r>
              <a:rPr lang="en-US" dirty="0"/>
              <a:t>a file is created, it is assigned both a name and an </a:t>
            </a:r>
            <a:r>
              <a:rPr lang="en-US" dirty="0" err="1" smtClean="0"/>
              <a:t>inode</a:t>
            </a:r>
            <a:r>
              <a:rPr lang="en-US" dirty="0" smtClean="0"/>
              <a:t> number</a:t>
            </a:r>
            <a:r>
              <a:rPr lang="en-US" dirty="0"/>
              <a:t>, both are stored as entries in the directory that appears to the user to contain the files.</a:t>
            </a:r>
          </a:p>
          <a:p>
            <a:r>
              <a:rPr lang="en-US" dirty="0" smtClean="0"/>
              <a:t>Space </a:t>
            </a:r>
            <a:r>
              <a:rPr lang="en-US" dirty="0"/>
              <a:t>for </a:t>
            </a:r>
            <a:r>
              <a:rPr lang="en-US" dirty="0" err="1" smtClean="0"/>
              <a:t>inodes</a:t>
            </a:r>
            <a:r>
              <a:rPr lang="en-US" dirty="0" smtClean="0"/>
              <a:t> must </a:t>
            </a:r>
            <a:r>
              <a:rPr lang="en-US" dirty="0"/>
              <a:t>be set aside when an OS is installed and that system does its initial structuring of the </a:t>
            </a:r>
            <a:r>
              <a:rPr lang="en-US" dirty="0" smtClean="0"/>
              <a:t>file system</a:t>
            </a:r>
            <a:r>
              <a:rPr lang="en-US" dirty="0"/>
              <a:t>. </a:t>
            </a:r>
          </a:p>
          <a:p>
            <a:r>
              <a:rPr lang="en-US" dirty="0" smtClean="0"/>
              <a:t>Within </a:t>
            </a:r>
            <a:r>
              <a:rPr lang="en-US" dirty="0"/>
              <a:t>any </a:t>
            </a:r>
            <a:r>
              <a:rPr lang="en-US" dirty="0" smtClean="0"/>
              <a:t>file system</a:t>
            </a:r>
            <a:r>
              <a:rPr lang="en-US" dirty="0"/>
              <a:t>, the max # of </a:t>
            </a:r>
            <a:r>
              <a:rPr lang="en-US" dirty="0" err="1"/>
              <a:t>inodes</a:t>
            </a:r>
            <a:r>
              <a:rPr lang="en-US" dirty="0"/>
              <a:t>(files) is set when the </a:t>
            </a:r>
            <a:r>
              <a:rPr lang="en-US" dirty="0" smtClean="0"/>
              <a:t>files </a:t>
            </a:r>
            <a:r>
              <a:rPr lang="en-US" dirty="0" err="1" smtClean="0"/>
              <a:t>ystem</a:t>
            </a:r>
            <a:r>
              <a:rPr lang="en-US" dirty="0" smtClean="0"/>
              <a:t> </a:t>
            </a:r>
            <a:r>
              <a:rPr lang="en-US" dirty="0"/>
              <a:t>is created.</a:t>
            </a:r>
          </a:p>
          <a:p>
            <a:r>
              <a:rPr lang="en-US" dirty="0" smtClean="0"/>
              <a:t>A file system can run </a:t>
            </a:r>
            <a:r>
              <a:rPr lang="en-US" dirty="0"/>
              <a:t>out of </a:t>
            </a:r>
            <a:r>
              <a:rPr lang="en-US" dirty="0" smtClean="0"/>
              <a:t>space when either: </a:t>
            </a:r>
            <a:endParaRPr lang="en-US" dirty="0"/>
          </a:p>
          <a:p>
            <a:pPr lvl="1"/>
            <a:r>
              <a:rPr lang="en-US" dirty="0" smtClean="0"/>
              <a:t>consume </a:t>
            </a:r>
            <a:r>
              <a:rPr lang="en-US" dirty="0"/>
              <a:t>all the </a:t>
            </a:r>
            <a:r>
              <a:rPr lang="en-US" dirty="0" smtClean="0"/>
              <a:t>storage space</a:t>
            </a:r>
            <a:r>
              <a:rPr lang="en-US" dirty="0"/>
              <a:t>, </a:t>
            </a:r>
            <a:r>
              <a:rPr lang="en-US" dirty="0" smtClean="0"/>
              <a:t>or</a:t>
            </a:r>
            <a:endParaRPr lang="en-US" dirty="0"/>
          </a:p>
          <a:p>
            <a:pPr lvl="1"/>
            <a:r>
              <a:rPr lang="en-US" dirty="0" smtClean="0"/>
              <a:t>use </a:t>
            </a:r>
            <a:r>
              <a:rPr lang="en-US" dirty="0"/>
              <a:t>up all the </a:t>
            </a:r>
            <a:r>
              <a:rPr lang="en-US" dirty="0" smtClean="0"/>
              <a:t>available </a:t>
            </a:r>
            <a:r>
              <a:rPr lang="en-US" dirty="0" err="1" smtClean="0"/>
              <a:t>inodes</a:t>
            </a:r>
            <a:r>
              <a:rPr lang="en-US" dirty="0" smtClean="0"/>
              <a:t> with </a:t>
            </a:r>
            <a:r>
              <a:rPr lang="en-US" dirty="0"/>
              <a:t>many very small files</a:t>
            </a:r>
          </a:p>
          <a:p>
            <a:endParaRPr lang="en-US" dirty="0"/>
          </a:p>
        </p:txBody>
      </p:sp>
    </p:spTree>
    <p:extLst>
      <p:ext uri="{BB962C8B-B14F-4D97-AF65-F5344CB8AC3E}">
        <p14:creationId xmlns:p14="http://schemas.microsoft.com/office/powerpoint/2010/main" val="316574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620</TotalTime>
  <Words>1332</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vt:lpstr>
      <vt:lpstr>Vapor Trail</vt:lpstr>
      <vt:lpstr>Chapter 4: File Attributes</vt:lpstr>
      <vt:lpstr>File Attributes</vt:lpstr>
      <vt:lpstr>File Attributes</vt:lpstr>
      <vt:lpstr>File Permissions</vt:lpstr>
      <vt:lpstr>Example 1</vt:lpstr>
      <vt:lpstr>Changing Permissions</vt:lpstr>
      <vt:lpstr>Permissions on Directories</vt:lpstr>
      <vt:lpstr>File Systems</vt:lpstr>
      <vt:lpstr>iNodes </vt:lpstr>
      <vt:lpstr>Inode = Index Node</vt:lpstr>
      <vt:lpstr>Symbolic Links</vt:lpstr>
      <vt:lpstr>PowerPoint Presentation</vt:lpstr>
      <vt:lpstr>Ch. 4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Beth Allen</dc:creator>
  <cp:lastModifiedBy>Beth Allen</cp:lastModifiedBy>
  <cp:revision>53</cp:revision>
  <cp:lastPrinted>2017-08-16T19:59:22Z</cp:lastPrinted>
  <dcterms:created xsi:type="dcterms:W3CDTF">2017-08-16T19:13:55Z</dcterms:created>
  <dcterms:modified xsi:type="dcterms:W3CDTF">2017-08-23T16:59:39Z</dcterms:modified>
</cp:coreProperties>
</file>