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7" r:id="rId3"/>
    <p:sldId id="286" r:id="rId4"/>
    <p:sldId id="288" r:id="rId5"/>
    <p:sldId id="289" r:id="rId6"/>
    <p:sldId id="290" r:id="rId7"/>
    <p:sldId id="292" r:id="rId8"/>
    <p:sldId id="291" r:id="rId9"/>
    <p:sldId id="293" r:id="rId10"/>
    <p:sldId id="272" r:id="rId11"/>
    <p:sldId id="267" r:id="rId12"/>
  </p:sldIdLst>
  <p:sldSz cx="12192000" cy="6858000"/>
  <p:notesSz cx="69850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2" autoAdjust="0"/>
    <p:restoredTop sz="94660"/>
  </p:normalViewPr>
  <p:slideViewPr>
    <p:cSldViewPr snapToGrid="0">
      <p:cViewPr varScale="1">
        <p:scale>
          <a:sx n="99" d="100"/>
          <a:sy n="99" d="100"/>
        </p:scale>
        <p:origin x="90"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th Allen" userId="9624848e2c6a0b49" providerId="LiveId" clId="{F2A3BDDF-CDC2-4F0D-9B13-A7FFC3171777}"/>
    <pc:docChg chg="custSel modSld">
      <pc:chgData name="Beth Allen" userId="9624848e2c6a0b49" providerId="LiveId" clId="{F2A3BDDF-CDC2-4F0D-9B13-A7FFC3171777}" dt="2017-08-20T17:15:35.002" v="23" actId="20577"/>
      <pc:docMkLst>
        <pc:docMk/>
      </pc:docMkLst>
      <pc:sldChg chg="modSp">
        <pc:chgData name="Beth Allen" userId="9624848e2c6a0b49" providerId="LiveId" clId="{F2A3BDDF-CDC2-4F0D-9B13-A7FFC3171777}" dt="2017-08-20T17:15:21.213" v="16" actId="255"/>
        <pc:sldMkLst>
          <pc:docMk/>
          <pc:sldMk cId="805793684" sldId="256"/>
        </pc:sldMkLst>
        <pc:spChg chg="mod">
          <ac:chgData name="Beth Allen" userId="9624848e2c6a0b49" providerId="LiveId" clId="{F2A3BDDF-CDC2-4F0D-9B13-A7FFC3171777}" dt="2017-08-20T17:15:21.213" v="16" actId="255"/>
          <ac:spMkLst>
            <pc:docMk/>
            <pc:sldMk cId="805793684" sldId="256"/>
            <ac:spMk id="2" creationId="{00000000-0000-0000-0000-000000000000}"/>
          </ac:spMkLst>
        </pc:spChg>
      </pc:sldChg>
      <pc:sldChg chg="modSp">
        <pc:chgData name="Beth Allen" userId="9624848e2c6a0b49" providerId="LiveId" clId="{F2A3BDDF-CDC2-4F0D-9B13-A7FFC3171777}" dt="2017-08-20T17:15:35.002" v="23" actId="20577"/>
        <pc:sldMkLst>
          <pc:docMk/>
          <pc:sldMk cId="3692149298" sldId="272"/>
        </pc:sldMkLst>
        <pc:spChg chg="mod">
          <ac:chgData name="Beth Allen" userId="9624848e2c6a0b49" providerId="LiveId" clId="{F2A3BDDF-CDC2-4F0D-9B13-A7FFC3171777}" dt="2017-08-20T17:15:30.889" v="19" actId="20577"/>
          <ac:spMkLst>
            <pc:docMk/>
            <pc:sldMk cId="3692149298" sldId="272"/>
            <ac:spMk id="2" creationId="{F0EDE2D8-EB8E-4EE0-B87D-533450704274}"/>
          </ac:spMkLst>
        </pc:spChg>
        <pc:spChg chg="mod">
          <ac:chgData name="Beth Allen" userId="9624848e2c6a0b49" providerId="LiveId" clId="{F2A3BDDF-CDC2-4F0D-9B13-A7FFC3171777}" dt="2017-08-20T17:15:35.002" v="23" actId="20577"/>
          <ac:spMkLst>
            <pc:docMk/>
            <pc:sldMk cId="3692149298" sldId="272"/>
            <ac:spMk id="3" creationId="{2355D7A7-4660-467A-8398-271DF3919C4C}"/>
          </ac:spMkLst>
        </pc:spChg>
      </pc:sldChg>
    </pc:docChg>
  </pc:docChgLst>
  <pc:docChgLst>
    <pc:chgData name="Beth Allen" userId="9624848e2c6a0b49" providerId="LiveId" clId="{079481AE-3006-40F6-B32F-79D21C63F137}"/>
    <pc:docChg chg="custSel addSld delSld modSld">
      <pc:chgData name="Beth Allen" userId="9624848e2c6a0b49" providerId="LiveId" clId="{079481AE-3006-40F6-B32F-79D21C63F137}" dt="2017-08-20T17:13:51.608" v="60" actId="20577"/>
      <pc:docMkLst>
        <pc:docMk/>
      </pc:docMkLst>
      <pc:sldChg chg="modSp">
        <pc:chgData name="Beth Allen" userId="9624848e2c6a0b49" providerId="LiveId" clId="{079481AE-3006-40F6-B32F-79D21C63F137}" dt="2017-08-20T17:13:27.203" v="45" actId="27636"/>
        <pc:sldMkLst>
          <pc:docMk/>
          <pc:sldMk cId="805793684" sldId="256"/>
        </pc:sldMkLst>
        <pc:spChg chg="mod">
          <ac:chgData name="Beth Allen" userId="9624848e2c6a0b49" providerId="LiveId" clId="{079481AE-3006-40F6-B32F-79D21C63F137}" dt="2017-08-20T17:13:27.203" v="45" actId="27636"/>
          <ac:spMkLst>
            <pc:docMk/>
            <pc:sldMk cId="805793684" sldId="256"/>
            <ac:spMk id="2" creationId="{00000000-0000-0000-0000-000000000000}"/>
          </ac:spMkLst>
        </pc:spChg>
      </pc:sldChg>
      <pc:sldChg chg="modSp">
        <pc:chgData name="Beth Allen" userId="9624848e2c6a0b49" providerId="LiveId" clId="{079481AE-3006-40F6-B32F-79D21C63F137}" dt="2017-08-20T17:13:51.608" v="60" actId="20577"/>
        <pc:sldMkLst>
          <pc:docMk/>
          <pc:sldMk cId="3283457095" sldId="257"/>
        </pc:sldMkLst>
        <pc:spChg chg="mod">
          <ac:chgData name="Beth Allen" userId="9624848e2c6a0b49" providerId="LiveId" clId="{079481AE-3006-40F6-B32F-79D21C63F137}" dt="2017-08-20T17:13:48.441" v="57" actId="20577"/>
          <ac:spMkLst>
            <pc:docMk/>
            <pc:sldMk cId="3283457095" sldId="257"/>
            <ac:spMk id="2" creationId="{00000000-0000-0000-0000-000000000000}"/>
          </ac:spMkLst>
        </pc:spChg>
        <pc:spChg chg="mod">
          <ac:chgData name="Beth Allen" userId="9624848e2c6a0b49" providerId="LiveId" clId="{079481AE-3006-40F6-B32F-79D21C63F137}" dt="2017-08-20T17:13:51.608" v="60" actId="20577"/>
          <ac:spMkLst>
            <pc:docMk/>
            <pc:sldMk cId="3283457095" sldId="257"/>
            <ac:spMk id="3" creationId="{00000000-0000-0000-0000-000000000000}"/>
          </ac:spMkLst>
        </pc:spChg>
      </pc:sldChg>
      <pc:sldChg chg="del">
        <pc:chgData name="Beth Allen" userId="9624848e2c6a0b49" providerId="LiveId" clId="{079481AE-3006-40F6-B32F-79D21C63F137}" dt="2017-08-20T17:13:33.134" v="46" actId="2696"/>
        <pc:sldMkLst>
          <pc:docMk/>
          <pc:sldMk cId="3047700784" sldId="268"/>
        </pc:sldMkLst>
      </pc:sldChg>
      <pc:sldChg chg="del">
        <pc:chgData name="Beth Allen" userId="9624848e2c6a0b49" providerId="LiveId" clId="{079481AE-3006-40F6-B32F-79D21C63F137}" dt="2017-08-20T17:13:33.766" v="47" actId="2696"/>
        <pc:sldMkLst>
          <pc:docMk/>
          <pc:sldMk cId="3388254070" sldId="269"/>
        </pc:sldMkLst>
      </pc:sldChg>
      <pc:sldChg chg="del">
        <pc:chgData name="Beth Allen" userId="9624848e2c6a0b49" providerId="LiveId" clId="{079481AE-3006-40F6-B32F-79D21C63F137}" dt="2017-08-20T17:13:34.501" v="48" actId="2696"/>
        <pc:sldMkLst>
          <pc:docMk/>
          <pc:sldMk cId="2117011130" sldId="270"/>
        </pc:sldMkLst>
      </pc:sldChg>
      <pc:sldChg chg="add">
        <pc:chgData name="Beth Allen" userId="9624848e2c6a0b49" providerId="LiveId" clId="{079481AE-3006-40F6-B32F-79D21C63F137}" dt="2017-08-20T17:13:39.968" v="49" actId="20577"/>
        <pc:sldMkLst>
          <pc:docMk/>
          <pc:sldMk cId="1517075930" sldId="273"/>
        </pc:sldMkLst>
      </pc:sldChg>
      <pc:sldChg chg="add">
        <pc:chgData name="Beth Allen" userId="9624848e2c6a0b49" providerId="LiveId" clId="{079481AE-3006-40F6-B32F-79D21C63F137}" dt="2017-08-20T17:13:40.185" v="50" actId="20577"/>
        <pc:sldMkLst>
          <pc:docMk/>
          <pc:sldMk cId="1036569571" sldId="274"/>
        </pc:sldMkLst>
      </pc:sldChg>
      <pc:sldChg chg="add">
        <pc:chgData name="Beth Allen" userId="9624848e2c6a0b49" providerId="LiveId" clId="{079481AE-3006-40F6-B32F-79D21C63F137}" dt="2017-08-20T17:13:40.365" v="51" actId="20577"/>
        <pc:sldMkLst>
          <pc:docMk/>
          <pc:sldMk cId="2307851330" sldId="275"/>
        </pc:sldMkLst>
      </pc:sldChg>
      <pc:sldChg chg="add">
        <pc:chgData name="Beth Allen" userId="9624848e2c6a0b49" providerId="LiveId" clId="{079481AE-3006-40F6-B32F-79D21C63F137}" dt="2017-08-20T17:13:40.558" v="52" actId="20577"/>
        <pc:sldMkLst>
          <pc:docMk/>
          <pc:sldMk cId="1329829373" sldId="276"/>
        </pc:sldMkLst>
      </pc:sldChg>
      <pc:sldChg chg="add">
        <pc:chgData name="Beth Allen" userId="9624848e2c6a0b49" providerId="LiveId" clId="{079481AE-3006-40F6-B32F-79D21C63F137}" dt="2017-08-20T17:13:40.733" v="53" actId="20577"/>
        <pc:sldMkLst>
          <pc:docMk/>
          <pc:sldMk cId="3105042448" sldId="277"/>
        </pc:sldMkLst>
      </pc:sldChg>
      <pc:sldChg chg="add">
        <pc:chgData name="Beth Allen" userId="9624848e2c6a0b49" providerId="LiveId" clId="{079481AE-3006-40F6-B32F-79D21C63F137}" dt="2017-08-20T17:13:40.926" v="54" actId="20577"/>
        <pc:sldMkLst>
          <pc:docMk/>
          <pc:sldMk cId="3370402741" sldId="27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8/23/2017</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8/23/2017</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8/23/2017</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8/23/2017</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8/23/2017</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8/23/2017</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Shell </a:t>
            </a:r>
            <a:r>
              <a:rPr lang="en-US" sz="5400" dirty="0" err="1" smtClean="0"/>
              <a:t>MetaCharacters</a:t>
            </a:r>
            <a:r>
              <a:rPr lang="en-US" sz="5400" dirty="0" smtClean="0"/>
              <a:t/>
            </a:r>
            <a:br>
              <a:rPr lang="en-US" sz="5400" dirty="0" smtClean="0"/>
            </a:br>
            <a:r>
              <a:rPr lang="en-US" sz="5400" dirty="0" smtClean="0"/>
              <a:t>And the Find Command</a:t>
            </a:r>
            <a:endParaRPr lang="en-US" sz="5400" dirty="0"/>
          </a:p>
        </p:txBody>
      </p:sp>
      <p:sp>
        <p:nvSpPr>
          <p:cNvPr id="3" name="Subtitle 2"/>
          <p:cNvSpPr>
            <a:spLocks noGrp="1"/>
          </p:cNvSpPr>
          <p:nvPr>
            <p:ph type="subTitle" idx="1"/>
          </p:nvPr>
        </p:nvSpPr>
        <p:spPr>
          <a:xfrm>
            <a:off x="1371600" y="3632201"/>
            <a:ext cx="9448800" cy="1146628"/>
          </a:xfrm>
        </p:spPr>
        <p:txBody>
          <a:bodyPr>
            <a:normAutofit lnSpcReduction="10000"/>
          </a:bodyPr>
          <a:lstStyle/>
          <a:p>
            <a:pPr algn="just"/>
            <a:r>
              <a:rPr lang="en-US" dirty="0"/>
              <a:t>CS390: Unix Programming                                                                      Beth </a:t>
            </a:r>
            <a:r>
              <a:rPr lang="en-US" dirty="0" smtClean="0"/>
              <a:t>Allen</a:t>
            </a:r>
          </a:p>
          <a:p>
            <a:pPr algn="r"/>
            <a:r>
              <a:rPr lang="en-US" dirty="0" smtClean="0"/>
              <a:t>								Office N317</a:t>
            </a:r>
          </a:p>
          <a:p>
            <a:pPr algn="r"/>
            <a:r>
              <a:rPr lang="en-US" dirty="0"/>
              <a:t>							beth.allen@uah.edu</a:t>
            </a:r>
          </a:p>
        </p:txBody>
      </p:sp>
      <p:sp>
        <p:nvSpPr>
          <p:cNvPr id="4" name="TextBox 3"/>
          <p:cNvSpPr txBox="1"/>
          <p:nvPr/>
        </p:nvSpPr>
        <p:spPr>
          <a:xfrm>
            <a:off x="9875520" y="6592542"/>
            <a:ext cx="2214880" cy="530915"/>
          </a:xfrm>
          <a:prstGeom prst="rect">
            <a:avLst/>
          </a:prstGeom>
          <a:noFill/>
        </p:spPr>
        <p:txBody>
          <a:bodyPr wrap="square" rtlCol="0">
            <a:spAutoFit/>
          </a:bodyPr>
          <a:lstStyle/>
          <a:p>
            <a:r>
              <a:rPr lang="en-US" sz="1050" dirty="0">
                <a:solidFill>
                  <a:srgbClr val="00B0F0"/>
                </a:solidFill>
              </a:rPr>
              <a:t>00 - Course Introduction.pptx</a:t>
            </a:r>
            <a:r>
              <a:rPr lang="en-US" dirty="0"/>
              <a:t>	</a:t>
            </a:r>
          </a:p>
        </p:txBody>
      </p:sp>
    </p:spTree>
    <p:extLst>
      <p:ext uri="{BB962C8B-B14F-4D97-AF65-F5344CB8AC3E}">
        <p14:creationId xmlns:p14="http://schemas.microsoft.com/office/powerpoint/2010/main" val="805793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DE2D8-EB8E-4EE0-B87D-533450704274}"/>
              </a:ext>
            </a:extLst>
          </p:cNvPr>
          <p:cNvSpPr>
            <a:spLocks noGrp="1"/>
          </p:cNvSpPr>
          <p:nvPr>
            <p:ph type="title"/>
          </p:nvPr>
        </p:nvSpPr>
        <p:spPr/>
        <p:txBody>
          <a:bodyPr/>
          <a:lstStyle/>
          <a:p>
            <a:r>
              <a:rPr lang="en-US" dirty="0" smtClean="0"/>
              <a:t>Review</a:t>
            </a:r>
            <a:endParaRPr lang="en-US" dirty="0"/>
          </a:p>
        </p:txBody>
      </p:sp>
      <p:sp>
        <p:nvSpPr>
          <p:cNvPr id="3" name="Content Placeholder 2">
            <a:extLst>
              <a:ext uri="{FF2B5EF4-FFF2-40B4-BE49-F238E27FC236}">
                <a16:creationId xmlns:a16="http://schemas.microsoft.com/office/drawing/2014/main" id="{2355D7A7-4660-467A-8398-271DF3919C4C}"/>
              </a:ext>
            </a:extLst>
          </p:cNvPr>
          <p:cNvSpPr>
            <a:spLocks noGrp="1"/>
          </p:cNvSpPr>
          <p:nvPr>
            <p:ph idx="1"/>
          </p:nvPr>
        </p:nvSpPr>
        <p:spPr>
          <a:xfrm>
            <a:off x="685800" y="1664044"/>
            <a:ext cx="10820400" cy="4826208"/>
          </a:xfrm>
        </p:spPr>
        <p:txBody>
          <a:bodyPr>
            <a:normAutofit/>
          </a:bodyPr>
          <a:lstStyle/>
          <a:p>
            <a:pPr marL="0" indent="0">
              <a:buNone/>
            </a:pPr>
            <a:r>
              <a:rPr lang="en-US" sz="1600" dirty="0" smtClean="0"/>
              <a:t>Exercises 4.29, 4.30</a:t>
            </a:r>
            <a:endParaRPr lang="en-US" dirty="0">
              <a:solidFill>
                <a:schemeClr val="accent2">
                  <a:lumMod val="20000"/>
                  <a:lumOff val="80000"/>
                </a:schemeClr>
              </a:solidFill>
            </a:endParaRPr>
          </a:p>
          <a:p>
            <a:pPr marL="0" indent="0">
              <a:buNone/>
            </a:pPr>
            <a:endParaRPr lang="en-US" dirty="0"/>
          </a:p>
        </p:txBody>
      </p:sp>
    </p:spTree>
    <p:extLst>
      <p:ext uri="{BB962C8B-B14F-4D97-AF65-F5344CB8AC3E}">
        <p14:creationId xmlns:p14="http://schemas.microsoft.com/office/powerpoint/2010/main" val="3692149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4057" y="3124200"/>
            <a:ext cx="3940629" cy="369332"/>
          </a:xfrm>
          <a:prstGeom prst="rect">
            <a:avLst/>
          </a:prstGeom>
          <a:noFill/>
        </p:spPr>
        <p:txBody>
          <a:bodyPr wrap="square" rtlCol="0">
            <a:spAutoFit/>
          </a:bodyPr>
          <a:lstStyle/>
          <a:p>
            <a:pPr algn="ctr"/>
            <a:r>
              <a:rPr lang="en-US" dirty="0"/>
              <a:t>- END -</a:t>
            </a:r>
          </a:p>
        </p:txBody>
      </p:sp>
    </p:spTree>
    <p:extLst>
      <p:ext uri="{BB962C8B-B14F-4D97-AF65-F5344CB8AC3E}">
        <p14:creationId xmlns:p14="http://schemas.microsoft.com/office/powerpoint/2010/main" val="194350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64373"/>
            <a:ext cx="8610600" cy="910423"/>
          </a:xfrm>
        </p:spPr>
        <p:txBody>
          <a:bodyPr/>
          <a:lstStyle/>
          <a:p>
            <a:r>
              <a:rPr lang="en-US" dirty="0" smtClean="0"/>
              <a:t>Shell </a:t>
            </a:r>
            <a:r>
              <a:rPr lang="en-US" dirty="0" err="1" smtClean="0"/>
              <a:t>Metacharacters</a:t>
            </a:r>
            <a:endParaRPr lang="en-US" dirty="0"/>
          </a:p>
        </p:txBody>
      </p:sp>
      <p:sp>
        <p:nvSpPr>
          <p:cNvPr id="3" name="Content Placeholder 2"/>
          <p:cNvSpPr>
            <a:spLocks noGrp="1"/>
          </p:cNvSpPr>
          <p:nvPr>
            <p:ph idx="1"/>
          </p:nvPr>
        </p:nvSpPr>
        <p:spPr>
          <a:xfrm>
            <a:off x="685800" y="1559294"/>
            <a:ext cx="10820400" cy="4659392"/>
          </a:xfrm>
        </p:spPr>
        <p:txBody>
          <a:bodyPr/>
          <a:lstStyle/>
          <a:p>
            <a:r>
              <a:rPr lang="en-US" dirty="0" err="1" smtClean="0"/>
              <a:t>Metacharacters</a:t>
            </a:r>
            <a:r>
              <a:rPr lang="en-US" dirty="0" smtClean="0"/>
              <a:t> are special characters used to represent values other than themselves</a:t>
            </a:r>
          </a:p>
          <a:p>
            <a:r>
              <a:rPr lang="en-US" dirty="0" smtClean="0"/>
              <a:t>The Shell command line interpreter (bash, for example) uses </a:t>
            </a:r>
            <a:r>
              <a:rPr lang="en-US" dirty="0" err="1" smtClean="0"/>
              <a:t>metacharacters</a:t>
            </a:r>
            <a:r>
              <a:rPr lang="en-US" dirty="0" smtClean="0"/>
              <a:t> for file name matching. (Note this is not the same thing as </a:t>
            </a:r>
            <a:r>
              <a:rPr lang="en-US" dirty="0" err="1" smtClean="0"/>
              <a:t>unix</a:t>
            </a:r>
            <a:r>
              <a:rPr lang="en-US" dirty="0" smtClean="0"/>
              <a:t> regular expression pattern matching)</a:t>
            </a:r>
          </a:p>
          <a:p>
            <a:r>
              <a:rPr lang="en-US" dirty="0" smtClean="0"/>
              <a:t>When you type in a command, such as ls *.txt, the shell finds all of the matching file names and rewrites the ls command to take that new list of file names as its actual input.  The ls command does not expand *, the shell does.</a:t>
            </a:r>
          </a:p>
          <a:p>
            <a:endParaRPr lang="en-US" dirty="0"/>
          </a:p>
        </p:txBody>
      </p:sp>
      <p:sp>
        <p:nvSpPr>
          <p:cNvPr id="4" name="Rectangle: Rounded Corners 3">
            <a:extLst>
              <a:ext uri="{FF2B5EF4-FFF2-40B4-BE49-F238E27FC236}">
                <a16:creationId xmlns:a16="http://schemas.microsoft.com/office/drawing/2014/main" id="{38D8418C-4149-4772-A84A-3BBCFED045D0}"/>
              </a:ext>
            </a:extLst>
          </p:cNvPr>
          <p:cNvSpPr/>
          <p:nvPr/>
        </p:nvSpPr>
        <p:spPr>
          <a:xfrm>
            <a:off x="1170170" y="4807116"/>
            <a:ext cx="8657224" cy="102325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t>Try this:</a:t>
            </a:r>
            <a:endParaRPr lang="en-US" dirty="0"/>
          </a:p>
          <a:p>
            <a:r>
              <a:rPr lang="en-US" dirty="0" smtClean="0">
                <a:sym typeface="Wingdings" panose="05000000000000000000" pitchFamily="2" charset="2"/>
              </a:rPr>
              <a:t> </a:t>
            </a:r>
            <a:r>
              <a:rPr lang="en-US" dirty="0" smtClean="0">
                <a:sym typeface="Wingdings" panose="05000000000000000000" pitchFamily="2" charset="2"/>
              </a:rPr>
              <a:t>echo *</a:t>
            </a:r>
            <a:endParaRPr lang="en-US" dirty="0"/>
          </a:p>
        </p:txBody>
      </p:sp>
    </p:spTree>
    <p:extLst>
      <p:ext uri="{BB962C8B-B14F-4D97-AF65-F5344CB8AC3E}">
        <p14:creationId xmlns:p14="http://schemas.microsoft.com/office/powerpoint/2010/main" val="174361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Metacharacters</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1842103"/>
              </p:ext>
            </p:extLst>
          </p:nvPr>
        </p:nvGraphicFramePr>
        <p:xfrm>
          <a:off x="1213852" y="1799925"/>
          <a:ext cx="9835950" cy="4327292"/>
        </p:xfrm>
        <a:graphic>
          <a:graphicData uri="http://schemas.openxmlformats.org/drawingml/2006/table">
            <a:tbl>
              <a:tblPr firstRow="1" bandRow="1">
                <a:tableStyleId>{073A0DAA-6AF3-43AB-8588-CEC1D06C72B9}</a:tableStyleId>
              </a:tblPr>
              <a:tblGrid>
                <a:gridCol w="3078529">
                  <a:extLst>
                    <a:ext uri="{9D8B030D-6E8A-4147-A177-3AD203B41FA5}">
                      <a16:colId xmlns:a16="http://schemas.microsoft.com/office/drawing/2014/main" val="3303861594"/>
                    </a:ext>
                  </a:extLst>
                </a:gridCol>
                <a:gridCol w="6757421">
                  <a:extLst>
                    <a:ext uri="{9D8B030D-6E8A-4147-A177-3AD203B41FA5}">
                      <a16:colId xmlns:a16="http://schemas.microsoft.com/office/drawing/2014/main" val="2896018161"/>
                    </a:ext>
                  </a:extLst>
                </a:gridCol>
              </a:tblGrid>
              <a:tr h="546933">
                <a:tc>
                  <a:txBody>
                    <a:bodyPr/>
                    <a:lstStyle/>
                    <a:p>
                      <a:pPr algn="ctr"/>
                      <a:r>
                        <a:rPr lang="en-US" dirty="0" smtClean="0"/>
                        <a:t>Character</a:t>
                      </a:r>
                      <a:endParaRPr lang="en-US" dirty="0"/>
                    </a:p>
                  </a:txBody>
                  <a:tcPr/>
                </a:tc>
                <a:tc>
                  <a:txBody>
                    <a:bodyPr/>
                    <a:lstStyle/>
                    <a:p>
                      <a:pPr algn="ctr"/>
                      <a:r>
                        <a:rPr lang="en-US" dirty="0" smtClean="0"/>
                        <a:t>Matches</a:t>
                      </a:r>
                      <a:endParaRPr lang="en-US" dirty="0"/>
                    </a:p>
                  </a:txBody>
                  <a:tcPr/>
                </a:tc>
                <a:extLst>
                  <a:ext uri="{0D108BD9-81ED-4DB2-BD59-A6C34878D82A}">
                    <a16:rowId xmlns:a16="http://schemas.microsoft.com/office/drawing/2014/main" val="1714663079"/>
                  </a:ext>
                </a:extLst>
              </a:tr>
              <a:tr h="546933">
                <a:tc>
                  <a:txBody>
                    <a:bodyPr/>
                    <a:lstStyle/>
                    <a:p>
                      <a:pPr algn="ctr"/>
                      <a:r>
                        <a:rPr lang="en-US" dirty="0" smtClean="0"/>
                        <a:t>*</a:t>
                      </a:r>
                      <a:endParaRPr lang="en-US" dirty="0"/>
                    </a:p>
                  </a:txBody>
                  <a:tcPr/>
                </a:tc>
                <a:tc>
                  <a:txBody>
                    <a:bodyPr/>
                    <a:lstStyle/>
                    <a:p>
                      <a:r>
                        <a:rPr lang="en-US" dirty="0" smtClean="0"/>
                        <a:t>Matches 0 or more characters of any type</a:t>
                      </a:r>
                      <a:endParaRPr lang="en-US" dirty="0"/>
                    </a:p>
                  </a:txBody>
                  <a:tcPr/>
                </a:tc>
                <a:extLst>
                  <a:ext uri="{0D108BD9-81ED-4DB2-BD59-A6C34878D82A}">
                    <a16:rowId xmlns:a16="http://schemas.microsoft.com/office/drawing/2014/main" val="2818781554"/>
                  </a:ext>
                </a:extLst>
              </a:tr>
              <a:tr h="546933">
                <a:tc>
                  <a:txBody>
                    <a:bodyPr/>
                    <a:lstStyle/>
                    <a:p>
                      <a:pPr algn="ctr"/>
                      <a:r>
                        <a:rPr lang="en-US" dirty="0" smtClean="0"/>
                        <a:t>?</a:t>
                      </a:r>
                      <a:endParaRPr lang="en-US" dirty="0"/>
                    </a:p>
                  </a:txBody>
                  <a:tcPr/>
                </a:tc>
                <a:tc>
                  <a:txBody>
                    <a:bodyPr/>
                    <a:lstStyle/>
                    <a:p>
                      <a:r>
                        <a:rPr lang="en-US" dirty="0" smtClean="0"/>
                        <a:t>Matches a single character of any type</a:t>
                      </a:r>
                      <a:r>
                        <a:rPr lang="en-US" baseline="0" dirty="0" smtClean="0"/>
                        <a:t> (exactly 1)</a:t>
                      </a:r>
                      <a:endParaRPr lang="en-US" dirty="0"/>
                    </a:p>
                  </a:txBody>
                  <a:tcPr/>
                </a:tc>
                <a:extLst>
                  <a:ext uri="{0D108BD9-81ED-4DB2-BD59-A6C34878D82A}">
                    <a16:rowId xmlns:a16="http://schemas.microsoft.com/office/drawing/2014/main" val="2288294874"/>
                  </a:ext>
                </a:extLst>
              </a:tr>
              <a:tr h="655788">
                <a:tc>
                  <a:txBody>
                    <a:bodyPr/>
                    <a:lstStyle/>
                    <a:p>
                      <a:pPr algn="ctr"/>
                      <a:r>
                        <a:rPr lang="en-US" dirty="0" smtClean="0"/>
                        <a:t>{}</a:t>
                      </a:r>
                      <a:endParaRPr lang="en-US" dirty="0"/>
                    </a:p>
                  </a:txBody>
                  <a:tcPr/>
                </a:tc>
                <a:tc>
                  <a:txBody>
                    <a:bodyPr/>
                    <a:lstStyle/>
                    <a:p>
                      <a:r>
                        <a:rPr lang="en-US" dirty="0" smtClean="0"/>
                        <a:t>Matches for any of a list of comma separated strings (do not put whitespace between</a:t>
                      </a:r>
                      <a:r>
                        <a:rPr lang="en-US" baseline="0" dirty="0" smtClean="0"/>
                        <a:t> them)</a:t>
                      </a:r>
                      <a:endParaRPr lang="en-US" dirty="0"/>
                    </a:p>
                  </a:txBody>
                  <a:tcPr/>
                </a:tc>
                <a:extLst>
                  <a:ext uri="{0D108BD9-81ED-4DB2-BD59-A6C34878D82A}">
                    <a16:rowId xmlns:a16="http://schemas.microsoft.com/office/drawing/2014/main" val="3377609052"/>
                  </a:ext>
                </a:extLst>
              </a:tr>
              <a:tr h="546933">
                <a:tc>
                  <a:txBody>
                    <a:bodyPr/>
                    <a:lstStyle/>
                    <a:p>
                      <a:pPr algn="ctr"/>
                      <a:r>
                        <a:rPr lang="en-US" dirty="0" smtClean="0"/>
                        <a:t>[]</a:t>
                      </a:r>
                      <a:endParaRPr lang="en-US" dirty="0"/>
                    </a:p>
                  </a:txBody>
                  <a:tcPr/>
                </a:tc>
                <a:tc>
                  <a:txBody>
                    <a:bodyPr/>
                    <a:lstStyle/>
                    <a:p>
                      <a:r>
                        <a:rPr lang="en-US" dirty="0" smtClean="0"/>
                        <a:t>Match</a:t>
                      </a:r>
                      <a:r>
                        <a:rPr lang="en-US" baseline="0" dirty="0" smtClean="0"/>
                        <a:t> any one character in the set</a:t>
                      </a:r>
                      <a:endParaRPr lang="en-US" dirty="0"/>
                    </a:p>
                  </a:txBody>
                  <a:tcPr/>
                </a:tc>
                <a:extLst>
                  <a:ext uri="{0D108BD9-81ED-4DB2-BD59-A6C34878D82A}">
                    <a16:rowId xmlns:a16="http://schemas.microsoft.com/office/drawing/2014/main" val="1077135756"/>
                  </a:ext>
                </a:extLst>
              </a:tr>
              <a:tr h="936839">
                <a:tc>
                  <a:txBody>
                    <a:bodyPr/>
                    <a:lstStyle/>
                    <a:p>
                      <a:pPr algn="ctr"/>
                      <a:r>
                        <a:rPr lang="en-US" dirty="0" smtClean="0"/>
                        <a:t>[!</a:t>
                      </a:r>
                      <a:r>
                        <a:rPr lang="en-US" dirty="0" err="1" smtClean="0"/>
                        <a:t>abc</a:t>
                      </a:r>
                      <a:r>
                        <a:rPr lang="en-US" dirty="0" smtClean="0"/>
                        <a:t>] or [^</a:t>
                      </a:r>
                      <a:r>
                        <a:rPr lang="en-US" dirty="0" err="1" smtClean="0"/>
                        <a:t>abc</a:t>
                      </a:r>
                      <a:r>
                        <a:rPr lang="en-US" dirty="0" smtClean="0"/>
                        <a:t>]</a:t>
                      </a:r>
                      <a:endParaRPr lang="en-US" dirty="0"/>
                    </a:p>
                  </a:txBody>
                  <a:tcPr/>
                </a:tc>
                <a:tc>
                  <a:txBody>
                    <a:bodyPr/>
                    <a:lstStyle/>
                    <a:p>
                      <a:r>
                        <a:rPr lang="en-US" dirty="0" smtClean="0"/>
                        <a:t>Matches any</a:t>
                      </a:r>
                      <a:r>
                        <a:rPr lang="en-US" baseline="0" dirty="0" smtClean="0"/>
                        <a:t> character not in the set</a:t>
                      </a:r>
                    </a:p>
                    <a:p>
                      <a:r>
                        <a:rPr lang="en-US" baseline="0" dirty="0" smtClean="0"/>
                        <a:t>Remember, letters are case sensitive so a is different from A</a:t>
                      </a:r>
                      <a:endParaRPr lang="en-US" dirty="0"/>
                    </a:p>
                  </a:txBody>
                  <a:tcPr/>
                </a:tc>
                <a:extLst>
                  <a:ext uri="{0D108BD9-81ED-4DB2-BD59-A6C34878D82A}">
                    <a16:rowId xmlns:a16="http://schemas.microsoft.com/office/drawing/2014/main" val="3968902034"/>
                  </a:ext>
                </a:extLst>
              </a:tr>
              <a:tr h="546933">
                <a:tc>
                  <a:txBody>
                    <a:bodyPr/>
                    <a:lstStyle/>
                    <a:p>
                      <a:pPr algn="ctr"/>
                      <a:r>
                        <a:rPr lang="en-US" dirty="0" smtClean="0"/>
                        <a:t>\</a:t>
                      </a:r>
                      <a:endParaRPr lang="en-US" dirty="0"/>
                    </a:p>
                  </a:txBody>
                  <a:tcPr/>
                </a:tc>
                <a:tc>
                  <a:txBody>
                    <a:bodyPr/>
                    <a:lstStyle/>
                    <a:p>
                      <a:r>
                        <a:rPr lang="en-US" dirty="0" smtClean="0"/>
                        <a:t>Used to disable </a:t>
                      </a:r>
                      <a:r>
                        <a:rPr lang="en-US" dirty="0" err="1" smtClean="0"/>
                        <a:t>metacharacters</a:t>
                      </a:r>
                      <a:endParaRPr lang="en-US" dirty="0"/>
                    </a:p>
                  </a:txBody>
                  <a:tcPr/>
                </a:tc>
                <a:extLst>
                  <a:ext uri="{0D108BD9-81ED-4DB2-BD59-A6C34878D82A}">
                    <a16:rowId xmlns:a16="http://schemas.microsoft.com/office/drawing/2014/main" val="3609186503"/>
                  </a:ext>
                </a:extLst>
              </a:tr>
            </a:tbl>
          </a:graphicData>
        </a:graphic>
      </p:graphicFrame>
    </p:spTree>
    <p:extLst>
      <p:ext uri="{BB962C8B-B14F-4D97-AF65-F5344CB8AC3E}">
        <p14:creationId xmlns:p14="http://schemas.microsoft.com/office/powerpoint/2010/main" val="1969756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6093" y="311986"/>
            <a:ext cx="8610600" cy="717918"/>
          </a:xfrm>
        </p:spPr>
        <p:txBody>
          <a:bodyPr/>
          <a:lstStyle/>
          <a:p>
            <a:r>
              <a:rPr lang="en-US" dirty="0" smtClean="0"/>
              <a:t>Some Examples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163766243"/>
              </p:ext>
            </p:extLst>
          </p:nvPr>
        </p:nvGraphicFramePr>
        <p:xfrm>
          <a:off x="760393" y="1232039"/>
          <a:ext cx="10318284" cy="5358704"/>
        </p:xfrm>
        <a:graphic>
          <a:graphicData uri="http://schemas.openxmlformats.org/drawingml/2006/table">
            <a:tbl>
              <a:tblPr firstRow="1" bandRow="1">
                <a:tableStyleId>{073A0DAA-6AF3-43AB-8588-CEC1D06C72B9}</a:tableStyleId>
              </a:tblPr>
              <a:tblGrid>
                <a:gridCol w="3311093">
                  <a:extLst>
                    <a:ext uri="{9D8B030D-6E8A-4147-A177-3AD203B41FA5}">
                      <a16:colId xmlns:a16="http://schemas.microsoft.com/office/drawing/2014/main" val="3189452974"/>
                    </a:ext>
                  </a:extLst>
                </a:gridCol>
                <a:gridCol w="7007191">
                  <a:extLst>
                    <a:ext uri="{9D8B030D-6E8A-4147-A177-3AD203B41FA5}">
                      <a16:colId xmlns:a16="http://schemas.microsoft.com/office/drawing/2014/main" val="1265770121"/>
                    </a:ext>
                  </a:extLst>
                </a:gridCol>
              </a:tblGrid>
              <a:tr h="406948">
                <a:tc>
                  <a:txBody>
                    <a:bodyPr/>
                    <a:lstStyle/>
                    <a:p>
                      <a:r>
                        <a:rPr lang="en-US" dirty="0" smtClean="0"/>
                        <a:t>Command</a:t>
                      </a:r>
                      <a:endParaRPr lang="en-US" dirty="0"/>
                    </a:p>
                  </a:txBody>
                  <a:tcPr/>
                </a:tc>
                <a:tc>
                  <a:txBody>
                    <a:bodyPr/>
                    <a:lstStyle/>
                    <a:p>
                      <a:r>
                        <a:rPr lang="en-US" dirty="0" smtClean="0"/>
                        <a:t>Matches files</a:t>
                      </a:r>
                      <a:endParaRPr lang="en-US" dirty="0"/>
                    </a:p>
                  </a:txBody>
                  <a:tcPr/>
                </a:tc>
                <a:extLst>
                  <a:ext uri="{0D108BD9-81ED-4DB2-BD59-A6C34878D82A}">
                    <a16:rowId xmlns:a16="http://schemas.microsoft.com/office/drawing/2014/main" val="3620147635"/>
                  </a:ext>
                </a:extLst>
              </a:tr>
              <a:tr h="406948">
                <a:tc>
                  <a:txBody>
                    <a:bodyPr/>
                    <a:lstStyle/>
                    <a:p>
                      <a:r>
                        <a:rPr lang="en-US" dirty="0" smtClean="0"/>
                        <a:t>ls</a:t>
                      </a:r>
                      <a:r>
                        <a:rPr lang="en-US" baseline="0" dirty="0" smtClean="0"/>
                        <a:t> a*</a:t>
                      </a:r>
                      <a:endParaRPr lang="en-US" dirty="0"/>
                    </a:p>
                  </a:txBody>
                  <a:tcPr/>
                </a:tc>
                <a:tc>
                  <a:txBody>
                    <a:bodyPr/>
                    <a:lstStyle/>
                    <a:p>
                      <a:r>
                        <a:rPr lang="en-US" dirty="0" smtClean="0"/>
                        <a:t>List all files starting with lowercase</a:t>
                      </a:r>
                      <a:r>
                        <a:rPr lang="en-US" baseline="0" dirty="0" smtClean="0"/>
                        <a:t> a</a:t>
                      </a:r>
                      <a:endParaRPr lang="en-US" dirty="0"/>
                    </a:p>
                  </a:txBody>
                  <a:tcPr/>
                </a:tc>
                <a:extLst>
                  <a:ext uri="{0D108BD9-81ED-4DB2-BD59-A6C34878D82A}">
                    <a16:rowId xmlns:a16="http://schemas.microsoft.com/office/drawing/2014/main" val="2075412123"/>
                  </a:ext>
                </a:extLst>
              </a:tr>
              <a:tr h="406948">
                <a:tc>
                  <a:txBody>
                    <a:bodyPr/>
                    <a:lstStyle/>
                    <a:p>
                      <a:r>
                        <a:rPr lang="en-US" dirty="0" smtClean="0"/>
                        <a:t>ls</a:t>
                      </a:r>
                      <a:r>
                        <a:rPr lang="en-US" baseline="0" dirty="0" smtClean="0"/>
                        <a:t> *[0-9]</a:t>
                      </a:r>
                      <a:endParaRPr lang="en-US" dirty="0"/>
                    </a:p>
                  </a:txBody>
                  <a:tcPr/>
                </a:tc>
                <a:tc>
                  <a:txBody>
                    <a:bodyPr/>
                    <a:lstStyle/>
                    <a:p>
                      <a:r>
                        <a:rPr lang="en-US" dirty="0" smtClean="0"/>
                        <a:t>List all files ending with a number in the range 0-9</a:t>
                      </a:r>
                      <a:endParaRPr lang="en-US" dirty="0"/>
                    </a:p>
                  </a:txBody>
                  <a:tcPr/>
                </a:tc>
                <a:extLst>
                  <a:ext uri="{0D108BD9-81ED-4DB2-BD59-A6C34878D82A}">
                    <a16:rowId xmlns:a16="http://schemas.microsoft.com/office/drawing/2014/main" val="1984224627"/>
                  </a:ext>
                </a:extLst>
              </a:tr>
              <a:tr h="406948">
                <a:tc>
                  <a:txBody>
                    <a:bodyPr/>
                    <a:lstStyle/>
                    <a:p>
                      <a:r>
                        <a:rPr lang="en-US" dirty="0" smtClean="0"/>
                        <a:t>ls</a:t>
                      </a:r>
                      <a:r>
                        <a:rPr lang="en-US" baseline="0" dirty="0" smtClean="0"/>
                        <a:t> [</a:t>
                      </a:r>
                      <a:r>
                        <a:rPr lang="en-US" baseline="0" dirty="0" err="1" smtClean="0"/>
                        <a:t>aA</a:t>
                      </a:r>
                      <a:r>
                        <a:rPr lang="en-US" baseline="0" dirty="0" smtClean="0"/>
                        <a:t>]*</a:t>
                      </a:r>
                      <a:endParaRPr lang="en-US" dirty="0"/>
                    </a:p>
                  </a:txBody>
                  <a:tcPr/>
                </a:tc>
                <a:tc>
                  <a:txBody>
                    <a:bodyPr/>
                    <a:lstStyle/>
                    <a:p>
                      <a:r>
                        <a:rPr lang="en-US" dirty="0" smtClean="0"/>
                        <a:t>List all files starting with lower or upper case a</a:t>
                      </a:r>
                      <a:endParaRPr lang="en-US" dirty="0"/>
                    </a:p>
                  </a:txBody>
                  <a:tcPr/>
                </a:tc>
                <a:extLst>
                  <a:ext uri="{0D108BD9-81ED-4DB2-BD59-A6C34878D82A}">
                    <a16:rowId xmlns:a16="http://schemas.microsoft.com/office/drawing/2014/main" val="3348692648"/>
                  </a:ext>
                </a:extLst>
              </a:tr>
              <a:tr h="406948">
                <a:tc>
                  <a:txBody>
                    <a:bodyPr/>
                    <a:lstStyle/>
                    <a:p>
                      <a:r>
                        <a:rPr lang="en-US" dirty="0" smtClean="0"/>
                        <a:t>ls</a:t>
                      </a:r>
                      <a:r>
                        <a:rPr lang="en-US" baseline="0" dirty="0" smtClean="0"/>
                        <a:t>  [</a:t>
                      </a:r>
                      <a:r>
                        <a:rPr lang="en-US" baseline="0" dirty="0" err="1" smtClean="0"/>
                        <a:t>aA</a:t>
                      </a:r>
                      <a:r>
                        <a:rPr lang="en-US" baseline="0" dirty="0" smtClean="0"/>
                        <a:t>]</a:t>
                      </a:r>
                      <a:endParaRPr lang="en-US" dirty="0"/>
                    </a:p>
                  </a:txBody>
                  <a:tcPr/>
                </a:tc>
                <a:tc>
                  <a:txBody>
                    <a:bodyPr/>
                    <a:lstStyle/>
                    <a:p>
                      <a:r>
                        <a:rPr lang="en-US" dirty="0" smtClean="0"/>
                        <a:t>List all files with exactly 1 character</a:t>
                      </a:r>
                      <a:r>
                        <a:rPr lang="en-US" baseline="0" dirty="0" smtClean="0"/>
                        <a:t> in the name, either a or A</a:t>
                      </a:r>
                      <a:endParaRPr lang="en-US" dirty="0"/>
                    </a:p>
                  </a:txBody>
                  <a:tcPr/>
                </a:tc>
                <a:extLst>
                  <a:ext uri="{0D108BD9-81ED-4DB2-BD59-A6C34878D82A}">
                    <a16:rowId xmlns:a16="http://schemas.microsoft.com/office/drawing/2014/main" val="814689488"/>
                  </a:ext>
                </a:extLst>
              </a:tr>
              <a:tr h="406948">
                <a:tc>
                  <a:txBody>
                    <a:bodyPr/>
                    <a:lstStyle/>
                    <a:p>
                      <a:r>
                        <a:rPr lang="en-US" dirty="0" smtClean="0"/>
                        <a:t>ls</a:t>
                      </a:r>
                      <a:r>
                        <a:rPr lang="en-US" baseline="0" dirty="0" smtClean="0"/>
                        <a:t> ??</a:t>
                      </a:r>
                      <a:endParaRPr lang="en-US" dirty="0"/>
                    </a:p>
                  </a:txBody>
                  <a:tcPr/>
                </a:tc>
                <a:tc>
                  <a:txBody>
                    <a:bodyPr/>
                    <a:lstStyle/>
                    <a:p>
                      <a:r>
                        <a:rPr lang="en-US" dirty="0" smtClean="0"/>
                        <a:t>List all files with exactly 2 characters</a:t>
                      </a:r>
                      <a:r>
                        <a:rPr lang="en-US" baseline="0" dirty="0" smtClean="0"/>
                        <a:t> in the name, any chars</a:t>
                      </a:r>
                      <a:endParaRPr lang="en-US" dirty="0"/>
                    </a:p>
                  </a:txBody>
                  <a:tcPr/>
                </a:tc>
                <a:extLst>
                  <a:ext uri="{0D108BD9-81ED-4DB2-BD59-A6C34878D82A}">
                    <a16:rowId xmlns:a16="http://schemas.microsoft.com/office/drawing/2014/main" val="3341794669"/>
                  </a:ext>
                </a:extLst>
              </a:tr>
              <a:tr h="406948">
                <a:tc>
                  <a:txBody>
                    <a:bodyPr/>
                    <a:lstStyle/>
                    <a:p>
                      <a:r>
                        <a:rPr lang="en-US" sz="1800" kern="1200" dirty="0" smtClean="0">
                          <a:solidFill>
                            <a:schemeClr val="dk1"/>
                          </a:solidFill>
                          <a:latin typeface="+mn-lt"/>
                          <a:ea typeface="+mn-ea"/>
                          <a:cs typeface="+mn-cs"/>
                        </a:rPr>
                        <a:t>ls *.</a:t>
                      </a:r>
                      <a:r>
                        <a:rPr lang="en-US" sz="1800" kern="1200" dirty="0" err="1" smtClean="0">
                          <a:solidFill>
                            <a:schemeClr val="dk1"/>
                          </a:solidFill>
                          <a:latin typeface="+mn-lt"/>
                          <a:ea typeface="+mn-ea"/>
                          <a:cs typeface="+mn-cs"/>
                        </a:rPr>
                        <a:t>cpp</a:t>
                      </a:r>
                      <a:r>
                        <a:rPr lang="en-US" sz="1800" kern="1200" dirty="0" smtClean="0">
                          <a:solidFill>
                            <a:schemeClr val="dk1"/>
                          </a:solidFill>
                          <a:latin typeface="+mn-lt"/>
                          <a:ea typeface="+mn-ea"/>
                          <a:cs typeface="+mn-cs"/>
                        </a:rPr>
                        <a:t>  *.h</a:t>
                      </a:r>
                      <a:r>
                        <a:rPr lang="en-US" sz="1600" b="0" i="0" u="none" strike="noStrike" baseline="0" dirty="0" smtClean="0">
                          <a:solidFill>
                            <a:srgbClr val="000000"/>
                          </a:solidFill>
                          <a:latin typeface="Arial" panose="020B0604020202020204" pitchFamily="34" charset="0"/>
                        </a:rPr>
                        <a:t>	</a:t>
                      </a:r>
                      <a:endParaRPr lang="en-US" sz="1600" b="0" i="0" u="none" strike="noStrike" baseline="0" dirty="0" smtClean="0">
                        <a:solidFill>
                          <a:srgbClr val="000000"/>
                        </a:solidFill>
                        <a:latin typeface="Arial" panose="020B0604020202020204" pitchFamily="34" charset="0"/>
                      </a:endParaRPr>
                    </a:p>
                  </a:txBody>
                  <a:tcPr/>
                </a:tc>
                <a:tc>
                  <a:txBody>
                    <a:bodyPr/>
                    <a:lstStyle/>
                    <a:p>
                      <a:r>
                        <a:rPr lang="en-US" sz="1800" kern="1200" dirty="0" smtClean="0">
                          <a:solidFill>
                            <a:schemeClr val="dk1"/>
                          </a:solidFill>
                          <a:latin typeface="+mn-lt"/>
                          <a:ea typeface="+mn-ea"/>
                          <a:cs typeface="+mn-cs"/>
                        </a:rPr>
                        <a:t>List files ending in .</a:t>
                      </a:r>
                      <a:r>
                        <a:rPr lang="en-US" sz="1800" kern="1200" dirty="0" err="1" smtClean="0">
                          <a:solidFill>
                            <a:schemeClr val="dk1"/>
                          </a:solidFill>
                          <a:latin typeface="+mn-lt"/>
                          <a:ea typeface="+mn-ea"/>
                          <a:cs typeface="+mn-cs"/>
                        </a:rPr>
                        <a:t>cpp</a:t>
                      </a:r>
                      <a:r>
                        <a:rPr lang="en-US" sz="1800" kern="1200" baseline="0" dirty="0" smtClean="0">
                          <a:solidFill>
                            <a:schemeClr val="dk1"/>
                          </a:solidFill>
                          <a:latin typeface="+mn-lt"/>
                          <a:ea typeface="+mn-ea"/>
                          <a:cs typeface="+mn-cs"/>
                        </a:rPr>
                        <a:t> and .h </a:t>
                      </a:r>
                      <a:r>
                        <a:rPr lang="en-US" sz="1800" kern="1200" dirty="0" smtClean="0">
                          <a:solidFill>
                            <a:schemeClr val="dk1"/>
                          </a:solidFill>
                          <a:latin typeface="+mn-lt"/>
                          <a:ea typeface="+mn-ea"/>
                          <a:cs typeface="+mn-cs"/>
                        </a:rPr>
                        <a:t>	</a:t>
                      </a:r>
                    </a:p>
                  </a:txBody>
                  <a:tcPr/>
                </a:tc>
                <a:extLst>
                  <a:ext uri="{0D108BD9-81ED-4DB2-BD59-A6C34878D82A}">
                    <a16:rowId xmlns:a16="http://schemas.microsoft.com/office/drawing/2014/main" val="3464510060"/>
                  </a:ext>
                </a:extLst>
              </a:tr>
              <a:tr h="406948">
                <a:tc>
                  <a:txBody>
                    <a:bodyPr/>
                    <a:lstStyle/>
                    <a:p>
                      <a:r>
                        <a:rPr lang="en-US" sz="1800" kern="1200" dirty="0" smtClean="0">
                          <a:solidFill>
                            <a:schemeClr val="dk1"/>
                          </a:solidFill>
                          <a:latin typeface="+mn-lt"/>
                          <a:ea typeface="+mn-ea"/>
                          <a:cs typeface="+mn-cs"/>
                        </a:rPr>
                        <a:t>ls *.{</a:t>
                      </a:r>
                      <a:r>
                        <a:rPr lang="en-US" sz="1800" kern="1200" dirty="0" err="1" smtClean="0">
                          <a:solidFill>
                            <a:schemeClr val="dk1"/>
                          </a:solidFill>
                          <a:latin typeface="+mn-lt"/>
                          <a:ea typeface="+mn-ea"/>
                          <a:cs typeface="+mn-cs"/>
                        </a:rPr>
                        <a:t>cpp,h</a:t>
                      </a:r>
                      <a:r>
                        <a:rPr lang="en-US" sz="1800" kern="1200" dirty="0" smtClean="0">
                          <a:solidFill>
                            <a:schemeClr val="dk1"/>
                          </a:solidFill>
                          <a:latin typeface="+mn-lt"/>
                          <a:ea typeface="+mn-ea"/>
                          <a:cs typeface="+mn-cs"/>
                        </a:rPr>
                        <a:t>} 	</a:t>
                      </a:r>
                      <a:endParaRPr lang="en-US" sz="1800" kern="1200" dirty="0" smtClean="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List files ending in .</a:t>
                      </a:r>
                      <a:r>
                        <a:rPr lang="en-US" sz="1800" kern="1200" dirty="0" err="1" smtClean="0">
                          <a:solidFill>
                            <a:schemeClr val="dk1"/>
                          </a:solidFill>
                          <a:latin typeface="+mn-lt"/>
                          <a:ea typeface="+mn-ea"/>
                          <a:cs typeface="+mn-cs"/>
                        </a:rPr>
                        <a:t>cpp</a:t>
                      </a:r>
                      <a:r>
                        <a:rPr lang="en-US" sz="1800" kern="1200" baseline="0" dirty="0" smtClean="0">
                          <a:solidFill>
                            <a:schemeClr val="dk1"/>
                          </a:solidFill>
                          <a:latin typeface="+mn-lt"/>
                          <a:ea typeface="+mn-ea"/>
                          <a:cs typeface="+mn-cs"/>
                        </a:rPr>
                        <a:t> and .h </a:t>
                      </a:r>
                      <a:endParaRPr lang="en-US" dirty="0"/>
                    </a:p>
                  </a:txBody>
                  <a:tcPr/>
                </a:tc>
                <a:extLst>
                  <a:ext uri="{0D108BD9-81ED-4DB2-BD59-A6C34878D82A}">
                    <a16:rowId xmlns:a16="http://schemas.microsoft.com/office/drawing/2014/main" val="2142535749"/>
                  </a:ext>
                </a:extLst>
              </a:tr>
              <a:tr h="406948">
                <a:tc>
                  <a:txBody>
                    <a:bodyPr/>
                    <a:lstStyle/>
                    <a:p>
                      <a:r>
                        <a:rPr lang="en-US" dirty="0" smtClean="0"/>
                        <a:t>ls</a:t>
                      </a:r>
                      <a:r>
                        <a:rPr lang="en-US" baseline="0" dirty="0" smtClean="0"/>
                        <a:t> [A-Z]*</a:t>
                      </a:r>
                    </a:p>
                    <a:p>
                      <a:endParaRPr lang="en-US" baseline="0" dirty="0" smtClean="0"/>
                    </a:p>
                    <a:p>
                      <a:r>
                        <a:rPr lang="en-US" sz="1400" b="1" baseline="0" dirty="0" smtClean="0">
                          <a:solidFill>
                            <a:srgbClr val="FF0000"/>
                          </a:solidFill>
                        </a:rPr>
                        <a:t>Safer to use </a:t>
                      </a:r>
                      <a:r>
                        <a:rPr lang="en-US" sz="1400" b="1" baseline="0" dirty="0" err="1" smtClean="0">
                          <a:solidFill>
                            <a:srgbClr val="FF0000"/>
                          </a:solidFill>
                        </a:rPr>
                        <a:t>posix</a:t>
                      </a:r>
                      <a:r>
                        <a:rPr lang="en-US" sz="1400" b="1" baseline="0" dirty="0" smtClean="0">
                          <a:solidFill>
                            <a:srgbClr val="FF0000"/>
                          </a:solidFill>
                        </a:rPr>
                        <a:t> defined ranges </a:t>
                      </a:r>
                    </a:p>
                    <a:p>
                      <a:r>
                        <a:rPr lang="en-US" baseline="0" dirty="0" err="1" smtClean="0"/>
                        <a:t>rm</a:t>
                      </a:r>
                      <a:r>
                        <a:rPr lang="en-US" baseline="0" dirty="0" smtClean="0"/>
                        <a:t> [[:upper:]]*</a:t>
                      </a:r>
                      <a:endParaRPr lang="en-US" dirty="0"/>
                    </a:p>
                  </a:txBody>
                  <a:tcPr/>
                </a:tc>
                <a:tc>
                  <a:txBody>
                    <a:bodyPr/>
                    <a:lstStyle/>
                    <a:p>
                      <a:r>
                        <a:rPr lang="en-US" dirty="0" smtClean="0"/>
                        <a:t>List all files starting with</a:t>
                      </a:r>
                      <a:r>
                        <a:rPr lang="en-US" baseline="0" dirty="0" smtClean="0"/>
                        <a:t> letters in the range A through Z</a:t>
                      </a:r>
                    </a:p>
                    <a:p>
                      <a:endParaRPr lang="en-US" baseline="0" dirty="0" smtClean="0"/>
                    </a:p>
                    <a:p>
                      <a:endParaRPr lang="en-US" dirty="0" smtClean="0"/>
                    </a:p>
                    <a:p>
                      <a:endParaRPr lang="en-US" dirty="0" smtClean="0"/>
                    </a:p>
                    <a:p>
                      <a:endParaRPr lang="en-US" dirty="0"/>
                    </a:p>
                  </a:txBody>
                  <a:tcPr/>
                </a:tc>
                <a:extLst>
                  <a:ext uri="{0D108BD9-81ED-4DB2-BD59-A6C34878D82A}">
                    <a16:rowId xmlns:a16="http://schemas.microsoft.com/office/drawing/2014/main" val="125595377"/>
                  </a:ext>
                </a:extLst>
              </a:tr>
              <a:tr h="406948">
                <a:tc>
                  <a:txBody>
                    <a:bodyPr/>
                    <a:lstStyle/>
                    <a:p>
                      <a:r>
                        <a:rPr lang="en-US" dirty="0" smtClean="0"/>
                        <a:t>ls *\?*</a:t>
                      </a:r>
                      <a:endParaRPr lang="en-US" dirty="0"/>
                    </a:p>
                  </a:txBody>
                  <a:tcPr/>
                </a:tc>
                <a:tc>
                  <a:txBody>
                    <a:bodyPr/>
                    <a:lstStyle/>
                    <a:p>
                      <a:r>
                        <a:rPr lang="en-US" dirty="0" smtClean="0"/>
                        <a:t>Find all</a:t>
                      </a:r>
                      <a:r>
                        <a:rPr lang="en-US" baseline="0" dirty="0" smtClean="0"/>
                        <a:t> the files with a ? In the name somewhere with chars before and after it</a:t>
                      </a:r>
                      <a:endParaRPr lang="en-US" dirty="0"/>
                    </a:p>
                  </a:txBody>
                  <a:tcPr/>
                </a:tc>
                <a:extLst>
                  <a:ext uri="{0D108BD9-81ED-4DB2-BD59-A6C34878D82A}">
                    <a16:rowId xmlns:a16="http://schemas.microsoft.com/office/drawing/2014/main" val="1548445917"/>
                  </a:ext>
                </a:extLst>
              </a:tr>
            </a:tbl>
          </a:graphicData>
        </a:graphic>
      </p:graphicFrame>
      <p:sp>
        <p:nvSpPr>
          <p:cNvPr id="6" name="Rectangle: Rounded Corners 3">
            <a:extLst>
              <a:ext uri="{FF2B5EF4-FFF2-40B4-BE49-F238E27FC236}">
                <a16:creationId xmlns:a16="http://schemas.microsoft.com/office/drawing/2014/main" id="{38D8418C-4149-4772-A84A-3BBCFED045D0}"/>
              </a:ext>
            </a:extLst>
          </p:cNvPr>
          <p:cNvSpPr/>
          <p:nvPr/>
        </p:nvSpPr>
        <p:spPr>
          <a:xfrm>
            <a:off x="4244739" y="4874491"/>
            <a:ext cx="6564432" cy="104504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285750" indent="-285750">
              <a:buFont typeface="Wingdings" panose="05000000000000000000" pitchFamily="2" charset="2"/>
              <a:buChar char="à"/>
            </a:pPr>
            <a:r>
              <a:rPr lang="en-US" dirty="0" smtClean="0"/>
              <a:t>Try it. What happens?</a:t>
            </a:r>
          </a:p>
          <a:p>
            <a:r>
              <a:rPr lang="en-US" sz="1400" i="1" dirty="0" smtClean="0"/>
              <a:t>This is an example that is “locale” dependent. Locales define the collate order – default here might be </a:t>
            </a:r>
            <a:r>
              <a:rPr lang="en-US" sz="1400" i="1" dirty="0" err="1" smtClean="0"/>
              <a:t>aAbBcC</a:t>
            </a:r>
            <a:r>
              <a:rPr lang="en-US" sz="1400" i="1" dirty="0" smtClean="0"/>
              <a:t>…</a:t>
            </a:r>
            <a:endParaRPr lang="en-US" sz="1400" i="1" dirty="0"/>
          </a:p>
        </p:txBody>
      </p:sp>
    </p:spTree>
    <p:extLst>
      <p:ext uri="{BB962C8B-B14F-4D97-AF65-F5344CB8AC3E}">
        <p14:creationId xmlns:p14="http://schemas.microsoft.com/office/powerpoint/2010/main" val="277712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Find Command</a:t>
            </a:r>
            <a:endParaRPr lang="en-US" dirty="0"/>
          </a:p>
        </p:txBody>
      </p:sp>
      <p:sp>
        <p:nvSpPr>
          <p:cNvPr id="3" name="Content Placeholder 2"/>
          <p:cNvSpPr>
            <a:spLocks noGrp="1"/>
          </p:cNvSpPr>
          <p:nvPr>
            <p:ph idx="1"/>
          </p:nvPr>
        </p:nvSpPr>
        <p:spPr>
          <a:xfrm>
            <a:off x="685800" y="1771048"/>
            <a:ext cx="10820400" cy="4447637"/>
          </a:xfrm>
        </p:spPr>
        <p:txBody>
          <a:bodyPr/>
          <a:lstStyle/>
          <a:p>
            <a:pPr marL="0" indent="0">
              <a:buNone/>
            </a:pPr>
            <a:r>
              <a:rPr lang="en-US" dirty="0" smtClean="0"/>
              <a:t>Some basic ways to search for files in UNIX:</a:t>
            </a:r>
          </a:p>
          <a:p>
            <a:r>
              <a:rPr lang="en-US" dirty="0" smtClean="0"/>
              <a:t>ls – you can list files, using matching</a:t>
            </a:r>
          </a:p>
          <a:p>
            <a:pPr lvl="1"/>
            <a:r>
              <a:rPr lang="en-US" dirty="0" smtClean="0"/>
              <a:t>You need to look through subdirectories and can be time-consuming</a:t>
            </a:r>
          </a:p>
          <a:p>
            <a:r>
              <a:rPr lang="en-US" dirty="0" smtClean="0"/>
              <a:t>which</a:t>
            </a:r>
          </a:p>
          <a:p>
            <a:pPr lvl="1"/>
            <a:r>
              <a:rPr lang="en-US" dirty="0" smtClean="0"/>
              <a:t>Searches for a command, defined in PATH only</a:t>
            </a:r>
          </a:p>
          <a:p>
            <a:r>
              <a:rPr lang="en-US" dirty="0" err="1" smtClean="0"/>
              <a:t>whereis</a:t>
            </a:r>
            <a:endParaRPr lang="en-US" dirty="0" smtClean="0"/>
          </a:p>
          <a:p>
            <a:pPr lvl="1"/>
            <a:r>
              <a:rPr lang="en-US" dirty="0" smtClean="0"/>
              <a:t>Searches for file name among a predefined set of paths</a:t>
            </a:r>
          </a:p>
          <a:p>
            <a:pPr marL="0" indent="0">
              <a:buNone/>
            </a:pPr>
            <a:endParaRPr lang="en-US" dirty="0"/>
          </a:p>
          <a:p>
            <a:pPr marL="0" indent="0">
              <a:buNone/>
            </a:pPr>
            <a:r>
              <a:rPr lang="en-US" dirty="0"/>
              <a:t>f</a:t>
            </a:r>
            <a:r>
              <a:rPr lang="en-US" dirty="0" smtClean="0"/>
              <a:t>ind</a:t>
            </a:r>
          </a:p>
          <a:p>
            <a:pPr lvl="1"/>
            <a:r>
              <a:rPr lang="en-US" dirty="0" smtClean="0"/>
              <a:t>A more powerful search utility for searching directory hierarchies using not only file name patterns but other characteristics as well, such as modification time</a:t>
            </a:r>
            <a:endParaRPr lang="en-US" dirty="0"/>
          </a:p>
        </p:txBody>
      </p:sp>
    </p:spTree>
    <p:extLst>
      <p:ext uri="{BB962C8B-B14F-4D97-AF65-F5344CB8AC3E}">
        <p14:creationId xmlns:p14="http://schemas.microsoft.com/office/powerpoint/2010/main" val="1006171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 Locating Files</a:t>
            </a:r>
            <a:endParaRPr lang="en-US" dirty="0"/>
          </a:p>
        </p:txBody>
      </p:sp>
      <p:sp>
        <p:nvSpPr>
          <p:cNvPr id="3" name="Content Placeholder 2"/>
          <p:cNvSpPr>
            <a:spLocks noGrp="1"/>
          </p:cNvSpPr>
          <p:nvPr>
            <p:ph idx="1"/>
          </p:nvPr>
        </p:nvSpPr>
        <p:spPr>
          <a:xfrm>
            <a:off x="685800" y="1722922"/>
            <a:ext cx="10820400" cy="4726004"/>
          </a:xfrm>
        </p:spPr>
        <p:txBody>
          <a:bodyPr/>
          <a:lstStyle/>
          <a:p>
            <a:r>
              <a:rPr lang="en-US" dirty="0" smtClean="0"/>
              <a:t>Syntax – an example</a:t>
            </a:r>
          </a:p>
          <a:p>
            <a:pPr marL="457200" lvl="1" indent="0">
              <a:buNone/>
            </a:pPr>
            <a:r>
              <a:rPr lang="en-US" i="1" dirty="0" smtClean="0"/>
              <a:t>               </a:t>
            </a:r>
            <a:r>
              <a:rPr lang="en-US" sz="1400" i="1" dirty="0" smtClean="0"/>
              <a:t>path list           selection criteria              action</a:t>
            </a:r>
          </a:p>
          <a:p>
            <a:pPr marL="457200" lvl="1" indent="0">
              <a:buNone/>
            </a:pPr>
            <a:endParaRPr lang="en-US" sz="1400" i="1" dirty="0"/>
          </a:p>
          <a:p>
            <a:pPr marL="457200" lvl="1" indent="0">
              <a:buNone/>
            </a:pPr>
            <a:endParaRPr lang="en-US" sz="1400" i="1" dirty="0" smtClean="0"/>
          </a:p>
          <a:p>
            <a:pPr marL="457200" lvl="1" indent="0">
              <a:buNone/>
            </a:pPr>
            <a:endParaRPr lang="en-US" sz="1400" i="1" dirty="0"/>
          </a:p>
          <a:p>
            <a:r>
              <a:rPr lang="en-US" dirty="0" smtClean="0"/>
              <a:t>A typical find command</a:t>
            </a:r>
          </a:p>
          <a:p>
            <a:pPr lvl="1"/>
            <a:r>
              <a:rPr lang="en-US" dirty="0" smtClean="0"/>
              <a:t>First, recursively examines all files in the directories specified by the path list</a:t>
            </a:r>
          </a:p>
          <a:p>
            <a:pPr lvl="1"/>
            <a:r>
              <a:rPr lang="en-US" dirty="0" smtClean="0"/>
              <a:t>Then matches each file for one or more selection criteria in the form</a:t>
            </a:r>
          </a:p>
          <a:p>
            <a:pPr marL="457200" lvl="1" indent="0">
              <a:buNone/>
            </a:pPr>
            <a:r>
              <a:rPr lang="en-US" dirty="0"/>
              <a:t>	</a:t>
            </a:r>
            <a:r>
              <a:rPr lang="en-US" dirty="0" smtClean="0"/>
              <a:t>-operator  argument</a:t>
            </a:r>
          </a:p>
          <a:p>
            <a:pPr lvl="1"/>
            <a:r>
              <a:rPr lang="en-US" dirty="0" smtClean="0"/>
              <a:t>Finally, it takes some action on those selected files</a:t>
            </a:r>
          </a:p>
          <a:p>
            <a:pPr lvl="1"/>
            <a:endParaRPr lang="en-US" dirty="0"/>
          </a:p>
          <a:p>
            <a:r>
              <a:rPr lang="en-US" i="1" dirty="0" smtClean="0">
                <a:solidFill>
                  <a:schemeClr val="accent3"/>
                </a:solidFill>
              </a:rPr>
              <a:t>NOTE: When find needs to use wildcards for file pattern matching in directories you should “quote“ it, to prevent the shell from expanding it itself!</a:t>
            </a:r>
            <a:endParaRPr lang="en-US" i="1" dirty="0">
              <a:solidFill>
                <a:schemeClr val="accent3"/>
              </a:solidFill>
            </a:endParaRPr>
          </a:p>
        </p:txBody>
      </p:sp>
      <p:sp>
        <p:nvSpPr>
          <p:cNvPr id="4" name="Rectangle 3"/>
          <p:cNvSpPr/>
          <p:nvPr/>
        </p:nvSpPr>
        <p:spPr>
          <a:xfrm>
            <a:off x="2056597" y="2493327"/>
            <a:ext cx="972151"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/home</a:t>
            </a:r>
            <a:endParaRPr lang="en-US" sz="1600" dirty="0"/>
          </a:p>
        </p:txBody>
      </p:sp>
      <p:sp>
        <p:nvSpPr>
          <p:cNvPr id="5" name="Rectangle 4"/>
          <p:cNvSpPr/>
          <p:nvPr/>
        </p:nvSpPr>
        <p:spPr>
          <a:xfrm>
            <a:off x="5407792" y="2480493"/>
            <a:ext cx="972151"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-print</a:t>
            </a:r>
            <a:endParaRPr lang="en-US" sz="1600" dirty="0"/>
          </a:p>
        </p:txBody>
      </p:sp>
      <p:sp>
        <p:nvSpPr>
          <p:cNvPr id="6" name="Rectangle 5"/>
          <p:cNvSpPr/>
          <p:nvPr/>
        </p:nvSpPr>
        <p:spPr>
          <a:xfrm>
            <a:off x="3181146" y="2493327"/>
            <a:ext cx="2074248"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-name index.html</a:t>
            </a:r>
            <a:endParaRPr lang="en-US" sz="1600" dirty="0"/>
          </a:p>
        </p:txBody>
      </p:sp>
      <p:sp>
        <p:nvSpPr>
          <p:cNvPr id="7" name="Rectangle 6"/>
          <p:cNvSpPr/>
          <p:nvPr/>
        </p:nvSpPr>
        <p:spPr>
          <a:xfrm>
            <a:off x="1034717" y="2480109"/>
            <a:ext cx="869482" cy="4523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find</a:t>
            </a:r>
            <a:endParaRPr lang="en-US" sz="1600" dirty="0"/>
          </a:p>
        </p:txBody>
      </p:sp>
    </p:spTree>
    <p:extLst>
      <p:ext uri="{BB962C8B-B14F-4D97-AF65-F5344CB8AC3E}">
        <p14:creationId xmlns:p14="http://schemas.microsoft.com/office/powerpoint/2010/main" val="112155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examples</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anose="02070309020205020404" pitchFamily="49" charset="0"/>
                <a:cs typeface="Courier New" panose="02070309020205020404" pitchFamily="49" charset="0"/>
              </a:rPr>
              <a:t>find . –name program1.c –print</a:t>
            </a:r>
          </a:p>
          <a:p>
            <a:pPr marL="457200" lvl="1" indent="0">
              <a:buNone/>
            </a:pPr>
            <a:r>
              <a:rPr lang="en-US" i="1" dirty="0" smtClean="0"/>
              <a:t>finds all the files named program1.c starting at the current directory and displays the name on the screen (in LINUX –print is default action)</a:t>
            </a:r>
          </a:p>
          <a:p>
            <a:pPr marL="0" indent="0">
              <a:buNone/>
            </a:pPr>
            <a:r>
              <a:rPr lang="en-US" dirty="0" smtClean="0">
                <a:latin typeface="Courier New" panose="02070309020205020404" pitchFamily="49" charset="0"/>
                <a:cs typeface="Courier New" panose="02070309020205020404" pitchFamily="49" charset="0"/>
              </a:rPr>
              <a:t>find . –name “*.c” –print</a:t>
            </a:r>
          </a:p>
          <a:p>
            <a:pPr marL="457200" lvl="2" indent="0">
              <a:spcBef>
                <a:spcPts val="1000"/>
              </a:spcBef>
              <a:buNone/>
            </a:pPr>
            <a:r>
              <a:rPr lang="en-US" i="1" dirty="0"/>
              <a:t>finds all the files </a:t>
            </a:r>
            <a:r>
              <a:rPr lang="en-US" i="1" dirty="0" smtClean="0"/>
              <a:t>with extension .c starting </a:t>
            </a:r>
            <a:r>
              <a:rPr lang="en-US" i="1" dirty="0"/>
              <a:t>at the current directory and displays the name on the screen (in LINUX –print is default action)</a:t>
            </a:r>
          </a:p>
          <a:p>
            <a:pPr marL="0" indent="0">
              <a:buNone/>
            </a:pPr>
            <a:r>
              <a:rPr lang="en-US" dirty="0" smtClean="0">
                <a:latin typeface="Courier New" panose="02070309020205020404" pitchFamily="49" charset="0"/>
                <a:cs typeface="Courier New" panose="02070309020205020404" pitchFamily="49" charset="0"/>
              </a:rPr>
              <a:t>find ./cs390 –type d –print 2&gt;/dev/null</a:t>
            </a:r>
          </a:p>
          <a:p>
            <a:pPr marL="457200" lvl="1" indent="0">
              <a:buNone/>
            </a:pPr>
            <a:r>
              <a:rPr lang="en-US" sz="1800" i="1" dirty="0" smtClean="0"/>
              <a:t>finds all of the directories, displays their names,  disappears error messages into the void</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9948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Selection Criteria</a:t>
            </a:r>
            <a:endParaRPr lang="en-US" dirty="0"/>
          </a:p>
        </p:txBody>
      </p:sp>
      <p:sp>
        <p:nvSpPr>
          <p:cNvPr id="3" name="Content Placeholder 2"/>
          <p:cNvSpPr>
            <a:spLocks noGrp="1"/>
          </p:cNvSpPr>
          <p:nvPr>
            <p:ph idx="1"/>
          </p:nvPr>
        </p:nvSpPr>
        <p:spPr>
          <a:xfrm>
            <a:off x="685800" y="1694046"/>
            <a:ext cx="10820400" cy="4899259"/>
          </a:xfrm>
        </p:spPr>
        <p:txBody>
          <a:bodyPr>
            <a:normAutofit fontScale="92500" lnSpcReduction="20000"/>
          </a:bodyPr>
          <a:lstStyle/>
          <a:p>
            <a:r>
              <a:rPr lang="en-US" dirty="0" smtClean="0"/>
              <a:t>Table 4.4 in your text lists many common selection options</a:t>
            </a:r>
          </a:p>
          <a:p>
            <a:r>
              <a:rPr lang="en-US" dirty="0" smtClean="0"/>
              <a:t>Some examples:</a:t>
            </a:r>
          </a:p>
          <a:p>
            <a:pPr marL="457200" lvl="1" indent="0">
              <a:buNone/>
            </a:pPr>
            <a:r>
              <a:rPr lang="en-US" dirty="0" smtClean="0"/>
              <a:t>-</a:t>
            </a:r>
            <a:r>
              <a:rPr lang="en-US" dirty="0" err="1" smtClean="0"/>
              <a:t>iname</a:t>
            </a:r>
            <a:r>
              <a:rPr lang="en-US" dirty="0" smtClean="0"/>
              <a:t>	case insensitive name search</a:t>
            </a:r>
          </a:p>
          <a:p>
            <a:pPr marL="457200" lvl="1" indent="0">
              <a:buNone/>
            </a:pPr>
            <a:r>
              <a:rPr lang="en-US" dirty="0" smtClean="0"/>
              <a:t>-type        	by file type</a:t>
            </a:r>
          </a:p>
          <a:p>
            <a:pPr marL="457200" lvl="1" indent="0">
              <a:buNone/>
            </a:pPr>
            <a:r>
              <a:rPr lang="en-US" dirty="0" smtClean="0"/>
              <a:t>-perm         	by file permissions</a:t>
            </a:r>
          </a:p>
          <a:p>
            <a:pPr marL="457200" lvl="1" indent="0">
              <a:buNone/>
            </a:pPr>
            <a:r>
              <a:rPr lang="en-US" dirty="0" smtClean="0"/>
              <a:t>-user	owned by user named</a:t>
            </a:r>
          </a:p>
          <a:p>
            <a:pPr marL="457200" lvl="1" indent="0">
              <a:buNone/>
            </a:pPr>
            <a:r>
              <a:rPr lang="en-US" dirty="0" smtClean="0"/>
              <a:t>-size +x	if size is greater than x blocks, or greater than +c characters</a:t>
            </a:r>
          </a:p>
          <a:p>
            <a:pPr marL="457200" lvl="1" indent="0">
              <a:buNone/>
            </a:pPr>
            <a:r>
              <a:rPr lang="en-US" dirty="0" smtClean="0"/>
              <a:t>-</a:t>
            </a:r>
            <a:r>
              <a:rPr lang="en-US" dirty="0" err="1" smtClean="0"/>
              <a:t>mtime</a:t>
            </a:r>
            <a:r>
              <a:rPr lang="en-US" dirty="0" smtClean="0"/>
              <a:t> –x   	modified less than x days ago</a:t>
            </a:r>
          </a:p>
          <a:p>
            <a:pPr marL="457200" lvl="1" indent="0">
              <a:buNone/>
            </a:pPr>
            <a:r>
              <a:rPr lang="en-US" dirty="0" smtClean="0"/>
              <a:t>-newer  	newer than a named file</a:t>
            </a:r>
          </a:p>
          <a:p>
            <a:pPr marL="457200" lvl="1" indent="0">
              <a:buNone/>
            </a:pPr>
            <a:r>
              <a:rPr lang="en-US" dirty="0" smtClean="0"/>
              <a:t>-prune        	don’t descend directory when matched</a:t>
            </a:r>
          </a:p>
          <a:p>
            <a:pPr marL="457200" lvl="1" indent="0">
              <a:buNone/>
            </a:pPr>
            <a:endParaRPr lang="en-US" dirty="0" smtClean="0"/>
          </a:p>
          <a:p>
            <a:r>
              <a:rPr lang="en-US" dirty="0" smtClean="0"/>
              <a:t>You can combine options with a (and) , o (or)</a:t>
            </a:r>
          </a:p>
          <a:p>
            <a:pPr marL="457200" lvl="2" indent="0">
              <a:spcBef>
                <a:spcPts val="1000"/>
              </a:spcBef>
              <a:buNone/>
            </a:pPr>
            <a:r>
              <a:rPr lang="en-US" sz="2100" dirty="0">
                <a:latin typeface="Courier New" panose="02070309020205020404" pitchFamily="49" charset="0"/>
                <a:cs typeface="Courier New" panose="02070309020205020404" pitchFamily="49" charset="0"/>
              </a:rPr>
              <a:t>find .  </a:t>
            </a:r>
            <a:r>
              <a:rPr lang="en-US" sz="2100" dirty="0" smtClean="0">
                <a:latin typeface="Courier New" panose="02070309020205020404" pitchFamily="49" charset="0"/>
                <a:cs typeface="Courier New" panose="02070309020205020404" pitchFamily="49" charset="0"/>
              </a:rPr>
              <a:t>\(–</a:t>
            </a:r>
            <a:r>
              <a:rPr lang="en-US" sz="2100" dirty="0">
                <a:latin typeface="Courier New" panose="02070309020205020404" pitchFamily="49" charset="0"/>
                <a:cs typeface="Courier New" panose="02070309020205020404" pitchFamily="49" charset="0"/>
              </a:rPr>
              <a:t>name “*.c</a:t>
            </a:r>
            <a:r>
              <a:rPr lang="en-US" sz="2100" dirty="0" smtClean="0">
                <a:latin typeface="Courier New" panose="02070309020205020404" pitchFamily="49" charset="0"/>
                <a:cs typeface="Courier New" panose="02070309020205020404" pitchFamily="49" charset="0"/>
              </a:rPr>
              <a:t>” o –name “*.h” \)</a:t>
            </a:r>
            <a:endParaRPr lang="en-US" sz="2100" dirty="0">
              <a:latin typeface="Courier New" panose="02070309020205020404" pitchFamily="49" charset="0"/>
              <a:cs typeface="Courier New" panose="02070309020205020404" pitchFamily="49" charset="0"/>
            </a:endParaRPr>
          </a:p>
          <a:p>
            <a:endParaRPr lang="en-US" dirty="0" smtClean="0"/>
          </a:p>
          <a:p>
            <a:r>
              <a:rPr lang="en-US" dirty="0" smtClean="0"/>
              <a:t>You can negate an option with !</a:t>
            </a:r>
          </a:p>
          <a:p>
            <a:pPr marL="457200" lvl="1" indent="0">
              <a:buNone/>
            </a:pPr>
            <a:r>
              <a:rPr lang="en-US" sz="2100" dirty="0" smtClean="0">
                <a:latin typeface="Courier New" panose="02070309020205020404" pitchFamily="49" charset="0"/>
                <a:cs typeface="Courier New" panose="02070309020205020404" pitchFamily="49" charset="0"/>
              </a:rPr>
              <a:t>find .  ! –name “*.c”</a:t>
            </a:r>
            <a:endParaRPr lang="en-US" sz="2100" dirty="0">
              <a:latin typeface="Courier New" panose="02070309020205020404" pitchFamily="49" charset="0"/>
              <a:cs typeface="Courier New" panose="02070309020205020404" pitchFamily="49" charset="0"/>
            </a:endParaRPr>
          </a:p>
          <a:p>
            <a:pPr marL="457200" lvl="1" indent="0">
              <a:buNone/>
            </a:pPr>
            <a:endParaRPr lang="en-US" dirty="0" smtClean="0"/>
          </a:p>
        </p:txBody>
      </p:sp>
    </p:spTree>
    <p:extLst>
      <p:ext uri="{BB962C8B-B14F-4D97-AF65-F5344CB8AC3E}">
        <p14:creationId xmlns:p14="http://schemas.microsoft.com/office/powerpoint/2010/main" val="1235412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a:t>
            </a:r>
            <a:endParaRPr lang="en-US" dirty="0"/>
          </a:p>
        </p:txBody>
      </p:sp>
      <p:sp>
        <p:nvSpPr>
          <p:cNvPr id="3" name="Content Placeholder 2"/>
          <p:cNvSpPr>
            <a:spLocks noGrp="1"/>
          </p:cNvSpPr>
          <p:nvPr>
            <p:ph idx="1"/>
          </p:nvPr>
        </p:nvSpPr>
        <p:spPr>
          <a:xfrm>
            <a:off x="685800" y="1636296"/>
            <a:ext cx="10820400" cy="4582390"/>
          </a:xfrm>
        </p:spPr>
        <p:txBody>
          <a:bodyPr>
            <a:normAutofit/>
          </a:bodyPr>
          <a:lstStyle/>
          <a:p>
            <a:r>
              <a:rPr lang="en-US" dirty="0" smtClean="0"/>
              <a:t>Actions may be:</a:t>
            </a:r>
          </a:p>
          <a:p>
            <a:pPr marL="457200" lvl="1" indent="0">
              <a:buNone/>
            </a:pPr>
            <a:r>
              <a:rPr lang="en-US" dirty="0" smtClean="0"/>
              <a:t>-print		display qualified file names</a:t>
            </a:r>
          </a:p>
          <a:p>
            <a:pPr marL="457200" lvl="1" indent="0">
              <a:buNone/>
            </a:pPr>
            <a:r>
              <a:rPr lang="en-US" dirty="0" smtClean="0"/>
              <a:t>-ls			executes ls –lids on selected files</a:t>
            </a:r>
          </a:p>
          <a:p>
            <a:pPr marL="457200" lvl="1" indent="0">
              <a:buNone/>
            </a:pPr>
            <a:r>
              <a:rPr lang="en-US" dirty="0" smtClean="0"/>
              <a:t>-exec </a:t>
            </a:r>
            <a:r>
              <a:rPr lang="en-US" dirty="0" err="1" smtClean="0"/>
              <a:t>cmd</a:t>
            </a:r>
            <a:r>
              <a:rPr lang="en-US" dirty="0" smtClean="0"/>
              <a:t>		execute </a:t>
            </a:r>
            <a:r>
              <a:rPr lang="en-US" dirty="0" err="1" smtClean="0"/>
              <a:t>unix</a:t>
            </a:r>
            <a:r>
              <a:rPr lang="en-US" dirty="0" smtClean="0"/>
              <a:t> command, followed by { } \;</a:t>
            </a:r>
          </a:p>
          <a:p>
            <a:pPr marL="457200" lvl="1" indent="0">
              <a:buNone/>
            </a:pPr>
            <a:r>
              <a:rPr lang="en-US" dirty="0"/>
              <a:t>	</a:t>
            </a:r>
            <a:r>
              <a:rPr lang="en-US" dirty="0" smtClean="0"/>
              <a:t>	</a:t>
            </a:r>
          </a:p>
          <a:p>
            <a:pPr marL="457200" lvl="1"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find ./cs390 –name “*.c” –exec </a:t>
            </a:r>
            <a:r>
              <a:rPr lang="en-US" dirty="0" err="1" smtClean="0">
                <a:latin typeface="Courier New" panose="02070309020205020404" pitchFamily="49" charset="0"/>
                <a:cs typeface="Courier New" panose="02070309020205020404" pitchFamily="49" charset="0"/>
              </a:rPr>
              <a:t>rm</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p>
          <a:p>
            <a:pPr marL="457200" lvl="1" indent="0">
              <a:buNone/>
            </a:pPr>
            <a:endParaRPr lang="en-US" dirty="0" smtClean="0"/>
          </a:p>
          <a:p>
            <a:pPr marL="457200" lvl="1" indent="0">
              <a:buNone/>
            </a:pPr>
            <a:r>
              <a:rPr lang="en-US" dirty="0" smtClean="0"/>
              <a:t>-ok </a:t>
            </a:r>
            <a:r>
              <a:rPr lang="en-US" dirty="0" err="1" smtClean="0"/>
              <a:t>cmd</a:t>
            </a:r>
            <a:r>
              <a:rPr lang="en-US" dirty="0" smtClean="0"/>
              <a:t>		like exec, but command executed with user confirmation</a:t>
            </a:r>
          </a:p>
          <a:p>
            <a:pPr marL="457200" lvl="1" indent="0">
              <a:buNone/>
            </a:pPr>
            <a:endParaRPr lang="en-US" dirty="0"/>
          </a:p>
          <a:p>
            <a:r>
              <a:rPr lang="en-US" dirty="0" smtClean="0"/>
              <a:t>The { } is a placeholder for each filename.  So I can use it like this when I want to execute commands that don’t need any additional options:</a:t>
            </a:r>
          </a:p>
          <a:p>
            <a:pPr marL="0" indent="0">
              <a:buNone/>
            </a:pPr>
            <a:r>
              <a:rPr lang="en-US" sz="2000" dirty="0" smtClean="0">
                <a:latin typeface="Courier New" panose="02070309020205020404" pitchFamily="49" charset="0"/>
                <a:cs typeface="Courier New" panose="02070309020205020404" pitchFamily="49" charset="0"/>
              </a:rPr>
              <a:t>	find ./cs390 –name “.c” –exec </a:t>
            </a:r>
            <a:r>
              <a:rPr lang="en-US" sz="2000" dirty="0" err="1" smtClean="0">
                <a:latin typeface="Courier New" panose="02070309020205020404" pitchFamily="49" charset="0"/>
                <a:cs typeface="Courier New" panose="02070309020205020404" pitchFamily="49" charset="0"/>
              </a:rPr>
              <a:t>cp</a:t>
            </a:r>
            <a:r>
              <a:rPr lang="en-US" sz="2000" dirty="0" smtClean="0">
                <a:latin typeface="Courier New" panose="02070309020205020404" pitchFamily="49" charset="0"/>
                <a:cs typeface="Courier New" panose="02070309020205020404" pitchFamily="49" charset="0"/>
              </a:rPr>
              <a:t> {} {}.</a:t>
            </a:r>
            <a:r>
              <a:rPr lang="en-US" sz="2000" dirty="0" err="1" smtClean="0">
                <a:latin typeface="Courier New" panose="02070309020205020404" pitchFamily="49" charset="0"/>
                <a:cs typeface="Courier New" panose="02070309020205020404" pitchFamily="49" charset="0"/>
              </a:rPr>
              <a:t>bak</a:t>
            </a:r>
            <a:r>
              <a:rPr lang="en-US" sz="2000" dirty="0" smtClean="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17814691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758</TotalTime>
  <Words>642</Words>
  <Application>Microsoft Office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Courier New</vt:lpstr>
      <vt:lpstr>Wingdings</vt:lpstr>
      <vt:lpstr>Vapor Trail</vt:lpstr>
      <vt:lpstr>Shell MetaCharacters And the Find Command</vt:lpstr>
      <vt:lpstr>Shell Metacharacters</vt:lpstr>
      <vt:lpstr>Metacharacters</vt:lpstr>
      <vt:lpstr>Some Examples</vt:lpstr>
      <vt:lpstr>The Find Command</vt:lpstr>
      <vt:lpstr>Find: Locating Files</vt:lpstr>
      <vt:lpstr>A few examples</vt:lpstr>
      <vt:lpstr>Selection Criteria</vt:lpstr>
      <vt:lpstr>Actions</vt:lpstr>
      <vt:lpstr>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Beth Allen</dc:creator>
  <cp:lastModifiedBy>Beth Allen</cp:lastModifiedBy>
  <cp:revision>61</cp:revision>
  <cp:lastPrinted>2017-08-16T19:59:22Z</cp:lastPrinted>
  <dcterms:created xsi:type="dcterms:W3CDTF">2017-08-16T19:13:55Z</dcterms:created>
  <dcterms:modified xsi:type="dcterms:W3CDTF">2017-08-23T19:55:15Z</dcterms:modified>
</cp:coreProperties>
</file>