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334" r:id="rId2"/>
    <p:sldId id="324" r:id="rId3"/>
    <p:sldId id="335" r:id="rId4"/>
    <p:sldId id="336" r:id="rId5"/>
    <p:sldId id="337" r:id="rId6"/>
    <p:sldId id="338" r:id="rId7"/>
    <p:sldId id="357" r:id="rId8"/>
    <p:sldId id="359" r:id="rId9"/>
    <p:sldId id="358" r:id="rId10"/>
    <p:sldId id="360" r:id="rId11"/>
    <p:sldId id="342" r:id="rId12"/>
    <p:sldId id="352" r:id="rId13"/>
    <p:sldId id="353" r:id="rId14"/>
    <p:sldId id="354" r:id="rId15"/>
    <p:sldId id="355" r:id="rId16"/>
    <p:sldId id="356" r:id="rId17"/>
    <p:sldId id="369" r:id="rId18"/>
    <p:sldId id="370" r:id="rId19"/>
    <p:sldId id="373" r:id="rId20"/>
    <p:sldId id="374" r:id="rId21"/>
    <p:sldId id="375" r:id="rId22"/>
    <p:sldId id="376" r:id="rId23"/>
    <p:sldId id="377" r:id="rId24"/>
    <p:sldId id="378" r:id="rId25"/>
    <p:sldId id="379" r:id="rId26"/>
    <p:sldId id="380" r:id="rId27"/>
    <p:sldId id="381" r:id="rId28"/>
    <p:sldId id="383" r:id="rId29"/>
    <p:sldId id="384" r:id="rId30"/>
    <p:sldId id="385" r:id="rId31"/>
    <p:sldId id="386" r:id="rId32"/>
    <p:sldId id="388" r:id="rId33"/>
    <p:sldId id="389" r:id="rId34"/>
    <p:sldId id="390" r:id="rId35"/>
    <p:sldId id="391" r:id="rId3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55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a:extLst>
              <a:ext uri="{FF2B5EF4-FFF2-40B4-BE49-F238E27FC236}">
                <a16:creationId xmlns:a16="http://schemas.microsoft.com/office/drawing/2014/main" id="{C766171B-20A1-4485-A543-36746E2E1745}"/>
              </a:ext>
            </a:extLst>
          </p:cNvPr>
          <p:cNvSpPr>
            <a:spLocks noChangeShapeType="1"/>
          </p:cNvSpPr>
          <p:nvPr/>
        </p:nvSpPr>
        <p:spPr bwMode="auto">
          <a:xfrm>
            <a:off x="1905000" y="1219200"/>
            <a:ext cx="0" cy="2057400"/>
          </a:xfrm>
          <a:prstGeom prst="line">
            <a:avLst/>
          </a:prstGeom>
          <a:noFill/>
          <a:ln w="349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Oval 8">
            <a:extLst>
              <a:ext uri="{FF2B5EF4-FFF2-40B4-BE49-F238E27FC236}">
                <a16:creationId xmlns:a16="http://schemas.microsoft.com/office/drawing/2014/main" id="{BF14A51A-D8A4-49CF-94F1-12FAFBCE2871}"/>
              </a:ext>
            </a:extLst>
          </p:cNvPr>
          <p:cNvSpPr>
            <a:spLocks noChangeArrowheads="1"/>
          </p:cNvSpPr>
          <p:nvPr/>
        </p:nvSpPr>
        <p:spPr bwMode="auto">
          <a:xfrm>
            <a:off x="163513" y="2103438"/>
            <a:ext cx="347662" cy="347662"/>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a:latin typeface="Times New Roman" pitchFamily="18" charset="0"/>
            </a:endParaRPr>
          </a:p>
        </p:txBody>
      </p:sp>
      <p:sp>
        <p:nvSpPr>
          <p:cNvPr id="6" name="Oval 9">
            <a:extLst>
              <a:ext uri="{FF2B5EF4-FFF2-40B4-BE49-F238E27FC236}">
                <a16:creationId xmlns:a16="http://schemas.microsoft.com/office/drawing/2014/main" id="{004CEDED-CE25-49B8-94B7-05F1F50CB094}"/>
              </a:ext>
            </a:extLst>
          </p:cNvPr>
          <p:cNvSpPr>
            <a:spLocks noChangeArrowheads="1"/>
          </p:cNvSpPr>
          <p:nvPr/>
        </p:nvSpPr>
        <p:spPr bwMode="auto">
          <a:xfrm>
            <a:off x="739775" y="2105025"/>
            <a:ext cx="349250" cy="34766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a:latin typeface="Times New Roman" pitchFamily="18" charset="0"/>
            </a:endParaRPr>
          </a:p>
        </p:txBody>
      </p:sp>
      <p:sp>
        <p:nvSpPr>
          <p:cNvPr id="7" name="Oval 10">
            <a:extLst>
              <a:ext uri="{FF2B5EF4-FFF2-40B4-BE49-F238E27FC236}">
                <a16:creationId xmlns:a16="http://schemas.microsoft.com/office/drawing/2014/main" id="{7DAE23C6-1F06-491B-BF8F-AD43CEC92B41}"/>
              </a:ext>
            </a:extLst>
          </p:cNvPr>
          <p:cNvSpPr>
            <a:spLocks noChangeArrowheads="1"/>
          </p:cNvSpPr>
          <p:nvPr/>
        </p:nvSpPr>
        <p:spPr bwMode="auto">
          <a:xfrm>
            <a:off x="1317625" y="2105025"/>
            <a:ext cx="347663" cy="34766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a:latin typeface="Times New Roman" pitchFamily="18" charset="0"/>
            </a:endParaRPr>
          </a:p>
        </p:txBody>
      </p:sp>
      <p:sp>
        <p:nvSpPr>
          <p:cNvPr id="111618" name="Rectangle 2"/>
          <p:cNvSpPr>
            <a:spLocks noGrp="1" noChangeArrowheads="1"/>
          </p:cNvSpPr>
          <p:nvPr>
            <p:ph type="ctrTitle"/>
          </p:nvPr>
        </p:nvSpPr>
        <p:spPr>
          <a:xfrm>
            <a:off x="2133600" y="1371600"/>
            <a:ext cx="6477000" cy="1752600"/>
          </a:xfrm>
        </p:spPr>
        <p:txBody>
          <a:bodyPr/>
          <a:lstStyle>
            <a:lvl1pPr>
              <a:defRPr sz="5400"/>
            </a:lvl1pPr>
          </a:lstStyle>
          <a:p>
            <a:pPr lvl="0"/>
            <a:r>
              <a:rPr lang="en-US" altLang="en-US" noProof="0"/>
              <a:t>Click to edit Master title style</a:t>
            </a:r>
          </a:p>
        </p:txBody>
      </p:sp>
      <p:sp>
        <p:nvSpPr>
          <p:cNvPr id="111619" name="Rectangle 3"/>
          <p:cNvSpPr>
            <a:spLocks noGrp="1" noChangeArrowheads="1"/>
          </p:cNvSpPr>
          <p:nvPr>
            <p:ph type="subTitle" idx="1"/>
          </p:nvPr>
        </p:nvSpPr>
        <p:spPr>
          <a:xfrm>
            <a:off x="2133600" y="3733800"/>
            <a:ext cx="6477000" cy="1981200"/>
          </a:xfrm>
        </p:spPr>
        <p:txBody>
          <a:bodyPr/>
          <a:lstStyle>
            <a:lvl1pPr marL="0" indent="0">
              <a:buFont typeface="Wingdings" pitchFamily="2" charset="2"/>
              <a:buNone/>
              <a:defRPr/>
            </a:lvl1pPr>
          </a:lstStyle>
          <a:p>
            <a:pPr lvl="0"/>
            <a:r>
              <a:rPr lang="en-US" altLang="en-US" noProof="0"/>
              <a:t>Click to edit Master subtitle style</a:t>
            </a:r>
          </a:p>
        </p:txBody>
      </p:sp>
      <p:sp>
        <p:nvSpPr>
          <p:cNvPr id="8" name="Rectangle 4">
            <a:extLst>
              <a:ext uri="{FF2B5EF4-FFF2-40B4-BE49-F238E27FC236}">
                <a16:creationId xmlns:a16="http://schemas.microsoft.com/office/drawing/2014/main" id="{A6C64055-1AF8-4913-AF8A-AA1EBB50E5CA}"/>
              </a:ext>
            </a:extLst>
          </p:cNvPr>
          <p:cNvSpPr>
            <a:spLocks noGrp="1" noChangeArrowheads="1"/>
          </p:cNvSpPr>
          <p:nvPr>
            <p:ph type="dt" sz="half" idx="10"/>
          </p:nvPr>
        </p:nvSpPr>
        <p:spPr>
          <a:xfrm>
            <a:off x="7086600" y="6248400"/>
            <a:ext cx="1524000" cy="457200"/>
          </a:xfrm>
        </p:spPr>
        <p:txBody>
          <a:bodyPr/>
          <a:lstStyle>
            <a:lvl1pPr>
              <a:defRPr/>
            </a:lvl1pPr>
          </a:lstStyle>
          <a:p>
            <a:pPr>
              <a:defRPr/>
            </a:pPr>
            <a:endParaRPr lang="en-US" altLang="en-US"/>
          </a:p>
        </p:txBody>
      </p:sp>
      <p:sp>
        <p:nvSpPr>
          <p:cNvPr id="9" name="Rectangle 5">
            <a:extLst>
              <a:ext uri="{FF2B5EF4-FFF2-40B4-BE49-F238E27FC236}">
                <a16:creationId xmlns:a16="http://schemas.microsoft.com/office/drawing/2014/main" id="{9A489EAE-7764-4965-9202-2B9BE3D2F810}"/>
              </a:ext>
            </a:extLst>
          </p:cNvPr>
          <p:cNvSpPr>
            <a:spLocks noGrp="1" noChangeArrowheads="1"/>
          </p:cNvSpPr>
          <p:nvPr>
            <p:ph type="ftr" sz="quarter" idx="11"/>
          </p:nvPr>
        </p:nvSpPr>
        <p:spPr>
          <a:xfrm>
            <a:off x="3810000" y="6248400"/>
            <a:ext cx="2895600" cy="457200"/>
          </a:xfrm>
        </p:spPr>
        <p:txBody>
          <a:bodyPr/>
          <a:lstStyle>
            <a:lvl1pPr>
              <a:defRPr/>
            </a:lvl1pPr>
          </a:lstStyle>
          <a:p>
            <a:pPr>
              <a:defRPr/>
            </a:pPr>
            <a:endParaRPr lang="en-US" altLang="en-US"/>
          </a:p>
        </p:txBody>
      </p:sp>
      <p:sp>
        <p:nvSpPr>
          <p:cNvPr id="10" name="Rectangle 6">
            <a:extLst>
              <a:ext uri="{FF2B5EF4-FFF2-40B4-BE49-F238E27FC236}">
                <a16:creationId xmlns:a16="http://schemas.microsoft.com/office/drawing/2014/main" id="{0DFCB465-93FA-4BE2-BA2D-29FBD0368EE3}"/>
              </a:ext>
            </a:extLst>
          </p:cNvPr>
          <p:cNvSpPr>
            <a:spLocks noGrp="1" noChangeArrowheads="1"/>
          </p:cNvSpPr>
          <p:nvPr>
            <p:ph type="sldNum" sz="quarter" idx="12"/>
          </p:nvPr>
        </p:nvSpPr>
        <p:spPr>
          <a:xfrm>
            <a:off x="2209800" y="6248400"/>
            <a:ext cx="1219200" cy="457200"/>
          </a:xfrm>
        </p:spPr>
        <p:txBody>
          <a:bodyPr/>
          <a:lstStyle>
            <a:lvl1pPr>
              <a:defRPr/>
            </a:lvl1pPr>
          </a:lstStyle>
          <a:p>
            <a:fld id="{7CF1D65E-8CE9-463C-879C-444CFF9313C1}" type="slidenum">
              <a:rPr lang="en-US" altLang="en-US"/>
              <a:pPr/>
              <a:t>‹Nº›</a:t>
            </a:fld>
            <a:endParaRPr lang="en-US" altLang="en-US"/>
          </a:p>
        </p:txBody>
      </p:sp>
    </p:spTree>
    <p:extLst>
      <p:ext uri="{BB962C8B-B14F-4D97-AF65-F5344CB8AC3E}">
        <p14:creationId xmlns:p14="http://schemas.microsoft.com/office/powerpoint/2010/main" val="1819691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07386E9-EBBD-4C20-90E0-1B296A2FF3F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4C884AE-95DE-432E-B9D5-F07E5BA584A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E0C6A7B3-AE92-44AE-9394-47E9676F89B1}"/>
              </a:ext>
            </a:extLst>
          </p:cNvPr>
          <p:cNvSpPr>
            <a:spLocks noGrp="1" noChangeArrowheads="1"/>
          </p:cNvSpPr>
          <p:nvPr>
            <p:ph type="sldNum" sz="quarter" idx="12"/>
          </p:nvPr>
        </p:nvSpPr>
        <p:spPr>
          <a:ln/>
        </p:spPr>
        <p:txBody>
          <a:bodyPr/>
          <a:lstStyle>
            <a:lvl1pPr>
              <a:defRPr/>
            </a:lvl1pPr>
          </a:lstStyle>
          <a:p>
            <a:fld id="{959C062F-E0C0-4D27-B199-26EC991567A6}" type="slidenum">
              <a:rPr lang="en-US" altLang="en-US"/>
              <a:pPr/>
              <a:t>‹Nº›</a:t>
            </a:fld>
            <a:endParaRPr lang="en-US" altLang="en-US"/>
          </a:p>
        </p:txBody>
      </p:sp>
    </p:spTree>
    <p:extLst>
      <p:ext uri="{BB962C8B-B14F-4D97-AF65-F5344CB8AC3E}">
        <p14:creationId xmlns:p14="http://schemas.microsoft.com/office/powerpoint/2010/main" val="710697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90500"/>
            <a:ext cx="1752600" cy="5829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190500"/>
            <a:ext cx="5105400" cy="582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DA1974D-398B-4658-AB42-47025BA4DAD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961D9A6-2158-498A-A721-5B9266F442A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7B397942-D0C1-42C9-BB35-6367DE3B9999}"/>
              </a:ext>
            </a:extLst>
          </p:cNvPr>
          <p:cNvSpPr>
            <a:spLocks noGrp="1" noChangeArrowheads="1"/>
          </p:cNvSpPr>
          <p:nvPr>
            <p:ph type="sldNum" sz="quarter" idx="12"/>
          </p:nvPr>
        </p:nvSpPr>
        <p:spPr>
          <a:ln/>
        </p:spPr>
        <p:txBody>
          <a:bodyPr/>
          <a:lstStyle>
            <a:lvl1pPr>
              <a:defRPr/>
            </a:lvl1pPr>
          </a:lstStyle>
          <a:p>
            <a:fld id="{D837054A-56DB-4487-9E4F-EAAC50BEDE12}" type="slidenum">
              <a:rPr lang="en-US" altLang="en-US"/>
              <a:pPr/>
              <a:t>‹Nº›</a:t>
            </a:fld>
            <a:endParaRPr lang="en-US" altLang="en-US"/>
          </a:p>
        </p:txBody>
      </p:sp>
    </p:spTree>
    <p:extLst>
      <p:ext uri="{BB962C8B-B14F-4D97-AF65-F5344CB8AC3E}">
        <p14:creationId xmlns:p14="http://schemas.microsoft.com/office/powerpoint/2010/main" val="509305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2911530-E3EA-4BCB-93DD-483D156A5CE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E1C4F52-F36B-4F13-BB09-66FB9477C5D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9F27265C-A19C-45B0-94B9-005879019369}"/>
              </a:ext>
            </a:extLst>
          </p:cNvPr>
          <p:cNvSpPr>
            <a:spLocks noGrp="1" noChangeArrowheads="1"/>
          </p:cNvSpPr>
          <p:nvPr>
            <p:ph type="sldNum" sz="quarter" idx="12"/>
          </p:nvPr>
        </p:nvSpPr>
        <p:spPr>
          <a:ln/>
        </p:spPr>
        <p:txBody>
          <a:bodyPr/>
          <a:lstStyle>
            <a:lvl1pPr>
              <a:defRPr/>
            </a:lvl1pPr>
          </a:lstStyle>
          <a:p>
            <a:fld id="{24E38FA3-876F-4F47-91C8-3F4E1FF3F977}" type="slidenum">
              <a:rPr lang="en-US" altLang="en-US"/>
              <a:pPr/>
              <a:t>‹Nº›</a:t>
            </a:fld>
            <a:endParaRPr lang="en-US" altLang="en-US"/>
          </a:p>
        </p:txBody>
      </p:sp>
    </p:spTree>
    <p:extLst>
      <p:ext uri="{BB962C8B-B14F-4D97-AF65-F5344CB8AC3E}">
        <p14:creationId xmlns:p14="http://schemas.microsoft.com/office/powerpoint/2010/main" val="3262517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05BA9BB3-F8FD-4EA8-819B-805BF1D88EF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81A7A5C2-B3F3-4590-B6A3-9FC68E5C127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9663E8D0-49EB-40B7-96A1-B4A4206114C1}"/>
              </a:ext>
            </a:extLst>
          </p:cNvPr>
          <p:cNvSpPr>
            <a:spLocks noGrp="1" noChangeArrowheads="1"/>
          </p:cNvSpPr>
          <p:nvPr>
            <p:ph type="sldNum" sz="quarter" idx="12"/>
          </p:nvPr>
        </p:nvSpPr>
        <p:spPr>
          <a:ln/>
        </p:spPr>
        <p:txBody>
          <a:bodyPr/>
          <a:lstStyle>
            <a:lvl1pPr>
              <a:defRPr/>
            </a:lvl1pPr>
          </a:lstStyle>
          <a:p>
            <a:fld id="{63D13EC0-D5C5-4B0A-92E4-8B8AFBAAA535}" type="slidenum">
              <a:rPr lang="en-US" altLang="en-US"/>
              <a:pPr/>
              <a:t>‹Nº›</a:t>
            </a:fld>
            <a:endParaRPr lang="en-US" altLang="en-US"/>
          </a:p>
        </p:txBody>
      </p:sp>
    </p:spTree>
    <p:extLst>
      <p:ext uri="{BB962C8B-B14F-4D97-AF65-F5344CB8AC3E}">
        <p14:creationId xmlns:p14="http://schemas.microsoft.com/office/powerpoint/2010/main" val="2448733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54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C5BA12AB-E679-495F-9FF3-187EB20CCAC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D098DE8F-4805-4486-8FAB-F69A364C023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B9E798CF-4C05-4FC1-9BA1-423417DA5690}"/>
              </a:ext>
            </a:extLst>
          </p:cNvPr>
          <p:cNvSpPr>
            <a:spLocks noGrp="1" noChangeArrowheads="1"/>
          </p:cNvSpPr>
          <p:nvPr>
            <p:ph type="sldNum" sz="quarter" idx="12"/>
          </p:nvPr>
        </p:nvSpPr>
        <p:spPr>
          <a:ln/>
        </p:spPr>
        <p:txBody>
          <a:bodyPr/>
          <a:lstStyle>
            <a:lvl1pPr>
              <a:defRPr/>
            </a:lvl1pPr>
          </a:lstStyle>
          <a:p>
            <a:fld id="{E0225713-0EEB-4046-A909-14E2F599B2B7}" type="slidenum">
              <a:rPr lang="en-US" altLang="en-US"/>
              <a:pPr/>
              <a:t>‹Nº›</a:t>
            </a:fld>
            <a:endParaRPr lang="en-US" altLang="en-US"/>
          </a:p>
        </p:txBody>
      </p:sp>
    </p:spTree>
    <p:extLst>
      <p:ext uri="{BB962C8B-B14F-4D97-AF65-F5344CB8AC3E}">
        <p14:creationId xmlns:p14="http://schemas.microsoft.com/office/powerpoint/2010/main" val="3785604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242DBBEC-0D31-4456-B405-3CB30646A14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C4C5C46A-E44B-4499-AE1A-D6134148657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49EDD262-7555-425F-AF5D-CD53F3ABCF9D}"/>
              </a:ext>
            </a:extLst>
          </p:cNvPr>
          <p:cNvSpPr>
            <a:spLocks noGrp="1" noChangeArrowheads="1"/>
          </p:cNvSpPr>
          <p:nvPr>
            <p:ph type="sldNum" sz="quarter" idx="12"/>
          </p:nvPr>
        </p:nvSpPr>
        <p:spPr>
          <a:ln/>
        </p:spPr>
        <p:txBody>
          <a:bodyPr/>
          <a:lstStyle>
            <a:lvl1pPr>
              <a:defRPr/>
            </a:lvl1pPr>
          </a:lstStyle>
          <a:p>
            <a:fld id="{751BB5B5-AEE6-4138-83E7-9B5065E1554F}" type="slidenum">
              <a:rPr lang="en-US" altLang="en-US"/>
              <a:pPr/>
              <a:t>‹Nº›</a:t>
            </a:fld>
            <a:endParaRPr lang="en-US" altLang="en-US"/>
          </a:p>
        </p:txBody>
      </p:sp>
    </p:spTree>
    <p:extLst>
      <p:ext uri="{BB962C8B-B14F-4D97-AF65-F5344CB8AC3E}">
        <p14:creationId xmlns:p14="http://schemas.microsoft.com/office/powerpoint/2010/main" val="870323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8899F04F-2BDD-4720-A0B2-F8174B1B67C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CB37910C-1F04-4881-9AD7-B4D0771373D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5B18B1FD-41A7-4769-A065-549AB56B279A}"/>
              </a:ext>
            </a:extLst>
          </p:cNvPr>
          <p:cNvSpPr>
            <a:spLocks noGrp="1" noChangeArrowheads="1"/>
          </p:cNvSpPr>
          <p:nvPr>
            <p:ph type="sldNum" sz="quarter" idx="12"/>
          </p:nvPr>
        </p:nvSpPr>
        <p:spPr>
          <a:ln/>
        </p:spPr>
        <p:txBody>
          <a:bodyPr/>
          <a:lstStyle>
            <a:lvl1pPr>
              <a:defRPr/>
            </a:lvl1pPr>
          </a:lstStyle>
          <a:p>
            <a:fld id="{D8290FF7-EE74-4941-9B09-A5D0E3514A49}" type="slidenum">
              <a:rPr lang="en-US" altLang="en-US"/>
              <a:pPr/>
              <a:t>‹Nº›</a:t>
            </a:fld>
            <a:endParaRPr lang="en-US" altLang="en-US"/>
          </a:p>
        </p:txBody>
      </p:sp>
    </p:spTree>
    <p:extLst>
      <p:ext uri="{BB962C8B-B14F-4D97-AF65-F5344CB8AC3E}">
        <p14:creationId xmlns:p14="http://schemas.microsoft.com/office/powerpoint/2010/main" val="14898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2F3DD38-F153-43BD-A9EC-B7CA50ED5BD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B0E5EFA8-D07F-4B57-9ECF-F691A89DC42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7EFEFDB4-AB84-4299-9C30-7D0B9C6B709A}"/>
              </a:ext>
            </a:extLst>
          </p:cNvPr>
          <p:cNvSpPr>
            <a:spLocks noGrp="1" noChangeArrowheads="1"/>
          </p:cNvSpPr>
          <p:nvPr>
            <p:ph type="sldNum" sz="quarter" idx="12"/>
          </p:nvPr>
        </p:nvSpPr>
        <p:spPr>
          <a:ln/>
        </p:spPr>
        <p:txBody>
          <a:bodyPr/>
          <a:lstStyle>
            <a:lvl1pPr>
              <a:defRPr/>
            </a:lvl1pPr>
          </a:lstStyle>
          <a:p>
            <a:fld id="{5A631ECB-8EB4-43B9-B73E-8CE8F43A664C}" type="slidenum">
              <a:rPr lang="en-US" altLang="en-US"/>
              <a:pPr/>
              <a:t>‹Nº›</a:t>
            </a:fld>
            <a:endParaRPr lang="en-US" altLang="en-US"/>
          </a:p>
        </p:txBody>
      </p:sp>
    </p:spTree>
    <p:extLst>
      <p:ext uri="{BB962C8B-B14F-4D97-AF65-F5344CB8AC3E}">
        <p14:creationId xmlns:p14="http://schemas.microsoft.com/office/powerpoint/2010/main" val="4158289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E82886D-10CF-4ABA-8A7F-6F254F1C01B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A29A1528-77C5-4D9A-9F80-9323F6F0D58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2FEADC97-CCB8-4DDA-AB4F-748111C9AC9E}"/>
              </a:ext>
            </a:extLst>
          </p:cNvPr>
          <p:cNvSpPr>
            <a:spLocks noGrp="1" noChangeArrowheads="1"/>
          </p:cNvSpPr>
          <p:nvPr>
            <p:ph type="sldNum" sz="quarter" idx="12"/>
          </p:nvPr>
        </p:nvSpPr>
        <p:spPr>
          <a:ln/>
        </p:spPr>
        <p:txBody>
          <a:bodyPr/>
          <a:lstStyle>
            <a:lvl1pPr>
              <a:defRPr/>
            </a:lvl1pPr>
          </a:lstStyle>
          <a:p>
            <a:fld id="{B6BC1DEB-F661-4823-83ED-32DA55A54459}" type="slidenum">
              <a:rPr lang="en-US" altLang="en-US"/>
              <a:pPr/>
              <a:t>‹Nº›</a:t>
            </a:fld>
            <a:endParaRPr lang="en-US" altLang="en-US"/>
          </a:p>
        </p:txBody>
      </p:sp>
    </p:spTree>
    <p:extLst>
      <p:ext uri="{BB962C8B-B14F-4D97-AF65-F5344CB8AC3E}">
        <p14:creationId xmlns:p14="http://schemas.microsoft.com/office/powerpoint/2010/main" val="2868101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460386C8-B317-42AF-9FEA-725C2272071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AF9A526F-DF2C-40C6-97E7-74156C849F9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BFF00E5D-CD02-4094-BADC-642406AD2B6E}"/>
              </a:ext>
            </a:extLst>
          </p:cNvPr>
          <p:cNvSpPr>
            <a:spLocks noGrp="1" noChangeArrowheads="1"/>
          </p:cNvSpPr>
          <p:nvPr>
            <p:ph type="sldNum" sz="quarter" idx="12"/>
          </p:nvPr>
        </p:nvSpPr>
        <p:spPr>
          <a:ln/>
        </p:spPr>
        <p:txBody>
          <a:bodyPr/>
          <a:lstStyle>
            <a:lvl1pPr>
              <a:defRPr/>
            </a:lvl1pPr>
          </a:lstStyle>
          <a:p>
            <a:fld id="{AADB3922-460F-44ED-B3D9-B687C22C0F89}" type="slidenum">
              <a:rPr lang="en-US" altLang="en-US"/>
              <a:pPr/>
              <a:t>‹Nº›</a:t>
            </a:fld>
            <a:endParaRPr lang="en-US" altLang="en-US"/>
          </a:p>
        </p:txBody>
      </p:sp>
    </p:spTree>
    <p:extLst>
      <p:ext uri="{BB962C8B-B14F-4D97-AF65-F5344CB8AC3E}">
        <p14:creationId xmlns:p14="http://schemas.microsoft.com/office/powerpoint/2010/main" val="400850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28E129A-A36F-41CA-AB0F-FBFB5518886A}"/>
              </a:ext>
            </a:extLst>
          </p:cNvPr>
          <p:cNvSpPr>
            <a:spLocks noGrp="1" noChangeArrowheads="1"/>
          </p:cNvSpPr>
          <p:nvPr>
            <p:ph type="title"/>
          </p:nvPr>
        </p:nvSpPr>
        <p:spPr bwMode="auto">
          <a:xfrm>
            <a:off x="1524000" y="190500"/>
            <a:ext cx="7010400" cy="152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98A4A25-E2E0-4302-8DFA-B73A3DBB6932}"/>
              </a:ext>
            </a:extLst>
          </p:cNvPr>
          <p:cNvSpPr>
            <a:spLocks noGrp="1" noChangeArrowheads="1"/>
          </p:cNvSpPr>
          <p:nvPr>
            <p:ph type="body" idx="1"/>
          </p:nvPr>
        </p:nvSpPr>
        <p:spPr bwMode="auto">
          <a:xfrm>
            <a:off x="1524000" y="190500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0596" name="Rectangle 4">
            <a:extLst>
              <a:ext uri="{FF2B5EF4-FFF2-40B4-BE49-F238E27FC236}">
                <a16:creationId xmlns:a16="http://schemas.microsoft.com/office/drawing/2014/main" id="{04AFBA02-C9BA-43EB-A812-00793D809156}"/>
              </a:ext>
            </a:extLst>
          </p:cNvPr>
          <p:cNvSpPr>
            <a:spLocks noGrp="1" noChangeArrowheads="1"/>
          </p:cNvSpPr>
          <p:nvPr>
            <p:ph type="dt" sz="half" idx="2"/>
          </p:nvPr>
        </p:nvSpPr>
        <p:spPr bwMode="auto">
          <a:xfrm>
            <a:off x="66294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atin typeface="Arial" charset="0"/>
              </a:defRPr>
            </a:lvl1pPr>
          </a:lstStyle>
          <a:p>
            <a:pPr>
              <a:defRPr/>
            </a:pPr>
            <a:endParaRPr lang="en-US" altLang="en-US"/>
          </a:p>
        </p:txBody>
      </p:sp>
      <p:sp>
        <p:nvSpPr>
          <p:cNvPr id="110597" name="Rectangle 5">
            <a:extLst>
              <a:ext uri="{FF2B5EF4-FFF2-40B4-BE49-F238E27FC236}">
                <a16:creationId xmlns:a16="http://schemas.microsoft.com/office/drawing/2014/main" id="{D0E8DDBC-00F5-4049-8331-7474E316873C}"/>
              </a:ext>
            </a:extLst>
          </p:cNvPr>
          <p:cNvSpPr>
            <a:spLocks noGrp="1" noChangeArrowheads="1"/>
          </p:cNvSpPr>
          <p:nvPr>
            <p:ph type="ftr" sz="quarter" idx="3"/>
          </p:nvPr>
        </p:nvSpPr>
        <p:spPr bwMode="auto">
          <a:xfrm>
            <a:off x="32766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endParaRPr lang="en-US" altLang="en-US"/>
          </a:p>
        </p:txBody>
      </p:sp>
      <p:sp>
        <p:nvSpPr>
          <p:cNvPr id="110598" name="Rectangle 6">
            <a:extLst>
              <a:ext uri="{FF2B5EF4-FFF2-40B4-BE49-F238E27FC236}">
                <a16:creationId xmlns:a16="http://schemas.microsoft.com/office/drawing/2014/main" id="{1A8808B5-43DD-4E95-9FA1-5D7730A17163}"/>
              </a:ext>
            </a:extLst>
          </p:cNvPr>
          <p:cNvSpPr>
            <a:spLocks noGrp="1" noChangeArrowheads="1"/>
          </p:cNvSpPr>
          <p:nvPr>
            <p:ph type="sldNum" sz="quarter" idx="4"/>
          </p:nvPr>
        </p:nvSpPr>
        <p:spPr bwMode="auto">
          <a:xfrm>
            <a:off x="1524000" y="62484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fld id="{ED80F605-EAD5-4658-8B28-70A3765E447A}" type="slidenum">
              <a:rPr lang="en-US" altLang="en-US"/>
              <a:pPr/>
              <a:t>‹Nº›</a:t>
            </a:fld>
            <a:endParaRPr lang="en-US" altLang="en-US"/>
          </a:p>
        </p:txBody>
      </p:sp>
      <p:sp>
        <p:nvSpPr>
          <p:cNvPr id="1031" name="Line 7">
            <a:extLst>
              <a:ext uri="{FF2B5EF4-FFF2-40B4-BE49-F238E27FC236}">
                <a16:creationId xmlns:a16="http://schemas.microsoft.com/office/drawing/2014/main" id="{18BCC4DB-9356-4E10-811E-113F8829FF51}"/>
              </a:ext>
            </a:extLst>
          </p:cNvPr>
          <p:cNvSpPr>
            <a:spLocks noChangeShapeType="1"/>
          </p:cNvSpPr>
          <p:nvPr/>
        </p:nvSpPr>
        <p:spPr bwMode="auto">
          <a:xfrm flipV="1">
            <a:off x="1371600" y="304800"/>
            <a:ext cx="0" cy="129540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2" name="Oval 8">
            <a:extLst>
              <a:ext uri="{FF2B5EF4-FFF2-40B4-BE49-F238E27FC236}">
                <a16:creationId xmlns:a16="http://schemas.microsoft.com/office/drawing/2014/main" id="{031F51C9-B38E-43C4-B6BE-294013B45148}"/>
              </a:ext>
            </a:extLst>
          </p:cNvPr>
          <p:cNvSpPr>
            <a:spLocks noChangeArrowheads="1"/>
          </p:cNvSpPr>
          <p:nvPr/>
        </p:nvSpPr>
        <p:spPr bwMode="auto">
          <a:xfrm>
            <a:off x="152400" y="838200"/>
            <a:ext cx="228600" cy="2286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a:latin typeface="Times New Roman" pitchFamily="18" charset="0"/>
            </a:endParaRPr>
          </a:p>
        </p:txBody>
      </p:sp>
      <p:sp>
        <p:nvSpPr>
          <p:cNvPr id="1033" name="Oval 9">
            <a:extLst>
              <a:ext uri="{FF2B5EF4-FFF2-40B4-BE49-F238E27FC236}">
                <a16:creationId xmlns:a16="http://schemas.microsoft.com/office/drawing/2014/main" id="{D68B67C2-5D96-4E98-8D8A-6ACD2BB3FBD5}"/>
              </a:ext>
            </a:extLst>
          </p:cNvPr>
          <p:cNvSpPr>
            <a:spLocks noChangeArrowheads="1"/>
          </p:cNvSpPr>
          <p:nvPr/>
        </p:nvSpPr>
        <p:spPr bwMode="auto">
          <a:xfrm>
            <a:off x="539750" y="838200"/>
            <a:ext cx="228600" cy="2286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a:latin typeface="Times New Roman" pitchFamily="18" charset="0"/>
            </a:endParaRPr>
          </a:p>
        </p:txBody>
      </p:sp>
      <p:sp>
        <p:nvSpPr>
          <p:cNvPr id="1034" name="Oval 10">
            <a:extLst>
              <a:ext uri="{FF2B5EF4-FFF2-40B4-BE49-F238E27FC236}">
                <a16:creationId xmlns:a16="http://schemas.microsoft.com/office/drawing/2014/main" id="{0EEFCF71-41FC-43E0-B7B8-5204AA37B0D0}"/>
              </a:ext>
            </a:extLst>
          </p:cNvPr>
          <p:cNvSpPr>
            <a:spLocks noChangeArrowheads="1"/>
          </p:cNvSpPr>
          <p:nvPr/>
        </p:nvSpPr>
        <p:spPr bwMode="auto">
          <a:xfrm>
            <a:off x="927100" y="838200"/>
            <a:ext cx="228600" cy="22860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4143"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 id="2147484141" r:id="rId10"/>
    <p:sldLayoutId id="2147484142" r:id="rId11"/>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charset="0"/>
        </a:defRPr>
      </a:lvl2pPr>
      <a:lvl3pPr algn="l" rtl="0" eaLnBrk="0" fontAlgn="base" hangingPunct="0">
        <a:spcBef>
          <a:spcPct val="0"/>
        </a:spcBef>
        <a:spcAft>
          <a:spcPct val="0"/>
        </a:spcAft>
        <a:defRPr sz="4200">
          <a:solidFill>
            <a:schemeClr val="tx2"/>
          </a:solidFill>
          <a:latin typeface="Arial" charset="0"/>
        </a:defRPr>
      </a:lvl3pPr>
      <a:lvl4pPr algn="l" rtl="0" eaLnBrk="0" fontAlgn="base" hangingPunct="0">
        <a:spcBef>
          <a:spcPct val="0"/>
        </a:spcBef>
        <a:spcAft>
          <a:spcPct val="0"/>
        </a:spcAft>
        <a:defRPr sz="4200">
          <a:solidFill>
            <a:schemeClr val="tx2"/>
          </a:solidFill>
          <a:latin typeface="Arial" charset="0"/>
        </a:defRPr>
      </a:lvl4pPr>
      <a:lvl5pPr algn="l" rtl="0" eaLnBrk="0" fontAlgn="base" hangingPunct="0">
        <a:spcBef>
          <a:spcPct val="0"/>
        </a:spcBef>
        <a:spcAft>
          <a:spcPct val="0"/>
        </a:spcAft>
        <a:defRPr sz="4200">
          <a:solidFill>
            <a:schemeClr val="tx2"/>
          </a:solidFill>
          <a:latin typeface="Arial" charset="0"/>
        </a:defRPr>
      </a:lvl5pPr>
      <a:lvl6pPr marL="457200" algn="l" rtl="0" fontAlgn="base">
        <a:spcBef>
          <a:spcPct val="0"/>
        </a:spcBef>
        <a:spcAft>
          <a:spcPct val="0"/>
        </a:spcAft>
        <a:defRPr sz="4200">
          <a:solidFill>
            <a:schemeClr val="tx2"/>
          </a:solidFill>
          <a:latin typeface="Arial" charset="0"/>
        </a:defRPr>
      </a:lvl6pPr>
      <a:lvl7pPr marL="914400" algn="l" rtl="0" fontAlgn="base">
        <a:spcBef>
          <a:spcPct val="0"/>
        </a:spcBef>
        <a:spcAft>
          <a:spcPct val="0"/>
        </a:spcAft>
        <a:defRPr sz="4200">
          <a:solidFill>
            <a:schemeClr val="tx2"/>
          </a:solidFill>
          <a:latin typeface="Arial" charset="0"/>
        </a:defRPr>
      </a:lvl7pPr>
      <a:lvl8pPr marL="1371600" algn="l" rtl="0" fontAlgn="base">
        <a:spcBef>
          <a:spcPct val="0"/>
        </a:spcBef>
        <a:spcAft>
          <a:spcPct val="0"/>
        </a:spcAft>
        <a:defRPr sz="4200">
          <a:solidFill>
            <a:schemeClr val="tx2"/>
          </a:solidFill>
          <a:latin typeface="Arial" charset="0"/>
        </a:defRPr>
      </a:lvl8pPr>
      <a:lvl9pPr marL="1828800" algn="l" rtl="0" fontAlgn="base">
        <a:spcBef>
          <a:spcPct val="0"/>
        </a:spcBef>
        <a:spcAft>
          <a:spcPct val="0"/>
        </a:spcAft>
        <a:defRPr sz="42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buChar char="l"/>
        <a:defRPr sz="2800">
          <a:solidFill>
            <a:schemeClr val="tx2"/>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2"/>
          </a:solidFill>
          <a:latin typeface="+mn-lt"/>
        </a:defRPr>
      </a:lvl3pPr>
      <a:lvl4pPr marL="1600200" indent="-228600" algn="l" rtl="0" eaLnBrk="0" fontAlgn="base" hangingPunct="0">
        <a:spcBef>
          <a:spcPct val="20000"/>
        </a:spcBef>
        <a:spcAft>
          <a:spcPct val="0"/>
        </a:spcAft>
        <a:buClr>
          <a:schemeClr val="tx1"/>
        </a:buClr>
        <a:buChar char="•"/>
        <a:defRPr sz="2000">
          <a:solidFill>
            <a:schemeClr val="tx2"/>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2"/>
          </a:solidFill>
          <a:latin typeface="+mn-lt"/>
        </a:defRPr>
      </a:lvl6pPr>
      <a:lvl7pPr marL="2971800" indent="-228600" algn="l" rtl="0" fontAlgn="base">
        <a:spcBef>
          <a:spcPct val="20000"/>
        </a:spcBef>
        <a:spcAft>
          <a:spcPct val="0"/>
        </a:spcAft>
        <a:buChar char="•"/>
        <a:defRPr sz="2000">
          <a:solidFill>
            <a:schemeClr val="tx2"/>
          </a:solidFill>
          <a:latin typeface="+mn-lt"/>
        </a:defRPr>
      </a:lvl7pPr>
      <a:lvl8pPr marL="3429000" indent="-228600" algn="l" rtl="0" fontAlgn="base">
        <a:spcBef>
          <a:spcPct val="20000"/>
        </a:spcBef>
        <a:spcAft>
          <a:spcPct val="0"/>
        </a:spcAft>
        <a:buChar char="•"/>
        <a:defRPr sz="2000">
          <a:solidFill>
            <a:schemeClr val="tx2"/>
          </a:solidFill>
          <a:latin typeface="+mn-lt"/>
        </a:defRPr>
      </a:lvl8pPr>
      <a:lvl9pPr marL="3886200" indent="-228600" algn="l" rtl="0" fontAlgn="base">
        <a:spcBef>
          <a:spcPct val="20000"/>
        </a:spcBef>
        <a:spcAft>
          <a:spcPct val="0"/>
        </a:spcAft>
        <a:buChar char="•"/>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41F74D88-F06C-465F-84A4-9A928A28A35D}"/>
              </a:ext>
            </a:extLst>
          </p:cNvPr>
          <p:cNvSpPr>
            <a:spLocks noGrp="1"/>
          </p:cNvSpPr>
          <p:nvPr>
            <p:ph type="title"/>
          </p:nvPr>
        </p:nvSpPr>
        <p:spPr/>
        <p:txBody>
          <a:bodyPr/>
          <a:lstStyle/>
          <a:p>
            <a:pPr algn="ctr"/>
            <a:r>
              <a:rPr lang="en-US" altLang="en-US"/>
              <a:t>Chapter 1</a:t>
            </a:r>
          </a:p>
        </p:txBody>
      </p:sp>
      <p:sp>
        <p:nvSpPr>
          <p:cNvPr id="3075" name="Content Placeholder 2">
            <a:extLst>
              <a:ext uri="{FF2B5EF4-FFF2-40B4-BE49-F238E27FC236}">
                <a16:creationId xmlns:a16="http://schemas.microsoft.com/office/drawing/2014/main" id="{158531FD-E023-43CD-814F-E7FA6165402B}"/>
              </a:ext>
            </a:extLst>
          </p:cNvPr>
          <p:cNvSpPr>
            <a:spLocks noGrp="1"/>
          </p:cNvSpPr>
          <p:nvPr>
            <p:ph idx="1"/>
          </p:nvPr>
        </p:nvSpPr>
        <p:spPr/>
        <p:txBody>
          <a:bodyPr/>
          <a:lstStyle/>
          <a:p>
            <a:pPr marL="0" indent="0" algn="ctr">
              <a:buFont typeface="Wingdings" panose="05000000000000000000" pitchFamily="2" charset="2"/>
              <a:buNone/>
            </a:pPr>
            <a:endParaRPr lang="en-US" altLang="en-US" sz="4000"/>
          </a:p>
          <a:p>
            <a:pPr marL="0" indent="0" algn="ctr">
              <a:buFont typeface="Wingdings" panose="05000000000000000000" pitchFamily="2" charset="2"/>
              <a:buNone/>
            </a:pPr>
            <a:r>
              <a:rPr lang="en-US" altLang="en-US" sz="4000"/>
              <a:t>Introduction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4ACDE0D-D035-4C95-BB7F-83B8170F4B12}"/>
              </a:ext>
            </a:extLst>
          </p:cNvPr>
          <p:cNvSpPr>
            <a:spLocks noGrp="1" noChangeArrowheads="1"/>
          </p:cNvSpPr>
          <p:nvPr>
            <p:ph type="title"/>
          </p:nvPr>
        </p:nvSpPr>
        <p:spPr>
          <a:xfrm>
            <a:off x="1524000" y="381000"/>
            <a:ext cx="7010400" cy="1066800"/>
          </a:xfrm>
        </p:spPr>
        <p:txBody>
          <a:bodyPr/>
          <a:lstStyle/>
          <a:p>
            <a:pPr algn="ctr" eaLnBrk="1" hangingPunct="1"/>
            <a:r>
              <a:rPr lang="en-US" altLang="en-US" sz="2800"/>
              <a:t>What is Middleware? (cont’d)</a:t>
            </a:r>
          </a:p>
        </p:txBody>
      </p:sp>
      <p:sp>
        <p:nvSpPr>
          <p:cNvPr id="4099" name="Rectangle 3">
            <a:extLst>
              <a:ext uri="{FF2B5EF4-FFF2-40B4-BE49-F238E27FC236}">
                <a16:creationId xmlns:a16="http://schemas.microsoft.com/office/drawing/2014/main" id="{B75C9C75-8415-4183-AC61-B1F12FE721F5}"/>
              </a:ext>
            </a:extLst>
          </p:cNvPr>
          <p:cNvSpPr>
            <a:spLocks noGrp="1" noChangeArrowheads="1"/>
          </p:cNvSpPr>
          <p:nvPr>
            <p:ph type="body" idx="1"/>
          </p:nvPr>
        </p:nvSpPr>
        <p:spPr/>
        <p:txBody>
          <a:bodyPr/>
          <a:lstStyle/>
          <a:p>
            <a:pPr marL="0" indent="0">
              <a:buFont typeface="Wingdings" panose="05000000000000000000" pitchFamily="2" charset="2"/>
              <a:buNone/>
              <a:defRPr/>
            </a:pPr>
            <a:r>
              <a:rPr lang="en-US" sz="2400" dirty="0">
                <a:highlight>
                  <a:srgbClr val="FFFF00"/>
                </a:highlight>
              </a:rPr>
              <a:t>Middleware </a:t>
            </a:r>
          </a:p>
          <a:p>
            <a:pPr>
              <a:defRPr/>
            </a:pPr>
            <a:r>
              <a:rPr lang="en-US" sz="2400" dirty="0">
                <a:highlight>
                  <a:srgbClr val="FFFF00"/>
                </a:highlight>
              </a:rPr>
              <a:t>is used to hide the lower level complexity of networks and operating systems from the application programmer</a:t>
            </a:r>
          </a:p>
          <a:p>
            <a:pPr>
              <a:defRPr/>
            </a:pPr>
            <a:r>
              <a:rPr lang="en-US" sz="2400" dirty="0">
                <a:highlight>
                  <a:srgbClr val="FFFF00"/>
                </a:highlight>
              </a:rPr>
              <a:t>can allow a client running on one kind of computer with one kind of operating system to talk to a server on a different kind of computer running a different operating system</a:t>
            </a:r>
          </a:p>
          <a:p>
            <a:pPr>
              <a:defRPr/>
            </a:pPr>
            <a:r>
              <a:rPr lang="en-US" sz="2400" dirty="0">
                <a:highlight>
                  <a:srgbClr val="FFFF00"/>
                </a:highlight>
              </a:rPr>
              <a:t>allows the definition of clearly defined interfaces to servers</a:t>
            </a:r>
          </a:p>
        </p:txBody>
      </p:sp>
    </p:spTree>
  </p:cSld>
  <p:clrMapOvr>
    <a:masterClrMapping/>
  </p:clrMapOvr>
  <p:transition>
    <p:strips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46ECE0D-8333-4FC5-B2F8-5E2D38D0318F}"/>
              </a:ext>
            </a:extLst>
          </p:cNvPr>
          <p:cNvSpPr>
            <a:spLocks noGrp="1" noChangeArrowheads="1"/>
          </p:cNvSpPr>
          <p:nvPr>
            <p:ph type="title"/>
          </p:nvPr>
        </p:nvSpPr>
        <p:spPr>
          <a:xfrm>
            <a:off x="1524000" y="381000"/>
            <a:ext cx="7010400" cy="1066800"/>
          </a:xfrm>
        </p:spPr>
        <p:txBody>
          <a:bodyPr/>
          <a:lstStyle/>
          <a:p>
            <a:pPr algn="ctr" eaLnBrk="1" hangingPunct="1"/>
            <a:r>
              <a:rPr lang="en-US" altLang="en-US" sz="2800"/>
              <a:t>Sockets (cont’d)—Socket Data Structures</a:t>
            </a:r>
          </a:p>
        </p:txBody>
      </p:sp>
      <p:sp>
        <p:nvSpPr>
          <p:cNvPr id="16387" name="Rectangle 3">
            <a:extLst>
              <a:ext uri="{FF2B5EF4-FFF2-40B4-BE49-F238E27FC236}">
                <a16:creationId xmlns:a16="http://schemas.microsoft.com/office/drawing/2014/main" id="{D4163563-18E9-434C-8704-FCAC9000FA9F}"/>
              </a:ext>
            </a:extLst>
          </p:cNvPr>
          <p:cNvSpPr>
            <a:spLocks noGrp="1" noChangeArrowheads="1"/>
          </p:cNvSpPr>
          <p:nvPr>
            <p:ph type="body" idx="1"/>
          </p:nvPr>
        </p:nvSpPr>
        <p:spPr/>
        <p:txBody>
          <a:bodyPr/>
          <a:lstStyle/>
          <a:p>
            <a:r>
              <a:rPr lang="en-US" altLang="en-US" sz="2400" dirty="0"/>
              <a:t> </a:t>
            </a:r>
            <a:r>
              <a:rPr lang="en-US" altLang="en-US" sz="2800" dirty="0">
                <a:highlight>
                  <a:srgbClr val="FFFF00"/>
                </a:highlight>
              </a:rPr>
              <a:t>To perform communication, sockets choose a family of protocols</a:t>
            </a:r>
            <a:r>
              <a:rPr lang="en-US" altLang="en-US" sz="2800" dirty="0"/>
              <a:t> to use</a:t>
            </a:r>
          </a:p>
          <a:p>
            <a:pPr lvl="1"/>
            <a:r>
              <a:rPr lang="en-US" altLang="en-US" dirty="0"/>
              <a:t>which family to use is defined in the </a:t>
            </a:r>
            <a:r>
              <a:rPr lang="en-US" altLang="en-US" i="1" dirty="0" err="1"/>
              <a:t>sockaddr</a:t>
            </a:r>
            <a:r>
              <a:rPr lang="en-US" altLang="en-US" dirty="0"/>
              <a:t> struct</a:t>
            </a:r>
          </a:p>
          <a:p>
            <a:pPr lvl="2"/>
            <a:r>
              <a:rPr lang="en-US" altLang="en-US" sz="2800" dirty="0"/>
              <a:t>which is defined in the file “sys/</a:t>
            </a:r>
            <a:r>
              <a:rPr lang="en-US" altLang="en-US" sz="2800" dirty="0" err="1"/>
              <a:t>socket.h</a:t>
            </a:r>
            <a:r>
              <a:rPr lang="en-US" altLang="en-US" sz="2800" dirty="0"/>
              <a:t>” </a:t>
            </a:r>
          </a:p>
        </p:txBody>
      </p:sp>
    </p:spTree>
  </p:cSld>
  <p:clrMapOvr>
    <a:masterClrMapping/>
  </p:clrMapOvr>
  <p:transition>
    <p:strips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27C2994-6D43-4B10-9762-4DE84CD9ECCF}"/>
              </a:ext>
            </a:extLst>
          </p:cNvPr>
          <p:cNvSpPr>
            <a:spLocks noGrp="1" noChangeArrowheads="1"/>
          </p:cNvSpPr>
          <p:nvPr>
            <p:ph type="title"/>
          </p:nvPr>
        </p:nvSpPr>
        <p:spPr>
          <a:xfrm>
            <a:off x="1524000" y="381000"/>
            <a:ext cx="7010400" cy="1066800"/>
          </a:xfrm>
        </p:spPr>
        <p:txBody>
          <a:bodyPr/>
          <a:lstStyle/>
          <a:p>
            <a:pPr algn="ctr" eaLnBrk="1" hangingPunct="1"/>
            <a:r>
              <a:rPr lang="en-US" altLang="en-US" sz="2800"/>
              <a:t>Sockets (cont’d)—Socket Library Calls</a:t>
            </a:r>
          </a:p>
        </p:txBody>
      </p:sp>
      <p:graphicFrame>
        <p:nvGraphicFramePr>
          <p:cNvPr id="3" name="Table 2">
            <a:extLst>
              <a:ext uri="{FF2B5EF4-FFF2-40B4-BE49-F238E27FC236}">
                <a16:creationId xmlns:a16="http://schemas.microsoft.com/office/drawing/2014/main" id="{85296521-E113-40B8-926D-0191C4767165}"/>
              </a:ext>
            </a:extLst>
          </p:cNvPr>
          <p:cNvGraphicFramePr>
            <a:graphicFrameLocks noGrp="1"/>
          </p:cNvGraphicFramePr>
          <p:nvPr/>
        </p:nvGraphicFramePr>
        <p:xfrm>
          <a:off x="685800" y="1219200"/>
          <a:ext cx="7924800" cy="5456238"/>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5456238">
                <a:tc>
                  <a:txBody>
                    <a:bodyPr/>
                    <a:lstStyle/>
                    <a:p>
                      <a:r>
                        <a:rPr lang="en-US" sz="1600" b="1" kern="1200" dirty="0">
                          <a:solidFill>
                            <a:schemeClr val="tx2"/>
                          </a:solidFill>
                          <a:effectLst/>
                          <a:latin typeface="+mn-lt"/>
                          <a:ea typeface="+mn-ea"/>
                          <a:cs typeface="+mn-cs"/>
                        </a:rPr>
                        <a:t>Summary of main socket calls:</a:t>
                      </a:r>
                    </a:p>
                    <a:p>
                      <a:pPr marL="285750" lvl="0" indent="-285750">
                        <a:buFont typeface="Arial" panose="020B0604020202020204" pitchFamily="34" charset="0"/>
                        <a:buChar char="•"/>
                      </a:pPr>
                      <a:r>
                        <a:rPr lang="en-US" sz="1600" b="0" kern="1200" dirty="0">
                          <a:solidFill>
                            <a:schemeClr val="tx2"/>
                          </a:solidFill>
                          <a:effectLst/>
                          <a:latin typeface="+mn-lt"/>
                          <a:ea typeface="+mn-ea"/>
                          <a:cs typeface="+mn-cs"/>
                        </a:rPr>
                        <a:t>Socket—creates a descriptor for use in network communications</a:t>
                      </a:r>
                    </a:p>
                    <a:p>
                      <a:pPr marL="285750" lvl="0" indent="-285750">
                        <a:buFont typeface="Arial" panose="020B0604020202020204" pitchFamily="34" charset="0"/>
                        <a:buChar char="•"/>
                      </a:pPr>
                      <a:r>
                        <a:rPr lang="en-US" sz="1600" b="0" kern="1200" dirty="0">
                          <a:solidFill>
                            <a:schemeClr val="tx2"/>
                          </a:solidFill>
                          <a:effectLst/>
                          <a:latin typeface="+mn-lt"/>
                          <a:ea typeface="+mn-ea"/>
                          <a:cs typeface="+mn-cs"/>
                        </a:rPr>
                        <a:t>connect—connect to a remote peer (client)</a:t>
                      </a:r>
                    </a:p>
                    <a:p>
                      <a:pPr marL="285750" lvl="0" indent="-285750">
                        <a:buFont typeface="Arial" panose="020B0604020202020204" pitchFamily="34" charset="0"/>
                        <a:buChar char="•"/>
                      </a:pPr>
                      <a:r>
                        <a:rPr lang="en-US" sz="1600" b="0" kern="1200" dirty="0">
                          <a:solidFill>
                            <a:schemeClr val="tx2"/>
                          </a:solidFill>
                          <a:effectLst/>
                          <a:latin typeface="+mn-lt"/>
                          <a:ea typeface="+mn-ea"/>
                          <a:cs typeface="+mn-cs"/>
                        </a:rPr>
                        <a:t>write—send outgoing data across a connection</a:t>
                      </a:r>
                    </a:p>
                    <a:p>
                      <a:pPr marL="285750" lvl="0" indent="-285750">
                        <a:buFont typeface="Arial" panose="020B0604020202020204" pitchFamily="34" charset="0"/>
                        <a:buChar char="•"/>
                      </a:pPr>
                      <a:r>
                        <a:rPr lang="en-US" sz="1600" b="0" kern="1200" dirty="0">
                          <a:solidFill>
                            <a:schemeClr val="tx2"/>
                          </a:solidFill>
                          <a:effectLst/>
                          <a:latin typeface="+mn-lt"/>
                          <a:ea typeface="+mn-ea"/>
                          <a:cs typeface="+mn-cs"/>
                        </a:rPr>
                        <a:t>read—acquire incoming data from a connection</a:t>
                      </a:r>
                    </a:p>
                    <a:p>
                      <a:pPr marL="285750" lvl="0" indent="-285750">
                        <a:buFont typeface="Arial" panose="020B0604020202020204" pitchFamily="34" charset="0"/>
                        <a:buChar char="•"/>
                      </a:pPr>
                      <a:r>
                        <a:rPr lang="en-US" sz="1600" b="0" kern="1200" dirty="0">
                          <a:solidFill>
                            <a:schemeClr val="tx2"/>
                          </a:solidFill>
                          <a:effectLst/>
                          <a:latin typeface="+mn-lt"/>
                          <a:ea typeface="+mn-ea"/>
                          <a:cs typeface="+mn-cs"/>
                        </a:rPr>
                        <a:t>close—terminate communication and deallocate a descriptor</a:t>
                      </a:r>
                    </a:p>
                    <a:p>
                      <a:pPr marL="285750" lvl="0" indent="-285750">
                        <a:buFont typeface="Arial" panose="020B0604020202020204" pitchFamily="34" charset="0"/>
                        <a:buChar char="•"/>
                      </a:pPr>
                      <a:r>
                        <a:rPr lang="en-US" sz="1600" b="0" kern="1200" dirty="0">
                          <a:solidFill>
                            <a:schemeClr val="tx2"/>
                          </a:solidFill>
                          <a:effectLst/>
                          <a:latin typeface="+mn-lt"/>
                          <a:ea typeface="+mn-ea"/>
                          <a:cs typeface="+mn-cs"/>
                        </a:rPr>
                        <a:t>bind—bind a local IP address and protocol port to a socket</a:t>
                      </a:r>
                    </a:p>
                    <a:p>
                      <a:pPr marL="285750" lvl="0" indent="-285750">
                        <a:buFont typeface="Arial" panose="020B0604020202020204" pitchFamily="34" charset="0"/>
                        <a:buChar char="•"/>
                      </a:pPr>
                      <a:r>
                        <a:rPr lang="en-US" sz="1600" b="0" kern="1200" dirty="0">
                          <a:solidFill>
                            <a:schemeClr val="tx2"/>
                          </a:solidFill>
                          <a:effectLst/>
                          <a:latin typeface="+mn-lt"/>
                          <a:ea typeface="+mn-ea"/>
                          <a:cs typeface="+mn-cs"/>
                        </a:rPr>
                        <a:t>listen—set the socket listening on the given address and port for connections from the client and set the number of incoming connections from a client (backlog) that will be allowed in the listen queue at any one time</a:t>
                      </a:r>
                    </a:p>
                    <a:p>
                      <a:pPr marL="285750" lvl="0" indent="-285750">
                        <a:buFont typeface="Arial" panose="020B0604020202020204" pitchFamily="34" charset="0"/>
                        <a:buChar char="•"/>
                      </a:pPr>
                      <a:r>
                        <a:rPr lang="en-US" sz="1600" b="0" kern="1200" dirty="0">
                          <a:solidFill>
                            <a:schemeClr val="tx2"/>
                          </a:solidFill>
                          <a:effectLst/>
                          <a:latin typeface="+mn-lt"/>
                          <a:ea typeface="+mn-ea"/>
                          <a:cs typeface="+mn-cs"/>
                        </a:rPr>
                        <a:t>accept—accept the next incoming connection (server)</a:t>
                      </a:r>
                    </a:p>
                  </a:txBody>
                  <a:tcPr marT="45723" marB="45723">
                    <a:noFill/>
                  </a:tcPr>
                </a:tc>
                <a:tc>
                  <a:txBody>
                    <a:bodyPr/>
                    <a:lstStyle/>
                    <a:p>
                      <a:pPr marL="285750" lvl="0" indent="-285750">
                        <a:buFont typeface="Arial" panose="020B0604020202020204" pitchFamily="34" charset="0"/>
                        <a:buChar char="•"/>
                      </a:pPr>
                      <a:r>
                        <a:rPr lang="en-US" sz="1600" b="0" kern="1200" dirty="0" err="1">
                          <a:solidFill>
                            <a:schemeClr val="tx2"/>
                          </a:solidFill>
                          <a:effectLst/>
                          <a:latin typeface="+mn-lt"/>
                          <a:ea typeface="+mn-ea"/>
                          <a:cs typeface="+mn-cs"/>
                        </a:rPr>
                        <a:t>recv</a:t>
                      </a:r>
                      <a:r>
                        <a:rPr lang="en-US" sz="1600" b="0" kern="1200" dirty="0">
                          <a:solidFill>
                            <a:schemeClr val="tx2"/>
                          </a:solidFill>
                          <a:effectLst/>
                          <a:latin typeface="+mn-lt"/>
                          <a:ea typeface="+mn-ea"/>
                          <a:cs typeface="+mn-cs"/>
                        </a:rPr>
                        <a:t>—receive the next incoming datagram</a:t>
                      </a:r>
                    </a:p>
                    <a:p>
                      <a:pPr marL="285750" lvl="0" indent="-285750">
                        <a:buFont typeface="Arial" panose="020B0604020202020204" pitchFamily="34" charset="0"/>
                        <a:buChar char="•"/>
                      </a:pPr>
                      <a:r>
                        <a:rPr lang="en-US" sz="1600" b="0" kern="1200" dirty="0" err="1">
                          <a:solidFill>
                            <a:schemeClr val="tx2"/>
                          </a:solidFill>
                          <a:effectLst/>
                          <a:latin typeface="+mn-lt"/>
                          <a:ea typeface="+mn-ea"/>
                          <a:cs typeface="+mn-cs"/>
                        </a:rPr>
                        <a:t>recvmsg</a:t>
                      </a:r>
                      <a:r>
                        <a:rPr lang="en-US" sz="1600" b="0" kern="1200" dirty="0">
                          <a:solidFill>
                            <a:schemeClr val="tx2"/>
                          </a:solidFill>
                          <a:effectLst/>
                          <a:latin typeface="+mn-lt"/>
                          <a:ea typeface="+mn-ea"/>
                          <a:cs typeface="+mn-cs"/>
                        </a:rPr>
                        <a:t>—receive the next incoming datagram (variation of </a:t>
                      </a:r>
                      <a:r>
                        <a:rPr lang="en-US" sz="1600" b="0" kern="1200" dirty="0" err="1">
                          <a:solidFill>
                            <a:schemeClr val="tx2"/>
                          </a:solidFill>
                          <a:effectLst/>
                          <a:latin typeface="+mn-lt"/>
                          <a:ea typeface="+mn-ea"/>
                          <a:cs typeface="+mn-cs"/>
                        </a:rPr>
                        <a:t>recv</a:t>
                      </a:r>
                      <a:r>
                        <a:rPr lang="en-US" sz="1600" b="0" kern="1200" dirty="0">
                          <a:solidFill>
                            <a:schemeClr val="tx2"/>
                          </a:solidFill>
                          <a:effectLst/>
                          <a:latin typeface="+mn-lt"/>
                          <a:ea typeface="+mn-ea"/>
                          <a:cs typeface="+mn-cs"/>
                        </a:rPr>
                        <a:t>)</a:t>
                      </a:r>
                    </a:p>
                    <a:p>
                      <a:pPr marL="285750" lvl="0" indent="-285750">
                        <a:buFont typeface="Arial" panose="020B0604020202020204" pitchFamily="34" charset="0"/>
                        <a:buChar char="•"/>
                      </a:pPr>
                      <a:r>
                        <a:rPr lang="en-US" sz="1600" b="0" kern="1200" dirty="0" err="1">
                          <a:solidFill>
                            <a:schemeClr val="tx2"/>
                          </a:solidFill>
                          <a:effectLst/>
                          <a:latin typeface="+mn-lt"/>
                          <a:ea typeface="+mn-ea"/>
                          <a:cs typeface="+mn-cs"/>
                        </a:rPr>
                        <a:t>recvfrom</a:t>
                      </a:r>
                      <a:r>
                        <a:rPr lang="en-US" sz="1600" b="0" kern="1200" dirty="0">
                          <a:solidFill>
                            <a:schemeClr val="tx2"/>
                          </a:solidFill>
                          <a:effectLst/>
                          <a:latin typeface="+mn-lt"/>
                          <a:ea typeface="+mn-ea"/>
                          <a:cs typeface="+mn-cs"/>
                        </a:rPr>
                        <a:t>—receive the next incoming datagram and record its source endpoint address</a:t>
                      </a:r>
                    </a:p>
                    <a:p>
                      <a:pPr marL="285750" lvl="0" indent="-285750">
                        <a:buFont typeface="Arial" panose="020B0604020202020204" pitchFamily="34" charset="0"/>
                        <a:buChar char="•"/>
                      </a:pPr>
                      <a:r>
                        <a:rPr lang="en-US" sz="1600" b="0" kern="1200" dirty="0">
                          <a:solidFill>
                            <a:schemeClr val="tx2"/>
                          </a:solidFill>
                          <a:effectLst/>
                          <a:latin typeface="+mn-lt"/>
                          <a:ea typeface="+mn-ea"/>
                          <a:cs typeface="+mn-cs"/>
                        </a:rPr>
                        <a:t>send—send an outgoing datagram</a:t>
                      </a:r>
                    </a:p>
                    <a:p>
                      <a:pPr marL="285750" lvl="0" indent="-285750">
                        <a:buFont typeface="Arial" panose="020B0604020202020204" pitchFamily="34" charset="0"/>
                        <a:buChar char="•"/>
                      </a:pPr>
                      <a:r>
                        <a:rPr lang="en-US" sz="1600" b="0" kern="1200" dirty="0" err="1">
                          <a:solidFill>
                            <a:schemeClr val="tx2"/>
                          </a:solidFill>
                          <a:effectLst/>
                          <a:latin typeface="+mn-lt"/>
                          <a:ea typeface="+mn-ea"/>
                          <a:cs typeface="+mn-cs"/>
                        </a:rPr>
                        <a:t>sendmsg</a:t>
                      </a:r>
                      <a:r>
                        <a:rPr lang="en-US" sz="1600" b="0" kern="1200" dirty="0">
                          <a:solidFill>
                            <a:schemeClr val="tx2"/>
                          </a:solidFill>
                          <a:effectLst/>
                          <a:latin typeface="+mn-lt"/>
                          <a:ea typeface="+mn-ea"/>
                          <a:cs typeface="+mn-cs"/>
                        </a:rPr>
                        <a:t>—send an outgoing datagram (variation of send)</a:t>
                      </a:r>
                    </a:p>
                    <a:p>
                      <a:pPr marL="285750" lvl="0" indent="-285750">
                        <a:buFont typeface="Arial" panose="020B0604020202020204" pitchFamily="34" charset="0"/>
                        <a:buChar char="•"/>
                      </a:pPr>
                      <a:r>
                        <a:rPr lang="en-US" sz="1600" b="0" kern="1200" dirty="0" err="1">
                          <a:solidFill>
                            <a:schemeClr val="tx2"/>
                          </a:solidFill>
                          <a:effectLst/>
                          <a:latin typeface="+mn-lt"/>
                          <a:ea typeface="+mn-ea"/>
                          <a:cs typeface="+mn-cs"/>
                        </a:rPr>
                        <a:t>sendto</a:t>
                      </a:r>
                      <a:r>
                        <a:rPr lang="en-US" sz="1600" b="0" kern="1200" dirty="0">
                          <a:solidFill>
                            <a:schemeClr val="tx2"/>
                          </a:solidFill>
                          <a:effectLst/>
                          <a:latin typeface="+mn-lt"/>
                          <a:ea typeface="+mn-ea"/>
                          <a:cs typeface="+mn-cs"/>
                        </a:rPr>
                        <a:t>—send an outgoing datagram, usually to a prerecorded endpoint address</a:t>
                      </a:r>
                    </a:p>
                    <a:p>
                      <a:pPr marL="285750" lvl="0" indent="-285750">
                        <a:buFont typeface="Arial" panose="020B0604020202020204" pitchFamily="34" charset="0"/>
                        <a:buChar char="•"/>
                      </a:pPr>
                      <a:r>
                        <a:rPr lang="en-US" sz="1600" b="0" kern="1200" dirty="0">
                          <a:solidFill>
                            <a:schemeClr val="tx2"/>
                          </a:solidFill>
                          <a:effectLst/>
                          <a:latin typeface="+mn-lt"/>
                          <a:ea typeface="+mn-ea"/>
                          <a:cs typeface="+mn-cs"/>
                        </a:rPr>
                        <a:t>shutdown—terminate a TCP connection in one or both directions</a:t>
                      </a:r>
                    </a:p>
                    <a:p>
                      <a:pPr marL="285750" lvl="0" indent="-285750">
                        <a:buFont typeface="Arial" panose="020B0604020202020204" pitchFamily="34" charset="0"/>
                        <a:buChar char="•"/>
                      </a:pPr>
                      <a:r>
                        <a:rPr lang="en-US" sz="1600" b="0" kern="1200" dirty="0" err="1">
                          <a:solidFill>
                            <a:schemeClr val="tx2"/>
                          </a:solidFill>
                          <a:effectLst/>
                          <a:latin typeface="+mn-lt"/>
                          <a:ea typeface="+mn-ea"/>
                          <a:cs typeface="+mn-cs"/>
                        </a:rPr>
                        <a:t>getpeername</a:t>
                      </a:r>
                      <a:r>
                        <a:rPr lang="en-US" sz="1600" b="0" kern="1200" dirty="0">
                          <a:solidFill>
                            <a:schemeClr val="tx2"/>
                          </a:solidFill>
                          <a:effectLst/>
                          <a:latin typeface="+mn-lt"/>
                          <a:ea typeface="+mn-ea"/>
                          <a:cs typeface="+mn-cs"/>
                        </a:rPr>
                        <a:t>—after a connection arrives, obtain the remote machine’s endpoint address from a socket</a:t>
                      </a:r>
                    </a:p>
                    <a:p>
                      <a:pPr marL="285750" lvl="0" indent="-285750">
                        <a:buFont typeface="Arial" panose="020B0604020202020204" pitchFamily="34" charset="0"/>
                        <a:buChar char="•"/>
                      </a:pPr>
                      <a:r>
                        <a:rPr lang="en-US" sz="1600" b="0" kern="1200" dirty="0" err="1">
                          <a:solidFill>
                            <a:schemeClr val="tx2"/>
                          </a:solidFill>
                          <a:effectLst/>
                          <a:latin typeface="+mn-lt"/>
                          <a:ea typeface="+mn-ea"/>
                          <a:cs typeface="+mn-cs"/>
                        </a:rPr>
                        <a:t>getsockopt</a:t>
                      </a:r>
                      <a:r>
                        <a:rPr lang="en-US" sz="1600" b="0" kern="1200" dirty="0">
                          <a:solidFill>
                            <a:schemeClr val="tx2"/>
                          </a:solidFill>
                          <a:effectLst/>
                          <a:latin typeface="+mn-lt"/>
                          <a:ea typeface="+mn-ea"/>
                          <a:cs typeface="+mn-cs"/>
                        </a:rPr>
                        <a:t>—obtain the current options for a socket</a:t>
                      </a:r>
                    </a:p>
                    <a:p>
                      <a:pPr marL="285750" lvl="0" indent="-285750">
                        <a:buFont typeface="Arial" panose="020B0604020202020204" pitchFamily="34" charset="0"/>
                        <a:buChar char="•"/>
                      </a:pPr>
                      <a:r>
                        <a:rPr lang="en-US" sz="1600" b="0" kern="1200" dirty="0" err="1">
                          <a:solidFill>
                            <a:schemeClr val="tx2"/>
                          </a:solidFill>
                          <a:effectLst/>
                          <a:latin typeface="+mn-lt"/>
                          <a:ea typeface="+mn-ea"/>
                          <a:cs typeface="+mn-cs"/>
                        </a:rPr>
                        <a:t>setsockopt</a:t>
                      </a:r>
                      <a:r>
                        <a:rPr lang="en-US" sz="1600" b="0" kern="1200" dirty="0">
                          <a:solidFill>
                            <a:schemeClr val="tx2"/>
                          </a:solidFill>
                          <a:effectLst/>
                          <a:latin typeface="+mn-lt"/>
                          <a:ea typeface="+mn-ea"/>
                          <a:cs typeface="+mn-cs"/>
                        </a:rPr>
                        <a:t>—change the options for a socket</a:t>
                      </a:r>
                    </a:p>
                  </a:txBody>
                  <a:tcPr marT="45723" marB="45723">
                    <a:noFill/>
                  </a:tcPr>
                </a:tc>
                <a:extLst>
                  <a:ext uri="{0D108BD9-81ED-4DB2-BD59-A6C34878D82A}">
                    <a16:rowId xmlns:a16="http://schemas.microsoft.com/office/drawing/2014/main" val="10000"/>
                  </a:ext>
                </a:extLst>
              </a:tr>
            </a:tbl>
          </a:graphicData>
        </a:graphic>
      </p:graphicFrame>
    </p:spTree>
  </p:cSld>
  <p:clrMapOvr>
    <a:masterClrMapping/>
  </p:clrMapOvr>
  <p:transition>
    <p:strips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FC5E03DA-F046-45C0-821B-7FCE14F7D176}"/>
              </a:ext>
            </a:extLst>
          </p:cNvPr>
          <p:cNvSpPr>
            <a:spLocks noGrp="1" noChangeArrowheads="1"/>
          </p:cNvSpPr>
          <p:nvPr>
            <p:ph type="title"/>
          </p:nvPr>
        </p:nvSpPr>
        <p:spPr>
          <a:xfrm>
            <a:off x="1524000" y="381000"/>
            <a:ext cx="7010400" cy="1066800"/>
          </a:xfrm>
        </p:spPr>
        <p:txBody>
          <a:bodyPr/>
          <a:lstStyle/>
          <a:p>
            <a:pPr algn="ctr" eaLnBrk="1" hangingPunct="1"/>
            <a:r>
              <a:rPr lang="en-US" altLang="en-US" sz="2800"/>
              <a:t>Sockets (cont’d)—Socket Library Calls</a:t>
            </a:r>
          </a:p>
        </p:txBody>
      </p:sp>
      <p:sp>
        <p:nvSpPr>
          <p:cNvPr id="27651" name="Rectangle 3">
            <a:extLst>
              <a:ext uri="{FF2B5EF4-FFF2-40B4-BE49-F238E27FC236}">
                <a16:creationId xmlns:a16="http://schemas.microsoft.com/office/drawing/2014/main" id="{F8A2BE8C-2377-43AE-BC98-8E885F90ADB5}"/>
              </a:ext>
            </a:extLst>
          </p:cNvPr>
          <p:cNvSpPr>
            <a:spLocks noGrp="1" noChangeArrowheads="1"/>
          </p:cNvSpPr>
          <p:nvPr>
            <p:ph type="body" idx="1"/>
          </p:nvPr>
        </p:nvSpPr>
        <p:spPr>
          <a:xfrm>
            <a:off x="1447800" y="1371600"/>
            <a:ext cx="7010400" cy="4114800"/>
          </a:xfrm>
        </p:spPr>
        <p:txBody>
          <a:bodyPr/>
          <a:lstStyle/>
          <a:p>
            <a:r>
              <a:rPr lang="en-US" altLang="en-US" sz="1800"/>
              <a:t>write()—writes to an operating system buffer, and blocks when the buffer is full</a:t>
            </a:r>
          </a:p>
          <a:p>
            <a:r>
              <a:rPr lang="en-US" altLang="en-US" sz="1800"/>
              <a:t>When read() is used with the TCP/IP protocol, it  extracts bytes and copies them to user’s buffer. It blocks if there is no input data. When there is data, it fills the receiving buffer, then stops.</a:t>
            </a:r>
          </a:p>
          <a:p>
            <a:r>
              <a:rPr lang="en-US" altLang="en-US" sz="1800"/>
              <a:t>When read() is used with the UDP protocol, it extracts one incoming UDP message. If the buffer cannot hold the entire message, read() fills the buffer and discards all remaining data in the UDP message</a:t>
            </a:r>
          </a:p>
          <a:p>
            <a:r>
              <a:rPr lang="en-US" altLang="en-US" sz="1800"/>
              <a:t>Note that you can also use a recv instead of a read, and you could also do recvmsg, recvfrom, sendmsg, sendto. These would allow you to send a message without waiting for a response to tell whether the message was received by the other side or not</a:t>
            </a:r>
          </a:p>
          <a:p>
            <a:pPr lvl="1"/>
            <a:r>
              <a:rPr lang="en-US" altLang="en-US" sz="1800"/>
              <a:t>This is datagram type operation</a:t>
            </a:r>
          </a:p>
        </p:txBody>
      </p:sp>
    </p:spTree>
  </p:cSld>
  <p:clrMapOvr>
    <a:masterClrMapping/>
  </p:clrMapOvr>
  <p:transition>
    <p:strips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6E04FD3-A878-44E3-8B23-9EEF9703AAF2}"/>
              </a:ext>
            </a:extLst>
          </p:cNvPr>
          <p:cNvSpPr>
            <a:spLocks noGrp="1" noChangeArrowheads="1"/>
          </p:cNvSpPr>
          <p:nvPr>
            <p:ph type="title"/>
          </p:nvPr>
        </p:nvSpPr>
        <p:spPr>
          <a:xfrm>
            <a:off x="1524000" y="381000"/>
            <a:ext cx="7010400" cy="1066800"/>
          </a:xfrm>
        </p:spPr>
        <p:txBody>
          <a:bodyPr/>
          <a:lstStyle/>
          <a:p>
            <a:pPr algn="ctr" eaLnBrk="1" hangingPunct="1"/>
            <a:r>
              <a:rPr lang="en-US" altLang="en-US" sz="2800"/>
              <a:t>Sidebar Big Endian vs. Little Endian</a:t>
            </a:r>
          </a:p>
        </p:txBody>
      </p:sp>
      <p:sp>
        <p:nvSpPr>
          <p:cNvPr id="4099" name="Rectangle 3">
            <a:extLst>
              <a:ext uri="{FF2B5EF4-FFF2-40B4-BE49-F238E27FC236}">
                <a16:creationId xmlns:a16="http://schemas.microsoft.com/office/drawing/2014/main" id="{AA2407C0-3D94-47BA-8CAF-899BEFEC073A}"/>
              </a:ext>
            </a:extLst>
          </p:cNvPr>
          <p:cNvSpPr>
            <a:spLocks noGrp="1" noChangeArrowheads="1"/>
          </p:cNvSpPr>
          <p:nvPr>
            <p:ph type="body" idx="1"/>
          </p:nvPr>
        </p:nvSpPr>
        <p:spPr>
          <a:xfrm>
            <a:off x="1447800" y="1371600"/>
            <a:ext cx="7010400" cy="4114800"/>
          </a:xfrm>
        </p:spPr>
        <p:txBody>
          <a:bodyPr/>
          <a:lstStyle/>
          <a:p>
            <a:pPr>
              <a:defRPr/>
            </a:pPr>
            <a:r>
              <a:rPr lang="en-US" sz="1800" dirty="0"/>
              <a:t>Let’s choose the number 70A32C17 base 16, and assume it is stored starting at byte address 100.</a:t>
            </a:r>
          </a:p>
          <a:p>
            <a:pPr>
              <a:defRPr/>
            </a:pPr>
            <a:r>
              <a:rPr lang="en-US" sz="1800" dirty="0"/>
              <a:t>In big endian this would be stored as follows:</a:t>
            </a:r>
          </a:p>
          <a:p>
            <a:pPr lvl="1">
              <a:defRPr/>
            </a:pPr>
            <a:r>
              <a:rPr lang="en-US" sz="1600" dirty="0"/>
              <a:t>100: 70</a:t>
            </a:r>
          </a:p>
          <a:p>
            <a:pPr lvl="1">
              <a:defRPr/>
            </a:pPr>
            <a:r>
              <a:rPr lang="en-US" sz="1600" dirty="0"/>
              <a:t>101: A3</a:t>
            </a:r>
          </a:p>
          <a:p>
            <a:pPr lvl="1">
              <a:defRPr/>
            </a:pPr>
            <a:r>
              <a:rPr lang="en-US" sz="1600" dirty="0"/>
              <a:t>102: 2C</a:t>
            </a:r>
          </a:p>
          <a:p>
            <a:pPr lvl="1">
              <a:defRPr/>
            </a:pPr>
            <a:r>
              <a:rPr lang="en-US" sz="1600" dirty="0"/>
              <a:t>103: 17</a:t>
            </a:r>
          </a:p>
          <a:p>
            <a:pPr marL="0" indent="0">
              <a:buFont typeface="Wingdings" panose="05000000000000000000" pitchFamily="2" charset="2"/>
              <a:buNone/>
              <a:defRPr/>
            </a:pPr>
            <a:r>
              <a:rPr lang="en-US" sz="1800" dirty="0"/>
              <a:t> </a:t>
            </a:r>
          </a:p>
          <a:p>
            <a:pPr>
              <a:defRPr/>
            </a:pPr>
            <a:r>
              <a:rPr lang="en-US" sz="1800" dirty="0"/>
              <a:t>whereas in little endian this would be stored as follows:</a:t>
            </a:r>
          </a:p>
          <a:p>
            <a:pPr lvl="1">
              <a:defRPr/>
            </a:pPr>
            <a:r>
              <a:rPr lang="en-US" sz="1600" dirty="0"/>
              <a:t>100: 17</a:t>
            </a:r>
          </a:p>
          <a:p>
            <a:pPr lvl="1">
              <a:defRPr/>
            </a:pPr>
            <a:r>
              <a:rPr lang="en-US" sz="1600" dirty="0"/>
              <a:t>101: 2C</a:t>
            </a:r>
          </a:p>
          <a:p>
            <a:pPr lvl="1">
              <a:defRPr/>
            </a:pPr>
            <a:r>
              <a:rPr lang="en-US" sz="1600" dirty="0"/>
              <a:t>102: A3</a:t>
            </a:r>
          </a:p>
          <a:p>
            <a:pPr lvl="1">
              <a:defRPr/>
            </a:pPr>
            <a:r>
              <a:rPr lang="en-US" sz="1600" dirty="0"/>
              <a:t>103: 70</a:t>
            </a:r>
          </a:p>
          <a:p>
            <a:pPr lvl="1">
              <a:defRPr/>
            </a:pPr>
            <a:endParaRPr lang="en-US" sz="1600" dirty="0"/>
          </a:p>
        </p:txBody>
      </p:sp>
    </p:spTree>
  </p:cSld>
  <p:clrMapOvr>
    <a:masterClrMapping/>
  </p:clrMapOvr>
  <p:transition>
    <p:strips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A63BA60F-C7CF-4764-AC54-94BAC6DE96AE}"/>
              </a:ext>
            </a:extLst>
          </p:cNvPr>
          <p:cNvSpPr>
            <a:spLocks noGrp="1" noChangeArrowheads="1"/>
          </p:cNvSpPr>
          <p:nvPr>
            <p:ph type="title"/>
          </p:nvPr>
        </p:nvSpPr>
        <p:spPr>
          <a:xfrm>
            <a:off x="1524000" y="381000"/>
            <a:ext cx="7010400" cy="1066800"/>
          </a:xfrm>
        </p:spPr>
        <p:txBody>
          <a:bodyPr/>
          <a:lstStyle/>
          <a:p>
            <a:pPr algn="ctr" eaLnBrk="1" hangingPunct="1"/>
            <a:r>
              <a:rPr lang="en-US" altLang="en-US" sz="2800"/>
              <a:t>Network Byte Order with Sockets</a:t>
            </a:r>
          </a:p>
        </p:txBody>
      </p:sp>
      <p:sp>
        <p:nvSpPr>
          <p:cNvPr id="29699" name="Rectangle 3">
            <a:extLst>
              <a:ext uri="{FF2B5EF4-FFF2-40B4-BE49-F238E27FC236}">
                <a16:creationId xmlns:a16="http://schemas.microsoft.com/office/drawing/2014/main" id="{32BCBF80-0BA7-4FDA-8492-33CDDDB48C51}"/>
              </a:ext>
            </a:extLst>
          </p:cNvPr>
          <p:cNvSpPr>
            <a:spLocks noGrp="1" noChangeArrowheads="1"/>
          </p:cNvSpPr>
          <p:nvPr>
            <p:ph type="body" idx="1"/>
          </p:nvPr>
        </p:nvSpPr>
        <p:spPr>
          <a:xfrm>
            <a:off x="1447800" y="1371600"/>
            <a:ext cx="7010400" cy="4114800"/>
          </a:xfrm>
        </p:spPr>
        <p:txBody>
          <a:bodyPr/>
          <a:lstStyle/>
          <a:p>
            <a:r>
              <a:rPr lang="en-US" altLang="en-US" sz="2000" dirty="0">
                <a:highlight>
                  <a:srgbClr val="FFFF00"/>
                </a:highlight>
              </a:rPr>
              <a:t>Network byte order—a standard representation specifies a standard representation for binary integers in protocol headers in TCP/IP</a:t>
            </a:r>
          </a:p>
          <a:p>
            <a:pPr lvl="1"/>
            <a:r>
              <a:rPr lang="en-US" altLang="en-US" sz="2000" dirty="0">
                <a:highlight>
                  <a:srgbClr val="FFFF00"/>
                </a:highlight>
              </a:rPr>
              <a:t>specifies integers with the most significant byte first (big endian).  </a:t>
            </a:r>
          </a:p>
          <a:p>
            <a:endParaRPr lang="en-US" altLang="en-US" sz="2000" dirty="0"/>
          </a:p>
          <a:p>
            <a:pPr marL="457200" lvl="1" indent="0">
              <a:buNone/>
            </a:pPr>
            <a:endParaRPr lang="en-US" altLang="en-US" sz="1600" dirty="0"/>
          </a:p>
        </p:txBody>
      </p:sp>
    </p:spTree>
  </p:cSld>
  <p:clrMapOvr>
    <a:masterClrMapping/>
  </p:clrMapOvr>
  <p:transition>
    <p:strips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66C47FB-B6A9-4957-A883-A5DE616C1404}"/>
              </a:ext>
            </a:extLst>
          </p:cNvPr>
          <p:cNvSpPr>
            <a:spLocks noGrp="1" noChangeArrowheads="1"/>
          </p:cNvSpPr>
          <p:nvPr>
            <p:ph type="title"/>
          </p:nvPr>
        </p:nvSpPr>
        <p:spPr>
          <a:xfrm>
            <a:off x="1524000" y="381000"/>
            <a:ext cx="7010400" cy="1066800"/>
          </a:xfrm>
        </p:spPr>
        <p:txBody>
          <a:bodyPr/>
          <a:lstStyle/>
          <a:p>
            <a:pPr algn="ctr" eaLnBrk="1" hangingPunct="1"/>
            <a:r>
              <a:rPr lang="en-US" altLang="en-US" sz="2800"/>
              <a:t>Network Byte Order with Sockets</a:t>
            </a:r>
          </a:p>
        </p:txBody>
      </p:sp>
      <p:sp>
        <p:nvSpPr>
          <p:cNvPr id="30723" name="Rectangle 3">
            <a:extLst>
              <a:ext uri="{FF2B5EF4-FFF2-40B4-BE49-F238E27FC236}">
                <a16:creationId xmlns:a16="http://schemas.microsoft.com/office/drawing/2014/main" id="{61EA5F5A-907B-401D-8249-0CB9EDD2C37F}"/>
              </a:ext>
            </a:extLst>
          </p:cNvPr>
          <p:cNvSpPr>
            <a:spLocks noGrp="1" noChangeArrowheads="1"/>
          </p:cNvSpPr>
          <p:nvPr>
            <p:ph type="body" idx="1"/>
          </p:nvPr>
        </p:nvSpPr>
        <p:spPr>
          <a:xfrm>
            <a:off x="1447800" y="1371600"/>
            <a:ext cx="7010400" cy="4114800"/>
          </a:xfrm>
        </p:spPr>
        <p:txBody>
          <a:bodyPr/>
          <a:lstStyle/>
          <a:p>
            <a:r>
              <a:rPr lang="en-US" altLang="en-US" sz="2000" dirty="0">
                <a:highlight>
                  <a:srgbClr val="FFFF00"/>
                </a:highlight>
              </a:rPr>
              <a:t>socket routines include several functions that convert integers between network byte order and the local host’s byte order </a:t>
            </a:r>
          </a:p>
          <a:p>
            <a:pPr lvl="1"/>
            <a:r>
              <a:rPr lang="en-US" altLang="en-US" sz="2000" dirty="0"/>
              <a:t>programs must explicitly call the conversion routines </a:t>
            </a:r>
          </a:p>
          <a:p>
            <a:pPr lvl="1"/>
            <a:r>
              <a:rPr lang="en-US" altLang="en-US" sz="2000" dirty="0"/>
              <a:t>and always should call them, even when not necessary, for portability</a:t>
            </a:r>
          </a:p>
          <a:p>
            <a:r>
              <a:rPr lang="en-US" altLang="en-US" sz="2000" dirty="0"/>
              <a:t>Short conversion routines – operate on 16 bit integers (unsigned):</a:t>
            </a:r>
          </a:p>
          <a:p>
            <a:pPr lvl="1"/>
            <a:r>
              <a:rPr lang="en-US" altLang="en-US" sz="2000" dirty="0">
                <a:highlight>
                  <a:srgbClr val="FFFF00"/>
                </a:highlight>
              </a:rPr>
              <a:t>Host to network short (</a:t>
            </a:r>
            <a:r>
              <a:rPr lang="en-US" altLang="en-US" sz="2000" dirty="0" err="1">
                <a:highlight>
                  <a:srgbClr val="FFFF00"/>
                </a:highlight>
              </a:rPr>
              <a:t>htons</a:t>
            </a:r>
            <a:r>
              <a:rPr lang="en-US" altLang="en-US" sz="2000" dirty="0">
                <a:highlight>
                  <a:srgbClr val="FFFF00"/>
                </a:highlight>
              </a:rPr>
              <a:t>)</a:t>
            </a:r>
          </a:p>
          <a:p>
            <a:pPr lvl="1"/>
            <a:r>
              <a:rPr lang="en-US" altLang="en-US" sz="2000" dirty="0">
                <a:highlight>
                  <a:srgbClr val="FFFF00"/>
                </a:highlight>
              </a:rPr>
              <a:t>Network to host short (</a:t>
            </a:r>
            <a:r>
              <a:rPr lang="en-US" altLang="en-US" sz="2000" dirty="0" err="1">
                <a:highlight>
                  <a:srgbClr val="FFFF00"/>
                </a:highlight>
              </a:rPr>
              <a:t>ntohs</a:t>
            </a:r>
            <a:r>
              <a:rPr lang="en-US" altLang="en-US" sz="2000" dirty="0">
                <a:highlight>
                  <a:srgbClr val="FFFF00"/>
                </a:highlight>
              </a:rPr>
              <a:t>)</a:t>
            </a:r>
          </a:p>
          <a:p>
            <a:r>
              <a:rPr lang="en-US" altLang="en-US" sz="2000" dirty="0"/>
              <a:t>Long conversion routines – operate on 32 bit integers (unsigned):</a:t>
            </a:r>
          </a:p>
          <a:p>
            <a:pPr lvl="1"/>
            <a:r>
              <a:rPr lang="en-US" altLang="en-US" sz="2000" dirty="0">
                <a:highlight>
                  <a:srgbClr val="FFFF00"/>
                </a:highlight>
              </a:rPr>
              <a:t>Host to network long (</a:t>
            </a:r>
            <a:r>
              <a:rPr lang="en-US" altLang="en-US" sz="2000" dirty="0" err="1">
                <a:highlight>
                  <a:srgbClr val="FFFF00"/>
                </a:highlight>
              </a:rPr>
              <a:t>htonl</a:t>
            </a:r>
            <a:r>
              <a:rPr lang="en-US" altLang="en-US" sz="2000" dirty="0">
                <a:highlight>
                  <a:srgbClr val="FFFF00"/>
                </a:highlight>
              </a:rPr>
              <a:t>)</a:t>
            </a:r>
          </a:p>
          <a:p>
            <a:pPr lvl="1"/>
            <a:r>
              <a:rPr lang="en-US" altLang="en-US" sz="2000" dirty="0">
                <a:highlight>
                  <a:srgbClr val="FFFF00"/>
                </a:highlight>
              </a:rPr>
              <a:t>Network to host long (</a:t>
            </a:r>
            <a:r>
              <a:rPr lang="en-US" altLang="en-US" sz="2000" dirty="0" err="1">
                <a:highlight>
                  <a:srgbClr val="FFFF00"/>
                </a:highlight>
              </a:rPr>
              <a:t>ntohl</a:t>
            </a:r>
            <a:r>
              <a:rPr lang="en-US" altLang="en-US" sz="2000" dirty="0">
                <a:highlight>
                  <a:srgbClr val="FFFF00"/>
                </a:highlight>
              </a:rPr>
              <a:t>)</a:t>
            </a:r>
          </a:p>
          <a:p>
            <a:pPr lvl="1"/>
            <a:endParaRPr lang="en-US" altLang="en-US" sz="1600" dirty="0"/>
          </a:p>
        </p:txBody>
      </p:sp>
    </p:spTree>
  </p:cSld>
  <p:clrMapOvr>
    <a:masterClrMapping/>
  </p:clrMapOvr>
  <p:transition>
    <p:strips dir="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7CCEA329-0830-4346-B6BB-FCB2C9E94B67}"/>
              </a:ext>
            </a:extLst>
          </p:cNvPr>
          <p:cNvSpPr>
            <a:spLocks noGrp="1" noChangeArrowheads="1"/>
          </p:cNvSpPr>
          <p:nvPr>
            <p:ph type="title"/>
          </p:nvPr>
        </p:nvSpPr>
        <p:spPr>
          <a:xfrm>
            <a:off x="1524000" y="381000"/>
            <a:ext cx="7010400" cy="1066800"/>
          </a:xfrm>
        </p:spPr>
        <p:txBody>
          <a:bodyPr/>
          <a:lstStyle/>
          <a:p>
            <a:pPr algn="ctr" eaLnBrk="1" hangingPunct="1"/>
            <a:r>
              <a:rPr lang="en-US" altLang="en-US" sz="2800"/>
              <a:t>What are Remote Procedure Calls?</a:t>
            </a:r>
          </a:p>
        </p:txBody>
      </p:sp>
      <p:sp>
        <p:nvSpPr>
          <p:cNvPr id="23555" name="Rectangle 3">
            <a:extLst>
              <a:ext uri="{FF2B5EF4-FFF2-40B4-BE49-F238E27FC236}">
                <a16:creationId xmlns:a16="http://schemas.microsoft.com/office/drawing/2014/main" id="{B0B67686-DA98-4B48-BD73-D74327FFDBA5}"/>
              </a:ext>
            </a:extLst>
          </p:cNvPr>
          <p:cNvSpPr>
            <a:spLocks noGrp="1" noChangeArrowheads="1"/>
          </p:cNvSpPr>
          <p:nvPr>
            <p:ph type="body" idx="1"/>
          </p:nvPr>
        </p:nvSpPr>
        <p:spPr>
          <a:xfrm>
            <a:off x="1447800" y="1371600"/>
            <a:ext cx="7010400" cy="4114800"/>
          </a:xfrm>
        </p:spPr>
        <p:txBody>
          <a:bodyPr/>
          <a:lstStyle/>
          <a:p>
            <a:pPr marL="0" indent="0">
              <a:buFont typeface="Wingdings" panose="05000000000000000000" pitchFamily="2" charset="2"/>
              <a:buNone/>
              <a:defRPr/>
            </a:pPr>
            <a:endParaRPr lang="en-US" sz="2000" dirty="0"/>
          </a:p>
          <a:p>
            <a:pPr marL="0" indent="0">
              <a:buFont typeface="Wingdings" panose="05000000000000000000" pitchFamily="2" charset="2"/>
              <a:buNone/>
              <a:defRPr/>
            </a:pPr>
            <a:r>
              <a:rPr lang="en-US" sz="2000" dirty="0"/>
              <a:t> </a:t>
            </a:r>
          </a:p>
          <a:p>
            <a:pPr>
              <a:defRPr/>
            </a:pPr>
            <a:r>
              <a:rPr lang="en-US" sz="2400" dirty="0"/>
              <a:t>The first attempts at middleware were things like sockets and Open Network Computing (ONC) Remote Procedure Calls (RPCs)</a:t>
            </a:r>
          </a:p>
          <a:p>
            <a:pPr marL="0" indent="0">
              <a:buFont typeface="Wingdings" panose="05000000000000000000" pitchFamily="2" charset="2"/>
              <a:buNone/>
              <a:defRPr/>
            </a:pPr>
            <a:endParaRPr lang="en-US" sz="2400" dirty="0"/>
          </a:p>
          <a:p>
            <a:pPr>
              <a:defRPr/>
            </a:pPr>
            <a:r>
              <a:rPr lang="en-US" sz="2400" dirty="0"/>
              <a:t>With Remote Procedure Calls (such as ONC RPC), the idea is that you treat a call across the network the same as you would treat a call to a local procedure </a:t>
            </a:r>
          </a:p>
          <a:p>
            <a:pPr marL="0" indent="0">
              <a:buFont typeface="Wingdings" panose="05000000000000000000" pitchFamily="2" charset="2"/>
              <a:buNone/>
              <a:defRPr/>
            </a:pPr>
            <a:r>
              <a:rPr lang="en-US" sz="2400" dirty="0"/>
              <a:t>			</a:t>
            </a:r>
          </a:p>
          <a:p>
            <a:pPr marL="0" indent="0">
              <a:spcBef>
                <a:spcPts val="0"/>
              </a:spcBef>
              <a:buFont typeface="Wingdings" panose="05000000000000000000" pitchFamily="2" charset="2"/>
              <a:buNone/>
              <a:defRPr/>
            </a:pPr>
            <a:endParaRPr lang="en-US" sz="1800" dirty="0"/>
          </a:p>
        </p:txBody>
      </p:sp>
    </p:spTree>
  </p:cSld>
  <p:clrMapOvr>
    <a:masterClrMapping/>
  </p:clrMapOvr>
  <p:transition>
    <p:strips dir="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08C68F4B-79D3-4C3E-A973-1A1461EE2A9F}"/>
              </a:ext>
            </a:extLst>
          </p:cNvPr>
          <p:cNvSpPr>
            <a:spLocks noGrp="1" noChangeArrowheads="1"/>
          </p:cNvSpPr>
          <p:nvPr>
            <p:ph type="title"/>
          </p:nvPr>
        </p:nvSpPr>
        <p:spPr>
          <a:xfrm>
            <a:off x="1524000" y="381000"/>
            <a:ext cx="7010400" cy="1066800"/>
          </a:xfrm>
        </p:spPr>
        <p:txBody>
          <a:bodyPr/>
          <a:lstStyle/>
          <a:p>
            <a:pPr algn="ctr" eaLnBrk="1" hangingPunct="1"/>
            <a:r>
              <a:rPr lang="en-US" altLang="en-US" sz="2800"/>
              <a:t>What are Remote Procedure Calls?</a:t>
            </a:r>
          </a:p>
        </p:txBody>
      </p:sp>
      <p:sp>
        <p:nvSpPr>
          <p:cNvPr id="23555" name="Rectangle 3">
            <a:extLst>
              <a:ext uri="{FF2B5EF4-FFF2-40B4-BE49-F238E27FC236}">
                <a16:creationId xmlns:a16="http://schemas.microsoft.com/office/drawing/2014/main" id="{0BF4F158-5B87-4A61-A494-0419AD61F5D1}"/>
              </a:ext>
            </a:extLst>
          </p:cNvPr>
          <p:cNvSpPr>
            <a:spLocks noGrp="1" noChangeArrowheads="1"/>
          </p:cNvSpPr>
          <p:nvPr>
            <p:ph type="body" idx="1"/>
          </p:nvPr>
        </p:nvSpPr>
        <p:spPr>
          <a:xfrm>
            <a:off x="1447800" y="1371600"/>
            <a:ext cx="7010400" cy="4114800"/>
          </a:xfrm>
        </p:spPr>
        <p:txBody>
          <a:bodyPr/>
          <a:lstStyle/>
          <a:p>
            <a:pPr marL="0" indent="0">
              <a:buFont typeface="Wingdings" panose="05000000000000000000" pitchFamily="2" charset="2"/>
              <a:buNone/>
              <a:defRPr/>
            </a:pPr>
            <a:endParaRPr lang="en-US" sz="2000" dirty="0"/>
          </a:p>
          <a:p>
            <a:pPr>
              <a:defRPr/>
            </a:pPr>
            <a:r>
              <a:rPr lang="en-US" sz="2400" dirty="0">
                <a:highlight>
                  <a:srgbClr val="FFFF00"/>
                </a:highlight>
              </a:rPr>
              <a:t>RPCs are functionally-oriented because they came along before the object-oriented paradigm was widely used in industry</a:t>
            </a:r>
          </a:p>
          <a:p>
            <a:pPr lvl="1">
              <a:defRPr/>
            </a:pPr>
            <a:r>
              <a:rPr lang="en-US" sz="2400" dirty="0">
                <a:highlight>
                  <a:srgbClr val="FFFF00"/>
                </a:highlight>
              </a:rPr>
              <a:t>Functionally-oriented means they focused on procedure calls—data was separate  </a:t>
            </a:r>
          </a:p>
          <a:p>
            <a:pPr>
              <a:defRPr/>
            </a:pPr>
            <a:endParaRPr lang="en-US" sz="2400" dirty="0"/>
          </a:p>
          <a:p>
            <a:pPr>
              <a:defRPr/>
            </a:pPr>
            <a:r>
              <a:rPr lang="en-US" sz="2400" dirty="0"/>
              <a:t>Note, however, that how various technologies that employ Distributed Objects work is often also called, in a generic way, a remote procedure call</a:t>
            </a:r>
          </a:p>
        </p:txBody>
      </p:sp>
    </p:spTree>
  </p:cSld>
  <p:clrMapOvr>
    <a:masterClrMapping/>
  </p:clrMapOvr>
  <p:transition>
    <p:strips dir="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E10758A9-E1DB-4614-A4DA-9F362B39A5D8}"/>
              </a:ext>
            </a:extLst>
          </p:cNvPr>
          <p:cNvSpPr>
            <a:spLocks noGrp="1" noChangeArrowheads="1"/>
          </p:cNvSpPr>
          <p:nvPr>
            <p:ph type="title"/>
          </p:nvPr>
        </p:nvSpPr>
        <p:spPr>
          <a:xfrm>
            <a:off x="1524000" y="381000"/>
            <a:ext cx="7010400" cy="1066800"/>
          </a:xfrm>
        </p:spPr>
        <p:txBody>
          <a:bodyPr/>
          <a:lstStyle/>
          <a:p>
            <a:pPr algn="ctr" eaLnBrk="1" hangingPunct="1"/>
            <a:r>
              <a:rPr lang="en-US" altLang="en-US" sz="2800"/>
              <a:t>Synchronous vs. Asynchronous</a:t>
            </a:r>
          </a:p>
        </p:txBody>
      </p:sp>
      <p:sp>
        <p:nvSpPr>
          <p:cNvPr id="23555" name="Rectangle 3">
            <a:extLst>
              <a:ext uri="{FF2B5EF4-FFF2-40B4-BE49-F238E27FC236}">
                <a16:creationId xmlns:a16="http://schemas.microsoft.com/office/drawing/2014/main" id="{CE8818BF-9F7A-41C5-A7FA-94D8AE0549C9}"/>
              </a:ext>
            </a:extLst>
          </p:cNvPr>
          <p:cNvSpPr>
            <a:spLocks noGrp="1" noChangeArrowheads="1"/>
          </p:cNvSpPr>
          <p:nvPr>
            <p:ph type="body" idx="1"/>
          </p:nvPr>
        </p:nvSpPr>
        <p:spPr>
          <a:xfrm>
            <a:off x="1447800" y="1371600"/>
            <a:ext cx="7010400" cy="4114800"/>
          </a:xfrm>
        </p:spPr>
        <p:txBody>
          <a:bodyPr/>
          <a:lstStyle/>
          <a:p>
            <a:pPr marL="0" indent="0">
              <a:buFont typeface="Wingdings" panose="05000000000000000000" pitchFamily="2" charset="2"/>
              <a:buNone/>
              <a:defRPr/>
            </a:pPr>
            <a:r>
              <a:rPr lang="en-US" sz="2400" dirty="0">
                <a:highlight>
                  <a:srgbClr val="FFFF00"/>
                </a:highlight>
              </a:rPr>
              <a:t>In synchronous communication</a:t>
            </a:r>
          </a:p>
          <a:p>
            <a:pPr>
              <a:defRPr/>
            </a:pPr>
            <a:r>
              <a:rPr lang="en-US" sz="2400" dirty="0">
                <a:highlight>
                  <a:srgbClr val="FFFF00"/>
                </a:highlight>
              </a:rPr>
              <a:t>the client calls the server</a:t>
            </a:r>
          </a:p>
          <a:p>
            <a:pPr>
              <a:defRPr/>
            </a:pPr>
            <a:r>
              <a:rPr lang="en-US" sz="2400" dirty="0">
                <a:highlight>
                  <a:srgbClr val="FFFF00"/>
                </a:highlight>
              </a:rPr>
              <a:t>then the client blocks and waits for the server to finish</a:t>
            </a:r>
          </a:p>
          <a:p>
            <a:pPr marL="0" indent="0">
              <a:buFont typeface="Wingdings" panose="05000000000000000000" pitchFamily="2" charset="2"/>
              <a:buNone/>
              <a:defRPr/>
            </a:pPr>
            <a:endParaRPr lang="en-US" sz="2400" dirty="0">
              <a:highlight>
                <a:srgbClr val="FFFF00"/>
              </a:highlight>
            </a:endParaRPr>
          </a:p>
          <a:p>
            <a:pPr marL="0" indent="0">
              <a:buFont typeface="Wingdings" panose="05000000000000000000" pitchFamily="2" charset="2"/>
              <a:buNone/>
              <a:defRPr/>
            </a:pPr>
            <a:r>
              <a:rPr lang="en-US" sz="2400" dirty="0">
                <a:highlight>
                  <a:srgbClr val="FFFF00"/>
                </a:highlight>
              </a:rPr>
              <a:t>In asynchronous communication</a:t>
            </a:r>
          </a:p>
          <a:p>
            <a:pPr>
              <a:defRPr/>
            </a:pPr>
            <a:r>
              <a:rPr lang="en-US" sz="2400" dirty="0">
                <a:highlight>
                  <a:srgbClr val="FFFF00"/>
                </a:highlight>
              </a:rPr>
              <a:t>the client calls the server</a:t>
            </a:r>
          </a:p>
          <a:p>
            <a:pPr>
              <a:defRPr/>
            </a:pPr>
            <a:r>
              <a:rPr lang="en-US" sz="2400" dirty="0">
                <a:highlight>
                  <a:srgbClr val="FFFF00"/>
                </a:highlight>
              </a:rPr>
              <a:t>instead of blocking and waiting for the server’s response, it goes on about its business</a:t>
            </a:r>
          </a:p>
        </p:txBody>
      </p:sp>
    </p:spTree>
  </p:cSld>
  <p:clrMapOvr>
    <a:masterClrMapping/>
  </p:clrMapOvr>
  <p:transition>
    <p:strips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D777FEA-9E69-4AE3-950E-AF9357769644}"/>
              </a:ext>
            </a:extLst>
          </p:cNvPr>
          <p:cNvSpPr>
            <a:spLocks noGrp="1" noChangeArrowheads="1"/>
          </p:cNvSpPr>
          <p:nvPr>
            <p:ph type="title"/>
          </p:nvPr>
        </p:nvSpPr>
        <p:spPr>
          <a:xfrm>
            <a:off x="1524000" y="381000"/>
            <a:ext cx="7010400" cy="1066800"/>
          </a:xfrm>
        </p:spPr>
        <p:txBody>
          <a:bodyPr/>
          <a:lstStyle/>
          <a:p>
            <a:pPr algn="ctr" eaLnBrk="1" hangingPunct="1"/>
            <a:r>
              <a:rPr lang="en-US" altLang="en-US" sz="2800"/>
              <a:t>Rendezvous Problem</a:t>
            </a:r>
          </a:p>
        </p:txBody>
      </p:sp>
      <p:sp>
        <p:nvSpPr>
          <p:cNvPr id="4099" name="Rectangle 3">
            <a:extLst>
              <a:ext uri="{FF2B5EF4-FFF2-40B4-BE49-F238E27FC236}">
                <a16:creationId xmlns:a16="http://schemas.microsoft.com/office/drawing/2014/main" id="{940C3F3B-C9AD-44AE-B20E-45CA7A1D20CC}"/>
              </a:ext>
            </a:extLst>
          </p:cNvPr>
          <p:cNvSpPr>
            <a:spLocks noGrp="1" noChangeArrowheads="1"/>
          </p:cNvSpPr>
          <p:nvPr>
            <p:ph type="body" idx="1"/>
          </p:nvPr>
        </p:nvSpPr>
        <p:spPr/>
        <p:txBody>
          <a:bodyPr/>
          <a:lstStyle/>
          <a:p>
            <a:pPr marL="0" indent="0">
              <a:buFont typeface="Wingdings" panose="05000000000000000000" pitchFamily="2" charset="2"/>
              <a:buNone/>
              <a:defRPr/>
            </a:pPr>
            <a:r>
              <a:rPr lang="en-US" sz="2800" dirty="0"/>
              <a:t>Imagine a person trying to start two programs at the same time</a:t>
            </a:r>
          </a:p>
          <a:p>
            <a:pPr>
              <a:defRPr/>
            </a:pPr>
            <a:r>
              <a:rPr lang="en-US" sz="2800" dirty="0"/>
              <a:t>on two separate computers</a:t>
            </a:r>
          </a:p>
          <a:p>
            <a:pPr>
              <a:defRPr/>
            </a:pPr>
            <a:r>
              <a:rPr lang="en-US" sz="2800" dirty="0"/>
              <a:t>wanting them to communicate with each </a:t>
            </a:r>
            <a:r>
              <a:rPr lang="en-US" sz="2000" dirty="0"/>
              <a:t>other</a:t>
            </a:r>
          </a:p>
        </p:txBody>
      </p:sp>
    </p:spTree>
  </p:cSld>
  <p:clrMapOvr>
    <a:masterClrMapping/>
  </p:clrMapOvr>
  <p:transition>
    <p:strips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06C5912D-3E93-4A8E-A3B6-E16E6756CF6E}"/>
              </a:ext>
            </a:extLst>
          </p:cNvPr>
          <p:cNvSpPr>
            <a:spLocks noGrp="1" noChangeArrowheads="1"/>
          </p:cNvSpPr>
          <p:nvPr>
            <p:ph type="title"/>
          </p:nvPr>
        </p:nvSpPr>
        <p:spPr>
          <a:xfrm>
            <a:off x="1524000" y="381000"/>
            <a:ext cx="7010400" cy="1066800"/>
          </a:xfrm>
        </p:spPr>
        <p:txBody>
          <a:bodyPr/>
          <a:lstStyle/>
          <a:p>
            <a:pPr algn="ctr" eaLnBrk="1" hangingPunct="1"/>
            <a:r>
              <a:rPr lang="en-US" altLang="en-US" sz="2800"/>
              <a:t>Synchronous vs. Asynchronous (cont’d)—Synchronous</a:t>
            </a:r>
          </a:p>
        </p:txBody>
      </p:sp>
      <p:pic>
        <p:nvPicPr>
          <p:cNvPr id="45059" name="Picture 2" descr="L:\Formatted Versions_4th_draft_nov_2016\Chapter 1. Introduction\Figure1.2.jpg">
            <a:extLst>
              <a:ext uri="{FF2B5EF4-FFF2-40B4-BE49-F238E27FC236}">
                <a16:creationId xmlns:a16="http://schemas.microsoft.com/office/drawing/2014/main" id="{7A8CCF9E-A4B1-4EFF-8AF4-5393FA4199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2088" y="1676400"/>
            <a:ext cx="6219825"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4812814C-F393-4DD1-8BED-B75F92964C37}"/>
              </a:ext>
            </a:extLst>
          </p:cNvPr>
          <p:cNvSpPr>
            <a:spLocks noGrp="1" noChangeArrowheads="1"/>
          </p:cNvSpPr>
          <p:nvPr>
            <p:ph type="title"/>
          </p:nvPr>
        </p:nvSpPr>
        <p:spPr>
          <a:xfrm>
            <a:off x="1524000" y="381000"/>
            <a:ext cx="7010400" cy="1066800"/>
          </a:xfrm>
        </p:spPr>
        <p:txBody>
          <a:bodyPr/>
          <a:lstStyle/>
          <a:p>
            <a:pPr algn="ctr" eaLnBrk="1" hangingPunct="1"/>
            <a:r>
              <a:rPr lang="en-US" altLang="en-US" sz="2800"/>
              <a:t>Synchronous vs. Asynchronous (cont’d)—Asynchronous—Callback Version</a:t>
            </a:r>
          </a:p>
        </p:txBody>
      </p:sp>
      <p:pic>
        <p:nvPicPr>
          <p:cNvPr id="46083" name="Picture 2" descr="L:\Formatted Versions_4th_draft_nov_2016\Chapter 1. Introduction\Figure1.3.jpg">
            <a:extLst>
              <a:ext uri="{FF2B5EF4-FFF2-40B4-BE49-F238E27FC236}">
                <a16:creationId xmlns:a16="http://schemas.microsoft.com/office/drawing/2014/main" id="{1FB8A588-BC13-459C-AE41-E3AB697940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2362200"/>
            <a:ext cx="680085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0C73EF79-6497-4EE1-B0DD-A29A7066BB02}"/>
              </a:ext>
            </a:extLst>
          </p:cNvPr>
          <p:cNvSpPr>
            <a:spLocks noGrp="1" noChangeArrowheads="1"/>
          </p:cNvSpPr>
          <p:nvPr>
            <p:ph type="title"/>
          </p:nvPr>
        </p:nvSpPr>
        <p:spPr>
          <a:xfrm>
            <a:off x="1524000" y="381000"/>
            <a:ext cx="7010400" cy="1066800"/>
          </a:xfrm>
        </p:spPr>
        <p:txBody>
          <a:bodyPr/>
          <a:lstStyle/>
          <a:p>
            <a:pPr algn="ctr" eaLnBrk="1" hangingPunct="1"/>
            <a:r>
              <a:rPr lang="en-US" altLang="en-US" sz="2800"/>
              <a:t>What are Distributed Object-Oriented Components?</a:t>
            </a:r>
          </a:p>
        </p:txBody>
      </p:sp>
      <p:sp>
        <p:nvSpPr>
          <p:cNvPr id="47107" name="Rectangle 3">
            <a:extLst>
              <a:ext uri="{FF2B5EF4-FFF2-40B4-BE49-F238E27FC236}">
                <a16:creationId xmlns:a16="http://schemas.microsoft.com/office/drawing/2014/main" id="{55011210-B7F6-45F7-9F42-E9F6967D2164}"/>
              </a:ext>
            </a:extLst>
          </p:cNvPr>
          <p:cNvSpPr>
            <a:spLocks noGrp="1" noChangeArrowheads="1"/>
          </p:cNvSpPr>
          <p:nvPr>
            <p:ph type="body" idx="1"/>
          </p:nvPr>
        </p:nvSpPr>
        <p:spPr>
          <a:xfrm>
            <a:off x="1447800" y="1371600"/>
            <a:ext cx="7010400" cy="4114800"/>
          </a:xfrm>
        </p:spPr>
        <p:txBody>
          <a:bodyPr/>
          <a:lstStyle/>
          <a:p>
            <a:pPr marL="0" indent="0">
              <a:buFont typeface="Wingdings" panose="05000000000000000000" pitchFamily="2" charset="2"/>
              <a:buNone/>
            </a:pPr>
            <a:endParaRPr lang="en-US" altLang="en-US" sz="2800" dirty="0"/>
          </a:p>
          <a:p>
            <a:pPr marL="0" indent="0">
              <a:buFont typeface="Wingdings" panose="05000000000000000000" pitchFamily="2" charset="2"/>
              <a:buNone/>
            </a:pPr>
            <a:r>
              <a:rPr lang="en-US" altLang="en-US" sz="2800" dirty="0"/>
              <a:t>In the object-oriented paradigm, of course data and procedure calls are encapsulated inside an object</a:t>
            </a:r>
          </a:p>
          <a:p>
            <a:pPr marL="400050" lvl="1" indent="0">
              <a:buFont typeface="Wingdings" panose="05000000000000000000" pitchFamily="2" charset="2"/>
              <a:buNone/>
            </a:pPr>
            <a:r>
              <a:rPr lang="en-US" altLang="en-US" dirty="0">
                <a:highlight>
                  <a:srgbClr val="FFFF00"/>
                </a:highlight>
              </a:rPr>
              <a:t>So distributed objects just refer to objects that are located on different computers</a:t>
            </a:r>
          </a:p>
        </p:txBody>
      </p:sp>
    </p:spTree>
  </p:cSld>
  <p:clrMapOvr>
    <a:masterClrMapping/>
  </p:clrMapOvr>
  <p:transition>
    <p:strips dir="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576E0E3D-4C03-4D99-9157-3673C4D9FDC4}"/>
              </a:ext>
            </a:extLst>
          </p:cNvPr>
          <p:cNvSpPr>
            <a:spLocks noGrp="1" noChangeArrowheads="1"/>
          </p:cNvSpPr>
          <p:nvPr>
            <p:ph type="title"/>
          </p:nvPr>
        </p:nvSpPr>
        <p:spPr>
          <a:xfrm>
            <a:off x="1524000" y="381000"/>
            <a:ext cx="7010400" cy="1066800"/>
          </a:xfrm>
        </p:spPr>
        <p:txBody>
          <a:bodyPr/>
          <a:lstStyle/>
          <a:p>
            <a:pPr algn="ctr" eaLnBrk="1" hangingPunct="1"/>
            <a:r>
              <a:rPr lang="en-US" altLang="en-US" sz="2800"/>
              <a:t>What are Distributed Object-Oriented Components?</a:t>
            </a:r>
          </a:p>
        </p:txBody>
      </p:sp>
      <p:sp>
        <p:nvSpPr>
          <p:cNvPr id="48131" name="Rectangle 3">
            <a:extLst>
              <a:ext uri="{FF2B5EF4-FFF2-40B4-BE49-F238E27FC236}">
                <a16:creationId xmlns:a16="http://schemas.microsoft.com/office/drawing/2014/main" id="{69FE20A5-75D5-42C6-902D-470B95B3E70E}"/>
              </a:ext>
            </a:extLst>
          </p:cNvPr>
          <p:cNvSpPr>
            <a:spLocks noGrp="1" noChangeArrowheads="1"/>
          </p:cNvSpPr>
          <p:nvPr>
            <p:ph type="body" idx="1"/>
          </p:nvPr>
        </p:nvSpPr>
        <p:spPr>
          <a:xfrm>
            <a:off x="1447800" y="1371600"/>
            <a:ext cx="7010400" cy="4114800"/>
          </a:xfrm>
        </p:spPr>
        <p:txBody>
          <a:bodyPr/>
          <a:lstStyle/>
          <a:p>
            <a:pPr marL="0" indent="0">
              <a:buFont typeface="Wingdings" panose="05000000000000000000" pitchFamily="2" charset="2"/>
              <a:buNone/>
            </a:pPr>
            <a:endParaRPr lang="en-US" altLang="en-US" sz="2800" dirty="0"/>
          </a:p>
          <a:p>
            <a:pPr marL="0" indent="0">
              <a:buFont typeface="Wingdings" panose="05000000000000000000" pitchFamily="2" charset="2"/>
              <a:buNone/>
            </a:pPr>
            <a:r>
              <a:rPr lang="en-US" altLang="en-US" sz="2800" dirty="0"/>
              <a:t>Generally </a:t>
            </a:r>
            <a:r>
              <a:rPr lang="en-US" altLang="en-US" sz="2800" dirty="0" err="1"/>
              <a:t>speaking,component</a:t>
            </a:r>
            <a:r>
              <a:rPr lang="en-US" altLang="en-US" sz="2800" dirty="0"/>
              <a:t>-based software engineering consists of combining loosely coupled components into systems </a:t>
            </a:r>
            <a:endParaRPr lang="en-US" altLang="en-US" dirty="0"/>
          </a:p>
        </p:txBody>
      </p:sp>
    </p:spTree>
  </p:cSld>
  <p:clrMapOvr>
    <a:masterClrMapping/>
  </p:clrMapOvr>
  <p:transition>
    <p:strips dir="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07A92A2E-A817-4455-BC3A-DED969D3F8D4}"/>
              </a:ext>
            </a:extLst>
          </p:cNvPr>
          <p:cNvSpPr>
            <a:spLocks noGrp="1" noChangeArrowheads="1"/>
          </p:cNvSpPr>
          <p:nvPr>
            <p:ph type="title"/>
          </p:nvPr>
        </p:nvSpPr>
        <p:spPr>
          <a:xfrm>
            <a:off x="1524000" y="381000"/>
            <a:ext cx="7010400" cy="1066800"/>
          </a:xfrm>
        </p:spPr>
        <p:txBody>
          <a:bodyPr/>
          <a:lstStyle/>
          <a:p>
            <a:pPr algn="ctr" eaLnBrk="1" hangingPunct="1"/>
            <a:r>
              <a:rPr lang="en-US" altLang="en-US" sz="2800"/>
              <a:t>What are Distributed Object-Oriented Components?</a:t>
            </a:r>
          </a:p>
        </p:txBody>
      </p:sp>
      <p:sp>
        <p:nvSpPr>
          <p:cNvPr id="23555" name="Rectangle 3">
            <a:extLst>
              <a:ext uri="{FF2B5EF4-FFF2-40B4-BE49-F238E27FC236}">
                <a16:creationId xmlns:a16="http://schemas.microsoft.com/office/drawing/2014/main" id="{DF72C66B-C419-4386-9592-C8000BE54335}"/>
              </a:ext>
            </a:extLst>
          </p:cNvPr>
          <p:cNvSpPr>
            <a:spLocks noGrp="1" noChangeArrowheads="1"/>
          </p:cNvSpPr>
          <p:nvPr>
            <p:ph type="body" idx="1"/>
          </p:nvPr>
        </p:nvSpPr>
        <p:spPr>
          <a:xfrm>
            <a:off x="1447800" y="1371600"/>
            <a:ext cx="7010400" cy="4114800"/>
          </a:xfrm>
        </p:spPr>
        <p:txBody>
          <a:bodyPr/>
          <a:lstStyle/>
          <a:p>
            <a:pPr marL="0" indent="0">
              <a:buFont typeface="Wingdings" panose="05000000000000000000" pitchFamily="2" charset="2"/>
              <a:buNone/>
              <a:defRPr/>
            </a:pPr>
            <a:r>
              <a:rPr lang="en-US" sz="2400" dirty="0"/>
              <a:t>There have been arguments about whether there is, in fact, a difference between component-based systems and object-oriented systems</a:t>
            </a:r>
          </a:p>
          <a:p>
            <a:pPr>
              <a:defRPr/>
            </a:pPr>
            <a:r>
              <a:rPr lang="en-US" sz="2400" dirty="0"/>
              <a:t>objects in an object-oriented system focus on modeling real world situations </a:t>
            </a:r>
          </a:p>
          <a:p>
            <a:pPr>
              <a:defRPr/>
            </a:pPr>
            <a:r>
              <a:rPr lang="en-US" sz="2400" dirty="0"/>
              <a:t>components in a component-based system are focused solely on combining existing components into systems</a:t>
            </a:r>
          </a:p>
          <a:p>
            <a:pPr>
              <a:defRPr/>
            </a:pPr>
            <a:r>
              <a:rPr lang="en-US" sz="2400" dirty="0"/>
              <a:t>but where do the existing components come from in the first place goes the other argument</a:t>
            </a:r>
          </a:p>
        </p:txBody>
      </p:sp>
    </p:spTree>
  </p:cSld>
  <p:clrMapOvr>
    <a:masterClrMapping/>
  </p:clrMapOvr>
  <p:transition>
    <p:strips dir="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6D230AAA-8E4F-4E3A-AD2A-F5E8F1A2B3BB}"/>
              </a:ext>
            </a:extLst>
          </p:cNvPr>
          <p:cNvSpPr>
            <a:spLocks noGrp="1" noChangeArrowheads="1"/>
          </p:cNvSpPr>
          <p:nvPr>
            <p:ph type="title"/>
          </p:nvPr>
        </p:nvSpPr>
        <p:spPr>
          <a:xfrm>
            <a:off x="1524000" y="381000"/>
            <a:ext cx="7010400" cy="1066800"/>
          </a:xfrm>
        </p:spPr>
        <p:txBody>
          <a:bodyPr/>
          <a:lstStyle/>
          <a:p>
            <a:pPr algn="ctr" eaLnBrk="1" hangingPunct="1"/>
            <a:r>
              <a:rPr lang="en-US" altLang="en-US" sz="2800"/>
              <a:t>What are Distributed Object-Oriented Components?</a:t>
            </a:r>
          </a:p>
        </p:txBody>
      </p:sp>
      <p:sp>
        <p:nvSpPr>
          <p:cNvPr id="50179" name="Rectangle 3">
            <a:extLst>
              <a:ext uri="{FF2B5EF4-FFF2-40B4-BE49-F238E27FC236}">
                <a16:creationId xmlns:a16="http://schemas.microsoft.com/office/drawing/2014/main" id="{2FEB8A0E-F6E7-4A5D-9A26-94A729E4B385}"/>
              </a:ext>
            </a:extLst>
          </p:cNvPr>
          <p:cNvSpPr>
            <a:spLocks noGrp="1" noChangeArrowheads="1"/>
          </p:cNvSpPr>
          <p:nvPr>
            <p:ph type="body" idx="1"/>
          </p:nvPr>
        </p:nvSpPr>
        <p:spPr>
          <a:xfrm>
            <a:off x="1447800" y="1371600"/>
            <a:ext cx="7010400" cy="4114800"/>
          </a:xfrm>
        </p:spPr>
        <p:txBody>
          <a:bodyPr/>
          <a:lstStyle/>
          <a:p>
            <a:pPr marL="0" indent="0">
              <a:buFont typeface="Wingdings" panose="05000000000000000000" pitchFamily="2" charset="2"/>
              <a:buNone/>
            </a:pPr>
            <a:endParaRPr lang="en-US" altLang="en-US" sz="2400" dirty="0"/>
          </a:p>
          <a:p>
            <a:pPr marL="0" indent="0">
              <a:buFont typeface="Wingdings" panose="05000000000000000000" pitchFamily="2" charset="2"/>
              <a:buNone/>
            </a:pPr>
            <a:r>
              <a:rPr lang="en-US" altLang="en-US" sz="2400" dirty="0"/>
              <a:t>Gomaa (2011) defines a distributed component as follows:  </a:t>
            </a:r>
          </a:p>
          <a:p>
            <a:pPr marL="400050" lvl="1" indent="0">
              <a:buFont typeface="Wingdings" panose="05000000000000000000" pitchFamily="2" charset="2"/>
              <a:buNone/>
            </a:pPr>
            <a:r>
              <a:rPr lang="en-US" altLang="en-US" sz="2200" dirty="0"/>
              <a:t>“a distributed component is a concurrent object with a well-defined interface, which is a logical unit of distribution and deployment. A well-designed component is capable of being reused in applications other than the one for which it was originally developed.” </a:t>
            </a:r>
          </a:p>
        </p:txBody>
      </p:sp>
    </p:spTree>
  </p:cSld>
  <p:clrMapOvr>
    <a:masterClrMapping/>
  </p:clrMapOvr>
  <p:transition>
    <p:strips dir="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73424697-DAF6-40CE-A672-27F5BA4856CC}"/>
              </a:ext>
            </a:extLst>
          </p:cNvPr>
          <p:cNvSpPr>
            <a:spLocks noGrp="1" noChangeArrowheads="1"/>
          </p:cNvSpPr>
          <p:nvPr>
            <p:ph type="title"/>
          </p:nvPr>
        </p:nvSpPr>
        <p:spPr>
          <a:xfrm>
            <a:off x="1524000" y="381000"/>
            <a:ext cx="7010400" cy="1066800"/>
          </a:xfrm>
        </p:spPr>
        <p:txBody>
          <a:bodyPr/>
          <a:lstStyle/>
          <a:p>
            <a:pPr algn="ctr" eaLnBrk="1" hangingPunct="1"/>
            <a:r>
              <a:rPr lang="en-US" altLang="en-US" sz="2800"/>
              <a:t>What is Message Oriented Middleware?</a:t>
            </a:r>
          </a:p>
        </p:txBody>
      </p:sp>
      <p:sp>
        <p:nvSpPr>
          <p:cNvPr id="23555" name="Rectangle 3">
            <a:extLst>
              <a:ext uri="{FF2B5EF4-FFF2-40B4-BE49-F238E27FC236}">
                <a16:creationId xmlns:a16="http://schemas.microsoft.com/office/drawing/2014/main" id="{F05E8C2A-BC0A-47E4-9A71-2958E2C231EF}"/>
              </a:ext>
            </a:extLst>
          </p:cNvPr>
          <p:cNvSpPr>
            <a:spLocks noGrp="1" noChangeArrowheads="1"/>
          </p:cNvSpPr>
          <p:nvPr>
            <p:ph type="body" idx="1"/>
          </p:nvPr>
        </p:nvSpPr>
        <p:spPr>
          <a:xfrm>
            <a:off x="1447800" y="1295400"/>
            <a:ext cx="7010400" cy="4114800"/>
          </a:xfrm>
        </p:spPr>
        <p:txBody>
          <a:bodyPr/>
          <a:lstStyle/>
          <a:p>
            <a:pPr marL="0" indent="0">
              <a:buFont typeface="Wingdings" panose="05000000000000000000" pitchFamily="2" charset="2"/>
              <a:buNone/>
              <a:defRPr/>
            </a:pPr>
            <a:r>
              <a:rPr lang="en-US" sz="2200" dirty="0"/>
              <a:t>Message oriented middleware (MOM) </a:t>
            </a:r>
          </a:p>
          <a:p>
            <a:pPr>
              <a:defRPr/>
            </a:pPr>
            <a:r>
              <a:rPr lang="en-US" sz="2200" dirty="0">
                <a:highlight>
                  <a:srgbClr val="FFFF00"/>
                </a:highlight>
              </a:rPr>
              <a:t>purpose is to provide a middleman in between the client and the server</a:t>
            </a:r>
          </a:p>
          <a:p>
            <a:pPr lvl="1">
              <a:defRPr/>
            </a:pPr>
            <a:r>
              <a:rPr lang="en-US" sz="2200" dirty="0"/>
              <a:t>may do additional processing, perhaps Quality of Service-type processing</a:t>
            </a:r>
          </a:p>
          <a:p>
            <a:pPr>
              <a:defRPr/>
            </a:pPr>
            <a:r>
              <a:rPr lang="en-US" sz="2200" dirty="0">
                <a:highlight>
                  <a:srgbClr val="FFFF00"/>
                </a:highlight>
              </a:rPr>
              <a:t>the client talks to the middleman</a:t>
            </a:r>
          </a:p>
          <a:p>
            <a:pPr>
              <a:defRPr/>
            </a:pPr>
            <a:r>
              <a:rPr lang="en-US" sz="2200" dirty="0">
                <a:highlight>
                  <a:srgbClr val="FFFF00"/>
                </a:highlight>
              </a:rPr>
              <a:t>the server talks to the middleman,</a:t>
            </a:r>
          </a:p>
          <a:p>
            <a:pPr>
              <a:defRPr/>
            </a:pPr>
            <a:r>
              <a:rPr lang="en-US" sz="2200" dirty="0">
                <a:highlight>
                  <a:srgbClr val="FFFF00"/>
                </a:highlight>
              </a:rPr>
              <a:t>the client doesn’t have to talk directly to the server</a:t>
            </a:r>
          </a:p>
          <a:p>
            <a:pPr>
              <a:defRPr/>
            </a:pPr>
            <a:r>
              <a:rPr lang="en-US" sz="2200" dirty="0">
                <a:highlight>
                  <a:srgbClr val="FFFF00"/>
                </a:highlight>
              </a:rPr>
              <a:t>the server doesn’t have to talk directly to the client.  </a:t>
            </a:r>
          </a:p>
          <a:p>
            <a:pPr>
              <a:defRPr/>
            </a:pPr>
            <a:r>
              <a:rPr lang="en-US" sz="2200" dirty="0">
                <a:highlight>
                  <a:srgbClr val="FFFF00"/>
                </a:highlight>
              </a:rPr>
              <a:t>nearly always uses a message queue to store messages between message producer and message consumer</a:t>
            </a:r>
          </a:p>
          <a:p>
            <a:pPr>
              <a:defRPr/>
            </a:pPr>
            <a:r>
              <a:rPr lang="en-US" sz="2200" dirty="0">
                <a:highlight>
                  <a:srgbClr val="FFFF00"/>
                </a:highlight>
              </a:rPr>
              <a:t>asynchronous</a:t>
            </a:r>
          </a:p>
        </p:txBody>
      </p:sp>
    </p:spTree>
  </p:cSld>
  <p:clrMapOvr>
    <a:masterClrMapping/>
  </p:clrMapOvr>
  <p:transition>
    <p:strips dir="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D7810A40-B3F5-4CB5-981E-A36155157089}"/>
              </a:ext>
            </a:extLst>
          </p:cNvPr>
          <p:cNvSpPr>
            <a:spLocks noGrp="1" noChangeArrowheads="1"/>
          </p:cNvSpPr>
          <p:nvPr>
            <p:ph type="title"/>
          </p:nvPr>
        </p:nvSpPr>
        <p:spPr>
          <a:xfrm>
            <a:off x="1524000" y="381000"/>
            <a:ext cx="7010400" cy="1066800"/>
          </a:xfrm>
        </p:spPr>
        <p:txBody>
          <a:bodyPr/>
          <a:lstStyle/>
          <a:p>
            <a:pPr algn="ctr" eaLnBrk="1" hangingPunct="1"/>
            <a:r>
              <a:rPr lang="en-US" altLang="en-US" sz="2800"/>
              <a:t>What is Message Oriented Middleware? (cont’d)</a:t>
            </a:r>
          </a:p>
        </p:txBody>
      </p:sp>
      <p:pic>
        <p:nvPicPr>
          <p:cNvPr id="53251" name="Picture 2" descr="L:\Formatted Versions_4th_draft_nov_2016\Chapter 1. Introduction\Figure1.4.jpg">
            <a:extLst>
              <a:ext uri="{FF2B5EF4-FFF2-40B4-BE49-F238E27FC236}">
                <a16:creationId xmlns:a16="http://schemas.microsoft.com/office/drawing/2014/main" id="{1FBCE5A2-15BA-4BA9-8A50-0D7041E3CC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579563"/>
            <a:ext cx="3614738"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A27826BD-3302-4B1C-841F-5BF6443B16BA}"/>
              </a:ext>
            </a:extLst>
          </p:cNvPr>
          <p:cNvSpPr>
            <a:spLocks noGrp="1" noChangeArrowheads="1"/>
          </p:cNvSpPr>
          <p:nvPr>
            <p:ph type="title"/>
          </p:nvPr>
        </p:nvSpPr>
        <p:spPr>
          <a:xfrm>
            <a:off x="1524000" y="381000"/>
            <a:ext cx="7010400" cy="1066800"/>
          </a:xfrm>
        </p:spPr>
        <p:txBody>
          <a:bodyPr/>
          <a:lstStyle/>
          <a:p>
            <a:pPr algn="ctr" eaLnBrk="1" hangingPunct="1"/>
            <a:r>
              <a:rPr lang="en-US" altLang="en-US" sz="2800"/>
              <a:t>What are Service Oriented Architectures?</a:t>
            </a:r>
          </a:p>
        </p:txBody>
      </p:sp>
      <p:sp>
        <p:nvSpPr>
          <p:cNvPr id="23555" name="Rectangle 3">
            <a:extLst>
              <a:ext uri="{FF2B5EF4-FFF2-40B4-BE49-F238E27FC236}">
                <a16:creationId xmlns:a16="http://schemas.microsoft.com/office/drawing/2014/main" id="{1634DECC-1C29-4224-B81C-B8403E8E87BE}"/>
              </a:ext>
            </a:extLst>
          </p:cNvPr>
          <p:cNvSpPr>
            <a:spLocks noGrp="1" noChangeArrowheads="1"/>
          </p:cNvSpPr>
          <p:nvPr>
            <p:ph type="body" idx="1"/>
          </p:nvPr>
        </p:nvSpPr>
        <p:spPr>
          <a:xfrm>
            <a:off x="1143000" y="1219200"/>
            <a:ext cx="7620000" cy="4114800"/>
          </a:xfrm>
        </p:spPr>
        <p:txBody>
          <a:bodyPr/>
          <a:lstStyle/>
          <a:p>
            <a:pPr marL="0" indent="0">
              <a:buFont typeface="Wingdings" panose="05000000000000000000" pitchFamily="2" charset="2"/>
              <a:buNone/>
              <a:defRPr/>
            </a:pPr>
            <a:r>
              <a:rPr lang="en-US" sz="2000" dirty="0">
                <a:highlight>
                  <a:srgbClr val="FFFF00"/>
                </a:highlight>
              </a:rPr>
              <a:t>According to the Open Group a </a:t>
            </a:r>
            <a:r>
              <a:rPr lang="en-US" sz="2000" i="1" dirty="0">
                <a:highlight>
                  <a:srgbClr val="FFFF00"/>
                </a:highlight>
              </a:rPr>
              <a:t>Service Oriented Architecture (SOA)</a:t>
            </a:r>
            <a:r>
              <a:rPr lang="en-US" sz="2000" dirty="0">
                <a:highlight>
                  <a:srgbClr val="FFFF00"/>
                </a:highlight>
              </a:rPr>
              <a:t> is an architectural style that supports service orientation</a:t>
            </a:r>
          </a:p>
          <a:p>
            <a:pPr>
              <a:defRPr/>
            </a:pPr>
            <a:r>
              <a:rPr lang="en-US" sz="2000" dirty="0"/>
              <a:t>Service orientation is a way of thinking in terms of the outcomes of services, and how they can be developed and combined </a:t>
            </a:r>
          </a:p>
          <a:p>
            <a:pPr>
              <a:defRPr/>
            </a:pPr>
            <a:r>
              <a:rPr lang="en-US" sz="2000" dirty="0"/>
              <a:t>a </a:t>
            </a:r>
            <a:r>
              <a:rPr lang="en-US" sz="2000" i="1" dirty="0"/>
              <a:t>service</a:t>
            </a:r>
            <a:r>
              <a:rPr lang="en-US" sz="2000" dirty="0"/>
              <a:t> is a repeatable business activity that can be logically represented, the Open Group gives the example: “check customer credit” </a:t>
            </a:r>
          </a:p>
          <a:p>
            <a:pPr>
              <a:defRPr/>
            </a:pPr>
            <a:r>
              <a:rPr lang="en-US" sz="2000" dirty="0"/>
              <a:t>a service is self-contained</a:t>
            </a:r>
          </a:p>
          <a:p>
            <a:pPr>
              <a:defRPr/>
            </a:pPr>
            <a:r>
              <a:rPr lang="en-US" sz="2000" dirty="0"/>
              <a:t>a service may be composed of other services</a:t>
            </a:r>
          </a:p>
          <a:p>
            <a:pPr>
              <a:defRPr/>
            </a:pPr>
            <a:r>
              <a:rPr lang="en-US" sz="2000" dirty="0"/>
              <a:t>consumers of the service treat the service as a black box</a:t>
            </a:r>
          </a:p>
        </p:txBody>
      </p:sp>
    </p:spTree>
  </p:cSld>
  <p:clrMapOvr>
    <a:masterClrMapping/>
  </p:clrMapOvr>
  <p:transition>
    <p:strips dir="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32018AA3-2543-48BB-9AC9-A1C5F8F7E0C4}"/>
              </a:ext>
            </a:extLst>
          </p:cNvPr>
          <p:cNvSpPr>
            <a:spLocks noGrp="1" noChangeArrowheads="1"/>
          </p:cNvSpPr>
          <p:nvPr>
            <p:ph type="title"/>
          </p:nvPr>
        </p:nvSpPr>
        <p:spPr>
          <a:xfrm>
            <a:off x="1524000" y="381000"/>
            <a:ext cx="7010400" cy="1066800"/>
          </a:xfrm>
        </p:spPr>
        <p:txBody>
          <a:bodyPr/>
          <a:lstStyle/>
          <a:p>
            <a:pPr algn="ctr" eaLnBrk="1" hangingPunct="1"/>
            <a:r>
              <a:rPr lang="en-US" altLang="en-US" sz="2800"/>
              <a:t>What are Service Oriented Architectures? (cont’d)</a:t>
            </a:r>
          </a:p>
        </p:txBody>
      </p:sp>
      <p:pic>
        <p:nvPicPr>
          <p:cNvPr id="55299" name="Picture 2" descr="L:\Formatted Versions_4th_draft_nov_2016\Chapter 1. Introduction\Figure1.5.jpg">
            <a:extLst>
              <a:ext uri="{FF2B5EF4-FFF2-40B4-BE49-F238E27FC236}">
                <a16:creationId xmlns:a16="http://schemas.microsoft.com/office/drawing/2014/main" id="{857B385C-25AA-490B-9091-F66A252136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1676400"/>
            <a:ext cx="7534275" cy="446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1619CC7-DA8C-46C2-98E3-360762394814}"/>
              </a:ext>
            </a:extLst>
          </p:cNvPr>
          <p:cNvSpPr>
            <a:spLocks noGrp="1" noChangeArrowheads="1"/>
          </p:cNvSpPr>
          <p:nvPr>
            <p:ph type="title"/>
          </p:nvPr>
        </p:nvSpPr>
        <p:spPr>
          <a:xfrm>
            <a:off x="1524000" y="381000"/>
            <a:ext cx="7010400" cy="1066800"/>
          </a:xfrm>
        </p:spPr>
        <p:txBody>
          <a:bodyPr/>
          <a:lstStyle/>
          <a:p>
            <a:pPr algn="ctr" eaLnBrk="1" hangingPunct="1"/>
            <a:r>
              <a:rPr lang="en-US" altLang="en-US" sz="2800"/>
              <a:t>Rendezvous Problem—Client/Server</a:t>
            </a:r>
          </a:p>
        </p:txBody>
      </p:sp>
      <p:sp>
        <p:nvSpPr>
          <p:cNvPr id="4099" name="Rectangle 3">
            <a:extLst>
              <a:ext uri="{FF2B5EF4-FFF2-40B4-BE49-F238E27FC236}">
                <a16:creationId xmlns:a16="http://schemas.microsoft.com/office/drawing/2014/main" id="{8CF91D70-33F1-46E2-9770-1465B9FB6E92}"/>
              </a:ext>
            </a:extLst>
          </p:cNvPr>
          <p:cNvSpPr>
            <a:spLocks noGrp="1" noChangeArrowheads="1"/>
          </p:cNvSpPr>
          <p:nvPr>
            <p:ph type="body" idx="1"/>
          </p:nvPr>
        </p:nvSpPr>
        <p:spPr/>
        <p:txBody>
          <a:bodyPr/>
          <a:lstStyle/>
          <a:p>
            <a:pPr marL="0" indent="0">
              <a:buFont typeface="Wingdings" panose="05000000000000000000" pitchFamily="2" charset="2"/>
              <a:buNone/>
              <a:defRPr/>
            </a:pPr>
            <a:r>
              <a:rPr lang="en-US" sz="2000" dirty="0"/>
              <a:t>The client/server model solves the rendezvous problem by determining that one side (the server) must start execution, and wait indefinitely for the other side (the client) to contact it</a:t>
            </a:r>
          </a:p>
          <a:p>
            <a:pPr>
              <a:defRPr/>
            </a:pPr>
            <a:r>
              <a:rPr lang="en-US" sz="2000" dirty="0"/>
              <a:t>Server</a:t>
            </a:r>
          </a:p>
          <a:p>
            <a:pPr lvl="1">
              <a:defRPr/>
            </a:pPr>
            <a:r>
              <a:rPr lang="en-US" sz="1800" dirty="0"/>
              <a:t>a program that waits for incoming communication requests from a client</a:t>
            </a:r>
          </a:p>
          <a:p>
            <a:pPr lvl="1">
              <a:defRPr/>
            </a:pPr>
            <a:r>
              <a:rPr lang="en-US" sz="1800" dirty="0"/>
              <a:t>When the server receives a communication from the client, the server provides some useful service to the client, and sends the client the results</a:t>
            </a:r>
          </a:p>
          <a:p>
            <a:pPr>
              <a:defRPr/>
            </a:pPr>
            <a:r>
              <a:rPr lang="en-US" sz="2000" dirty="0"/>
              <a:t>Client </a:t>
            </a:r>
          </a:p>
          <a:p>
            <a:pPr lvl="1">
              <a:defRPr/>
            </a:pPr>
            <a:r>
              <a:rPr lang="en-US" sz="1800" dirty="0"/>
              <a:t>a program that initiates communication with the server</a:t>
            </a:r>
          </a:p>
          <a:p>
            <a:pPr lvl="1">
              <a:defRPr/>
            </a:pPr>
            <a:r>
              <a:rPr lang="en-US" sz="1800" dirty="0"/>
              <a:t>The client has need of some service that the server can provide</a:t>
            </a:r>
          </a:p>
        </p:txBody>
      </p:sp>
    </p:spTree>
  </p:cSld>
  <p:clrMapOvr>
    <a:masterClrMapping/>
  </p:clrMapOvr>
  <p:transition>
    <p:strips dir="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E8D42824-3604-465A-86D6-89C13CFA2B22}"/>
              </a:ext>
            </a:extLst>
          </p:cNvPr>
          <p:cNvSpPr>
            <a:spLocks noGrp="1" noChangeArrowheads="1"/>
          </p:cNvSpPr>
          <p:nvPr>
            <p:ph type="title"/>
          </p:nvPr>
        </p:nvSpPr>
        <p:spPr>
          <a:xfrm>
            <a:off x="1524000" y="381000"/>
            <a:ext cx="7010400" cy="1066800"/>
          </a:xfrm>
        </p:spPr>
        <p:txBody>
          <a:bodyPr/>
          <a:lstStyle/>
          <a:p>
            <a:pPr algn="ctr" eaLnBrk="1" hangingPunct="1"/>
            <a:r>
              <a:rPr lang="en-US" altLang="en-US" sz="2800"/>
              <a:t>What are Service Oriented Architectures? (cont’d)</a:t>
            </a:r>
          </a:p>
        </p:txBody>
      </p:sp>
      <p:sp>
        <p:nvSpPr>
          <p:cNvPr id="23555" name="Rectangle 3">
            <a:extLst>
              <a:ext uri="{FF2B5EF4-FFF2-40B4-BE49-F238E27FC236}">
                <a16:creationId xmlns:a16="http://schemas.microsoft.com/office/drawing/2014/main" id="{DB516CC1-E08D-4AAC-B483-B98FC927BC30}"/>
              </a:ext>
            </a:extLst>
          </p:cNvPr>
          <p:cNvSpPr>
            <a:spLocks noGrp="1" noChangeArrowheads="1"/>
          </p:cNvSpPr>
          <p:nvPr>
            <p:ph type="body" idx="1"/>
          </p:nvPr>
        </p:nvSpPr>
        <p:spPr>
          <a:xfrm>
            <a:off x="1143000" y="1219200"/>
            <a:ext cx="7620000" cy="4114800"/>
          </a:xfrm>
        </p:spPr>
        <p:txBody>
          <a:bodyPr/>
          <a:lstStyle/>
          <a:p>
            <a:pPr marL="0" indent="0">
              <a:buFont typeface="Wingdings" panose="05000000000000000000" pitchFamily="2" charset="2"/>
              <a:buNone/>
              <a:defRPr/>
            </a:pPr>
            <a:endParaRPr lang="en-US" sz="2000" dirty="0"/>
          </a:p>
          <a:p>
            <a:pPr>
              <a:defRPr/>
            </a:pPr>
            <a:r>
              <a:rPr lang="en-US" sz="2400" dirty="0">
                <a:highlight>
                  <a:srgbClr val="FFFF00"/>
                </a:highlight>
              </a:rPr>
              <a:t>Services may be located on different computers</a:t>
            </a:r>
          </a:p>
          <a:p>
            <a:pPr>
              <a:defRPr/>
            </a:pPr>
            <a:r>
              <a:rPr lang="en-US" sz="2400" dirty="0">
                <a:highlight>
                  <a:srgbClr val="FFFF00"/>
                </a:highlight>
              </a:rPr>
              <a:t>Each service has a well defined, well documented interface</a:t>
            </a:r>
          </a:p>
          <a:p>
            <a:pPr>
              <a:defRPr/>
            </a:pPr>
            <a:r>
              <a:rPr lang="en-US" sz="2400" dirty="0">
                <a:highlight>
                  <a:srgbClr val="FFFF00"/>
                </a:highlight>
              </a:rPr>
              <a:t>Services are independent and may be reused by different applications</a:t>
            </a:r>
          </a:p>
          <a:p>
            <a:pPr>
              <a:defRPr/>
            </a:pPr>
            <a:r>
              <a:rPr lang="en-US" sz="2400" dirty="0"/>
              <a:t>Services are loosely coupled with any of the calling applications</a:t>
            </a:r>
          </a:p>
          <a:p>
            <a:pPr>
              <a:defRPr/>
            </a:pPr>
            <a:r>
              <a:rPr lang="en-US" sz="2400" dirty="0"/>
              <a:t>It is common to implement service oriented architectures with web services</a:t>
            </a:r>
          </a:p>
          <a:p>
            <a:pPr lvl="1">
              <a:defRPr/>
            </a:pPr>
            <a:r>
              <a:rPr lang="en-US" sz="2400" dirty="0"/>
              <a:t>It is possible to alternately use other implementations, such as distributed object components</a:t>
            </a:r>
          </a:p>
        </p:txBody>
      </p:sp>
    </p:spTree>
  </p:cSld>
  <p:clrMapOvr>
    <a:masterClrMapping/>
  </p:clrMapOvr>
  <p:transition>
    <p:strips dir="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92E3BBBA-DAF3-452C-A3B7-BA82D81D22DB}"/>
              </a:ext>
            </a:extLst>
          </p:cNvPr>
          <p:cNvSpPr>
            <a:spLocks noGrp="1" noChangeArrowheads="1"/>
          </p:cNvSpPr>
          <p:nvPr>
            <p:ph type="title"/>
          </p:nvPr>
        </p:nvSpPr>
        <p:spPr>
          <a:xfrm>
            <a:off x="1524000" y="381000"/>
            <a:ext cx="7010400" cy="1066800"/>
          </a:xfrm>
        </p:spPr>
        <p:txBody>
          <a:bodyPr/>
          <a:lstStyle/>
          <a:p>
            <a:pPr algn="ctr" eaLnBrk="1" hangingPunct="1"/>
            <a:r>
              <a:rPr lang="en-US" altLang="en-US" sz="2800"/>
              <a:t>What are Web Services?</a:t>
            </a:r>
          </a:p>
        </p:txBody>
      </p:sp>
      <p:sp>
        <p:nvSpPr>
          <p:cNvPr id="23555" name="Rectangle 3">
            <a:extLst>
              <a:ext uri="{FF2B5EF4-FFF2-40B4-BE49-F238E27FC236}">
                <a16:creationId xmlns:a16="http://schemas.microsoft.com/office/drawing/2014/main" id="{FD0732FF-5500-4D32-9563-88A2E834D45F}"/>
              </a:ext>
            </a:extLst>
          </p:cNvPr>
          <p:cNvSpPr>
            <a:spLocks noGrp="1" noChangeArrowheads="1"/>
          </p:cNvSpPr>
          <p:nvPr>
            <p:ph type="body" idx="1"/>
          </p:nvPr>
        </p:nvSpPr>
        <p:spPr>
          <a:xfrm>
            <a:off x="1143000" y="1219200"/>
            <a:ext cx="7620000" cy="4114800"/>
          </a:xfrm>
        </p:spPr>
        <p:txBody>
          <a:bodyPr/>
          <a:lstStyle/>
          <a:p>
            <a:pPr marL="0" indent="0">
              <a:buFont typeface="Wingdings" panose="05000000000000000000" pitchFamily="2" charset="2"/>
              <a:buNone/>
              <a:defRPr/>
            </a:pPr>
            <a:endParaRPr lang="en-US" sz="2000" dirty="0"/>
          </a:p>
          <a:p>
            <a:pPr>
              <a:defRPr/>
            </a:pPr>
            <a:r>
              <a:rPr lang="en-US" sz="2400" dirty="0">
                <a:highlight>
                  <a:srgbClr val="FFFF00"/>
                </a:highlight>
              </a:rPr>
              <a:t>Web services are applications that typically expect to make use of the world wide web to provide application services</a:t>
            </a:r>
          </a:p>
          <a:p>
            <a:pPr lvl="1">
              <a:defRPr/>
            </a:pPr>
            <a:r>
              <a:rPr lang="en-US" sz="2200" dirty="0"/>
              <a:t>We distinguish the “world wide web” from the “internet” The internet is connected using the TCP/IP protocols</a:t>
            </a:r>
          </a:p>
          <a:p>
            <a:pPr lvl="1">
              <a:defRPr/>
            </a:pPr>
            <a:r>
              <a:rPr lang="en-US" sz="2200" dirty="0"/>
              <a:t>The world wide web is a collection of information in the form of web pages, that are connected using hypertext (clickable) links</a:t>
            </a:r>
          </a:p>
          <a:p>
            <a:pPr>
              <a:defRPr/>
            </a:pPr>
            <a:endParaRPr lang="en-US" sz="2400" dirty="0"/>
          </a:p>
        </p:txBody>
      </p:sp>
    </p:spTree>
  </p:cSld>
  <p:clrMapOvr>
    <a:masterClrMapping/>
  </p:clrMapOvr>
  <p:transition>
    <p:strips dir="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29A1B4C-CB9C-4853-9811-26E936D4BD4E}"/>
              </a:ext>
            </a:extLst>
          </p:cNvPr>
          <p:cNvSpPr>
            <a:spLocks noGrp="1" noChangeArrowheads="1"/>
          </p:cNvSpPr>
          <p:nvPr>
            <p:ph type="title"/>
          </p:nvPr>
        </p:nvSpPr>
        <p:spPr>
          <a:xfrm>
            <a:off x="1524000" y="381000"/>
            <a:ext cx="7010400" cy="1066800"/>
          </a:xfrm>
        </p:spPr>
        <p:txBody>
          <a:bodyPr/>
          <a:lstStyle/>
          <a:p>
            <a:pPr algn="ctr" eaLnBrk="1" hangingPunct="1"/>
            <a:r>
              <a:rPr lang="en-US" altLang="en-US" sz="2800"/>
              <a:t>What are Web Services? (cont’d)</a:t>
            </a:r>
          </a:p>
        </p:txBody>
      </p:sp>
      <p:sp>
        <p:nvSpPr>
          <p:cNvPr id="23555" name="Rectangle 3">
            <a:extLst>
              <a:ext uri="{FF2B5EF4-FFF2-40B4-BE49-F238E27FC236}">
                <a16:creationId xmlns:a16="http://schemas.microsoft.com/office/drawing/2014/main" id="{E5C9992B-FD52-446D-BA49-1B4412899D1C}"/>
              </a:ext>
            </a:extLst>
          </p:cNvPr>
          <p:cNvSpPr>
            <a:spLocks noGrp="1" noChangeArrowheads="1"/>
          </p:cNvSpPr>
          <p:nvPr>
            <p:ph type="body" idx="1"/>
          </p:nvPr>
        </p:nvSpPr>
        <p:spPr>
          <a:xfrm>
            <a:off x="1143000" y="1219200"/>
            <a:ext cx="7620000" cy="4114800"/>
          </a:xfrm>
        </p:spPr>
        <p:txBody>
          <a:bodyPr/>
          <a:lstStyle/>
          <a:p>
            <a:pPr marL="0" indent="0">
              <a:buFont typeface="Wingdings" panose="05000000000000000000" pitchFamily="2" charset="2"/>
              <a:buNone/>
              <a:defRPr/>
            </a:pPr>
            <a:endParaRPr lang="en-US" sz="2000" dirty="0"/>
          </a:p>
          <a:p>
            <a:pPr>
              <a:defRPr/>
            </a:pPr>
            <a:r>
              <a:rPr lang="en-US" sz="2400" dirty="0"/>
              <a:t>There are two kinds (architectural styles) of technologies that are commonly used for web services:  </a:t>
            </a:r>
          </a:p>
          <a:p>
            <a:pPr lvl="1">
              <a:defRPr/>
            </a:pPr>
            <a:r>
              <a:rPr lang="en-US" sz="2200" dirty="0">
                <a:highlight>
                  <a:srgbClr val="FFFF00"/>
                </a:highlight>
              </a:rPr>
              <a:t>non-RESTful web services implemented with WSDL and SOAP technologies that treat HTTP as an independent lower protocol layer</a:t>
            </a:r>
          </a:p>
          <a:p>
            <a:pPr lvl="1">
              <a:defRPr/>
            </a:pPr>
            <a:r>
              <a:rPr lang="en-US" sz="2200" dirty="0">
                <a:highlight>
                  <a:srgbClr val="FFFF00"/>
                </a:highlight>
              </a:rPr>
              <a:t>the RESTful web services that use HTTP directly </a:t>
            </a:r>
          </a:p>
        </p:txBody>
      </p:sp>
    </p:spTree>
  </p:cSld>
  <p:clrMapOvr>
    <a:masterClrMapping/>
  </p:clrMapOvr>
  <p:transition>
    <p:strips dir="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4F799CC9-3704-4C37-8816-9E1187CD155B}"/>
              </a:ext>
            </a:extLst>
          </p:cNvPr>
          <p:cNvSpPr>
            <a:spLocks noGrp="1" noChangeArrowheads="1"/>
          </p:cNvSpPr>
          <p:nvPr>
            <p:ph type="title"/>
          </p:nvPr>
        </p:nvSpPr>
        <p:spPr>
          <a:xfrm>
            <a:off x="1524000" y="381000"/>
            <a:ext cx="7010400" cy="1066800"/>
          </a:xfrm>
        </p:spPr>
        <p:txBody>
          <a:bodyPr/>
          <a:lstStyle/>
          <a:p>
            <a:pPr algn="ctr" eaLnBrk="1" hangingPunct="1"/>
            <a:r>
              <a:rPr lang="en-US" altLang="en-US" sz="2800"/>
              <a:t>What is Cloud Computing?</a:t>
            </a:r>
          </a:p>
        </p:txBody>
      </p:sp>
      <p:sp>
        <p:nvSpPr>
          <p:cNvPr id="23555" name="Rectangle 3">
            <a:extLst>
              <a:ext uri="{FF2B5EF4-FFF2-40B4-BE49-F238E27FC236}">
                <a16:creationId xmlns:a16="http://schemas.microsoft.com/office/drawing/2014/main" id="{BA65E158-09C0-4179-8822-6C737AE5D78D}"/>
              </a:ext>
            </a:extLst>
          </p:cNvPr>
          <p:cNvSpPr>
            <a:spLocks noGrp="1" noChangeArrowheads="1"/>
          </p:cNvSpPr>
          <p:nvPr>
            <p:ph type="body" idx="1"/>
          </p:nvPr>
        </p:nvSpPr>
        <p:spPr>
          <a:xfrm>
            <a:off x="1143000" y="1219200"/>
            <a:ext cx="7620000" cy="4114800"/>
          </a:xfrm>
        </p:spPr>
        <p:txBody>
          <a:bodyPr/>
          <a:lstStyle/>
          <a:p>
            <a:pPr marL="0" indent="0">
              <a:buFont typeface="Wingdings" panose="05000000000000000000" pitchFamily="2" charset="2"/>
              <a:buNone/>
              <a:defRPr/>
            </a:pPr>
            <a:r>
              <a:rPr lang="en-US" sz="2400" dirty="0"/>
              <a:t> </a:t>
            </a:r>
          </a:p>
          <a:p>
            <a:pPr>
              <a:defRPr/>
            </a:pPr>
            <a:r>
              <a:rPr lang="en-US" sz="2400" dirty="0"/>
              <a:t>IBM (2016) defines cloud computing as follows:</a:t>
            </a:r>
          </a:p>
          <a:p>
            <a:pPr marL="400050" lvl="1" indent="0">
              <a:buFont typeface="Wingdings" panose="05000000000000000000" pitchFamily="2" charset="2"/>
              <a:buNone/>
              <a:defRPr/>
            </a:pPr>
            <a:r>
              <a:rPr lang="en-US" sz="2200" dirty="0"/>
              <a:t>“Cloud computing, often referred to as simply “the cloud,” is the delivery of on-demand computing resources—everything from applications to data centers—over the Internet on a pay-for-use basis.”</a:t>
            </a:r>
          </a:p>
          <a:p>
            <a:pPr marL="400050" lvl="1" indent="0">
              <a:buFont typeface="Wingdings" panose="05000000000000000000" pitchFamily="2" charset="2"/>
              <a:buNone/>
              <a:defRPr/>
            </a:pPr>
            <a:endParaRPr lang="en-US" sz="2200" dirty="0"/>
          </a:p>
          <a:p>
            <a:pPr>
              <a:defRPr/>
            </a:pPr>
            <a:r>
              <a:rPr lang="en-US" sz="2400" dirty="0"/>
              <a:t>Applications running on the cloud often employ a service oriented architecture</a:t>
            </a:r>
          </a:p>
        </p:txBody>
      </p:sp>
    </p:spTree>
  </p:cSld>
  <p:clrMapOvr>
    <a:masterClrMapping/>
  </p:clrMapOvr>
  <p:transition>
    <p:strips dir="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F524EECD-6D71-4A48-ABE1-BCB93DDC2A95}"/>
              </a:ext>
            </a:extLst>
          </p:cNvPr>
          <p:cNvSpPr>
            <a:spLocks noGrp="1" noChangeArrowheads="1"/>
          </p:cNvSpPr>
          <p:nvPr>
            <p:ph type="title"/>
          </p:nvPr>
        </p:nvSpPr>
        <p:spPr>
          <a:xfrm>
            <a:off x="1524000" y="381000"/>
            <a:ext cx="7010400" cy="1066800"/>
          </a:xfrm>
        </p:spPr>
        <p:txBody>
          <a:bodyPr/>
          <a:lstStyle/>
          <a:p>
            <a:pPr algn="ctr" eaLnBrk="1" hangingPunct="1"/>
            <a:r>
              <a:rPr lang="en-US" altLang="en-US" sz="2800" dirty="0"/>
              <a:t>What is Cloud Computing?</a:t>
            </a:r>
          </a:p>
        </p:txBody>
      </p:sp>
      <p:sp>
        <p:nvSpPr>
          <p:cNvPr id="61443" name="Rectangle 3">
            <a:extLst>
              <a:ext uri="{FF2B5EF4-FFF2-40B4-BE49-F238E27FC236}">
                <a16:creationId xmlns:a16="http://schemas.microsoft.com/office/drawing/2014/main" id="{7B398C34-FF35-4F45-A97D-967F7644C2BF}"/>
              </a:ext>
            </a:extLst>
          </p:cNvPr>
          <p:cNvSpPr>
            <a:spLocks noGrp="1" noChangeArrowheads="1"/>
          </p:cNvSpPr>
          <p:nvPr>
            <p:ph type="body" idx="1"/>
          </p:nvPr>
        </p:nvSpPr>
        <p:spPr>
          <a:xfrm>
            <a:off x="1143000" y="1219200"/>
            <a:ext cx="7620000" cy="4114800"/>
          </a:xfrm>
        </p:spPr>
        <p:txBody>
          <a:bodyPr/>
          <a:lstStyle/>
          <a:p>
            <a:r>
              <a:rPr lang="en-US" altLang="en-US" sz="2000" dirty="0"/>
              <a:t> </a:t>
            </a:r>
            <a:r>
              <a:rPr lang="en-US" altLang="en-US" sz="2000" dirty="0">
                <a:highlight>
                  <a:srgbClr val="FFFF00"/>
                </a:highlight>
              </a:rPr>
              <a:t>Public cloud:</a:t>
            </a:r>
          </a:p>
          <a:p>
            <a:pPr lvl="1"/>
            <a:r>
              <a:rPr lang="en-US" altLang="en-US" sz="2000" dirty="0">
                <a:highlight>
                  <a:srgbClr val="FFFF00"/>
                </a:highlight>
              </a:rPr>
              <a:t>instead of doing your own computing and storing your data on the computer on your desktop yourself</a:t>
            </a:r>
          </a:p>
          <a:p>
            <a:pPr lvl="2"/>
            <a:r>
              <a:rPr lang="en-US" altLang="en-US" sz="2000" dirty="0">
                <a:highlight>
                  <a:srgbClr val="FFFF00"/>
                </a:highlight>
              </a:rPr>
              <a:t>you hire a company to do the computing and store the data on their big computer servers that you access via the web</a:t>
            </a:r>
          </a:p>
          <a:p>
            <a:r>
              <a:rPr lang="en-US" altLang="en-US" sz="2000" dirty="0">
                <a:highlight>
                  <a:srgbClr val="FFFF00"/>
                </a:highlight>
              </a:rPr>
              <a:t>Private cloud:</a:t>
            </a:r>
          </a:p>
          <a:p>
            <a:pPr lvl="1"/>
            <a:r>
              <a:rPr lang="en-US" altLang="en-US" sz="2000" dirty="0">
                <a:highlight>
                  <a:srgbClr val="FFFF00"/>
                </a:highlight>
              </a:rPr>
              <a:t>instead of having computing and data storage on employees’ desks</a:t>
            </a:r>
          </a:p>
          <a:p>
            <a:pPr lvl="1"/>
            <a:r>
              <a:rPr lang="en-US" altLang="en-US" sz="2000" dirty="0">
                <a:highlight>
                  <a:srgbClr val="FFFF00"/>
                </a:highlight>
              </a:rPr>
              <a:t>the company can buy its own big servers</a:t>
            </a:r>
          </a:p>
          <a:p>
            <a:pPr lvl="2"/>
            <a:r>
              <a:rPr lang="en-US" altLang="en-US" sz="2000" dirty="0">
                <a:highlight>
                  <a:srgbClr val="FFFF00"/>
                </a:highlight>
              </a:rPr>
              <a:t>then the employees do their computing and store their data on those servers</a:t>
            </a:r>
          </a:p>
          <a:p>
            <a:r>
              <a:rPr lang="en-US" altLang="en-US" sz="2000" dirty="0">
                <a:highlight>
                  <a:srgbClr val="FFFF00"/>
                </a:highlight>
              </a:rPr>
              <a:t>Hybrid cloud:</a:t>
            </a:r>
          </a:p>
          <a:p>
            <a:pPr lvl="1"/>
            <a:r>
              <a:rPr lang="en-US" altLang="en-US" sz="2000" dirty="0">
                <a:highlight>
                  <a:srgbClr val="FFFF00"/>
                </a:highlight>
              </a:rPr>
              <a:t>Part of a company’s computing is done in house</a:t>
            </a:r>
          </a:p>
          <a:p>
            <a:pPr lvl="1"/>
            <a:r>
              <a:rPr lang="en-US" altLang="en-US" sz="2000" dirty="0">
                <a:highlight>
                  <a:srgbClr val="FFFF00"/>
                </a:highlight>
              </a:rPr>
              <a:t>Part of a company’s computing is done by a public cloud</a:t>
            </a:r>
          </a:p>
        </p:txBody>
      </p:sp>
    </p:spTree>
  </p:cSld>
  <p:clrMapOvr>
    <a:masterClrMapping/>
  </p:clrMapOvr>
  <p:transition>
    <p:strips dir="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C19A7DCB-B71C-4E0F-A78B-C2A67081742D}"/>
              </a:ext>
            </a:extLst>
          </p:cNvPr>
          <p:cNvSpPr>
            <a:spLocks noGrp="1" noChangeArrowheads="1"/>
          </p:cNvSpPr>
          <p:nvPr>
            <p:ph type="title"/>
          </p:nvPr>
        </p:nvSpPr>
        <p:spPr>
          <a:xfrm>
            <a:off x="1524000" y="381000"/>
            <a:ext cx="7010400" cy="1066800"/>
          </a:xfrm>
        </p:spPr>
        <p:txBody>
          <a:bodyPr/>
          <a:lstStyle/>
          <a:p>
            <a:pPr algn="ctr" eaLnBrk="1" hangingPunct="1"/>
            <a:r>
              <a:rPr lang="en-US" altLang="en-US" sz="2800" dirty="0"/>
              <a:t>What is Cloud Computing?</a:t>
            </a:r>
          </a:p>
        </p:txBody>
      </p:sp>
      <p:sp>
        <p:nvSpPr>
          <p:cNvPr id="62467" name="Rectangle 3">
            <a:extLst>
              <a:ext uri="{FF2B5EF4-FFF2-40B4-BE49-F238E27FC236}">
                <a16:creationId xmlns:a16="http://schemas.microsoft.com/office/drawing/2014/main" id="{1E9323A8-4EE6-464E-8713-AF725F1EFB7C}"/>
              </a:ext>
            </a:extLst>
          </p:cNvPr>
          <p:cNvSpPr>
            <a:spLocks noGrp="1" noChangeArrowheads="1"/>
          </p:cNvSpPr>
          <p:nvPr>
            <p:ph type="body" idx="1"/>
          </p:nvPr>
        </p:nvSpPr>
        <p:spPr>
          <a:xfrm>
            <a:off x="1143000" y="1219200"/>
            <a:ext cx="7620000" cy="4114800"/>
          </a:xfrm>
        </p:spPr>
        <p:txBody>
          <a:bodyPr/>
          <a:lstStyle/>
          <a:p>
            <a:r>
              <a:rPr lang="en-US" altLang="en-US" sz="1800" dirty="0"/>
              <a:t>There are three different paradigms for cloud computing:</a:t>
            </a:r>
          </a:p>
          <a:p>
            <a:pPr lvl="1"/>
            <a:r>
              <a:rPr lang="en-US" altLang="en-US" sz="1800" dirty="0">
                <a:highlight>
                  <a:srgbClr val="FFFF00"/>
                </a:highlight>
              </a:rPr>
              <a:t>Infrastructure as a Service (IaaS)</a:t>
            </a:r>
          </a:p>
          <a:p>
            <a:pPr lvl="2"/>
            <a:r>
              <a:rPr lang="en-US" altLang="en-US" sz="1800" dirty="0">
                <a:highlight>
                  <a:srgbClr val="FFFF00"/>
                </a:highlight>
              </a:rPr>
              <a:t>you or your company pays a cloud provider for computing resources</a:t>
            </a:r>
          </a:p>
          <a:p>
            <a:pPr lvl="2"/>
            <a:r>
              <a:rPr lang="en-US" altLang="en-US" sz="1800" dirty="0">
                <a:highlight>
                  <a:srgbClr val="FFFF00"/>
                </a:highlight>
              </a:rPr>
              <a:t>You provide your own operating system and application software</a:t>
            </a:r>
          </a:p>
          <a:p>
            <a:pPr lvl="1"/>
            <a:r>
              <a:rPr lang="en-US" altLang="en-US" sz="1800" dirty="0">
                <a:highlight>
                  <a:srgbClr val="FFFF00"/>
                </a:highlight>
              </a:rPr>
              <a:t>Platform as a Service (PaaS)</a:t>
            </a:r>
          </a:p>
          <a:p>
            <a:pPr lvl="2"/>
            <a:r>
              <a:rPr lang="en-US" altLang="en-US" sz="1800" dirty="0">
                <a:highlight>
                  <a:srgbClr val="FFFF00"/>
                </a:highlight>
              </a:rPr>
              <a:t>you or your company pays a cloud provider for an environment provided by the company that provides everything you need in order to develop and run your applications</a:t>
            </a:r>
          </a:p>
          <a:p>
            <a:pPr lvl="3"/>
            <a:r>
              <a:rPr lang="en-US" altLang="en-US" sz="1800" dirty="0">
                <a:highlight>
                  <a:srgbClr val="FFFF00"/>
                </a:highlight>
              </a:rPr>
              <a:t>This environment includes operating system, development tools, web site hosting, among other things</a:t>
            </a:r>
          </a:p>
          <a:p>
            <a:pPr lvl="1"/>
            <a:r>
              <a:rPr lang="en-US" altLang="en-US" sz="1800" dirty="0">
                <a:highlight>
                  <a:srgbClr val="FFFF00"/>
                </a:highlight>
              </a:rPr>
              <a:t>Software as a Service (SaaS)</a:t>
            </a:r>
          </a:p>
          <a:p>
            <a:pPr lvl="2"/>
            <a:r>
              <a:rPr lang="en-US" altLang="en-US" sz="1800" dirty="0">
                <a:highlight>
                  <a:srgbClr val="FFFF00"/>
                </a:highlight>
              </a:rPr>
              <a:t>you or your company pays a cloud provider for the use of their software application</a:t>
            </a:r>
          </a:p>
        </p:txBody>
      </p:sp>
    </p:spTree>
  </p:cSld>
  <p:clrMapOvr>
    <a:masterClrMapping/>
  </p:clrMapOvr>
  <p:transition>
    <p:strips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185F735-579B-4A13-A724-BF16AC6A7CFC}"/>
              </a:ext>
            </a:extLst>
          </p:cNvPr>
          <p:cNvSpPr>
            <a:spLocks noGrp="1" noChangeArrowheads="1"/>
          </p:cNvSpPr>
          <p:nvPr>
            <p:ph type="title"/>
          </p:nvPr>
        </p:nvSpPr>
        <p:spPr>
          <a:xfrm>
            <a:off x="1371600" y="381000"/>
            <a:ext cx="7010400" cy="1066800"/>
          </a:xfrm>
        </p:spPr>
        <p:txBody>
          <a:bodyPr/>
          <a:lstStyle/>
          <a:p>
            <a:pPr algn="ctr" eaLnBrk="1" hangingPunct="1"/>
            <a:r>
              <a:rPr lang="en-US" altLang="en-US" sz="2800"/>
              <a:t>Client/Server</a:t>
            </a:r>
          </a:p>
        </p:txBody>
      </p:sp>
      <p:sp>
        <p:nvSpPr>
          <p:cNvPr id="6147" name="Rectangle 3">
            <a:extLst>
              <a:ext uri="{FF2B5EF4-FFF2-40B4-BE49-F238E27FC236}">
                <a16:creationId xmlns:a16="http://schemas.microsoft.com/office/drawing/2014/main" id="{3116462B-A9CB-4193-A647-02E62E34FF49}"/>
              </a:ext>
            </a:extLst>
          </p:cNvPr>
          <p:cNvSpPr>
            <a:spLocks noGrp="1" noChangeArrowheads="1"/>
          </p:cNvSpPr>
          <p:nvPr>
            <p:ph type="body" idx="1"/>
          </p:nvPr>
        </p:nvSpPr>
        <p:spPr/>
        <p:txBody>
          <a:bodyPr/>
          <a:lstStyle/>
          <a:p>
            <a:r>
              <a:rPr lang="en-US" altLang="en-US" sz="2400"/>
              <a:t>Clients are often easier to build than servers</a:t>
            </a:r>
          </a:p>
          <a:p>
            <a:pPr lvl="1"/>
            <a:r>
              <a:rPr lang="en-US" altLang="en-US" sz="2400"/>
              <a:t>commonly require no special system privileges </a:t>
            </a:r>
          </a:p>
          <a:p>
            <a:r>
              <a:rPr lang="en-US" altLang="en-US" sz="2400"/>
              <a:t>Servers often need to access data and/or routines or resources that are provided by an operating system and protected by the operating system</a:t>
            </a:r>
          </a:p>
          <a:p>
            <a:pPr lvl="1"/>
            <a:r>
              <a:rPr lang="en-US" altLang="en-US" sz="2400"/>
              <a:t>servers often need special system privileges</a:t>
            </a:r>
          </a:p>
        </p:txBody>
      </p:sp>
    </p:spTree>
  </p:cSld>
  <p:clrMapOvr>
    <a:masterClrMapping/>
  </p:clrMapOvr>
  <p:transition>
    <p:strips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59DC42F6-FD5C-4DD5-9F48-FB3457E72E16}"/>
              </a:ext>
            </a:extLst>
          </p:cNvPr>
          <p:cNvSpPr>
            <a:spLocks noGrp="1" noChangeArrowheads="1"/>
          </p:cNvSpPr>
          <p:nvPr>
            <p:ph type="title"/>
          </p:nvPr>
        </p:nvSpPr>
        <p:spPr>
          <a:xfrm>
            <a:off x="1524000" y="381000"/>
            <a:ext cx="7010400" cy="1066800"/>
          </a:xfrm>
        </p:spPr>
        <p:txBody>
          <a:bodyPr/>
          <a:lstStyle/>
          <a:p>
            <a:pPr algn="ctr" eaLnBrk="1" hangingPunct="1"/>
            <a:r>
              <a:rPr lang="en-US" altLang="en-US" sz="2800"/>
              <a:t>Client/Server (cont’d)</a:t>
            </a:r>
          </a:p>
        </p:txBody>
      </p:sp>
      <p:sp>
        <p:nvSpPr>
          <p:cNvPr id="7171" name="Rectangle 3">
            <a:extLst>
              <a:ext uri="{FF2B5EF4-FFF2-40B4-BE49-F238E27FC236}">
                <a16:creationId xmlns:a16="http://schemas.microsoft.com/office/drawing/2014/main" id="{757ADF55-C40A-4805-9E48-931628568DB1}"/>
              </a:ext>
            </a:extLst>
          </p:cNvPr>
          <p:cNvSpPr>
            <a:spLocks noGrp="1" noChangeArrowheads="1"/>
          </p:cNvSpPr>
          <p:nvPr>
            <p:ph type="body" idx="1"/>
          </p:nvPr>
        </p:nvSpPr>
        <p:spPr/>
        <p:txBody>
          <a:bodyPr/>
          <a:lstStyle/>
          <a:p>
            <a:r>
              <a:rPr lang="en-US" altLang="en-US" sz="2400"/>
              <a:t>Servers are concerned with:</a:t>
            </a:r>
          </a:p>
          <a:p>
            <a:pPr lvl="1"/>
            <a:r>
              <a:rPr lang="en-US" altLang="en-US" sz="2200"/>
              <a:t>Authentication – verifying that the client is who it claims to be</a:t>
            </a:r>
          </a:p>
          <a:p>
            <a:pPr lvl="1"/>
            <a:r>
              <a:rPr lang="en-US" altLang="en-US" sz="2200"/>
              <a:t>Authorization – determining whether the given client is permitted to access any of the services the server supplies</a:t>
            </a:r>
          </a:p>
          <a:p>
            <a:pPr lvl="1"/>
            <a:r>
              <a:rPr lang="en-US" altLang="en-US" sz="2200"/>
              <a:t>Providing services</a:t>
            </a:r>
          </a:p>
          <a:p>
            <a:pPr lvl="1"/>
            <a:r>
              <a:rPr lang="en-US" altLang="en-US" sz="2200"/>
              <a:t>Data security – guaranteeing that a client is not allowed to access data that the client is not allowed to access, preventing data from being stolen</a:t>
            </a:r>
          </a:p>
        </p:txBody>
      </p:sp>
    </p:spTree>
  </p:cSld>
  <p:clrMapOvr>
    <a:masterClrMapping/>
  </p:clrMapOvr>
  <p:transition>
    <p:strips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79F373F2-1A72-4872-8615-EDB37E1AAED3}"/>
              </a:ext>
            </a:extLst>
          </p:cNvPr>
          <p:cNvSpPr>
            <a:spLocks noGrp="1" noChangeArrowheads="1"/>
          </p:cNvSpPr>
          <p:nvPr>
            <p:ph type="title"/>
          </p:nvPr>
        </p:nvSpPr>
        <p:spPr>
          <a:xfrm>
            <a:off x="1524000" y="381000"/>
            <a:ext cx="7010400" cy="1066800"/>
          </a:xfrm>
        </p:spPr>
        <p:txBody>
          <a:bodyPr/>
          <a:lstStyle/>
          <a:p>
            <a:pPr algn="ctr" eaLnBrk="1" hangingPunct="1"/>
            <a:r>
              <a:rPr lang="en-US" altLang="en-US" sz="2800"/>
              <a:t>Client/Server (cont’d)</a:t>
            </a:r>
          </a:p>
        </p:txBody>
      </p:sp>
      <p:sp>
        <p:nvSpPr>
          <p:cNvPr id="4099" name="Rectangle 3">
            <a:extLst>
              <a:ext uri="{FF2B5EF4-FFF2-40B4-BE49-F238E27FC236}">
                <a16:creationId xmlns:a16="http://schemas.microsoft.com/office/drawing/2014/main" id="{99E8E777-6DA1-46C7-B6C6-5E36E1E8D9C5}"/>
              </a:ext>
            </a:extLst>
          </p:cNvPr>
          <p:cNvSpPr>
            <a:spLocks noGrp="1" noChangeArrowheads="1"/>
          </p:cNvSpPr>
          <p:nvPr>
            <p:ph type="body" idx="1"/>
          </p:nvPr>
        </p:nvSpPr>
        <p:spPr/>
        <p:txBody>
          <a:bodyPr/>
          <a:lstStyle/>
          <a:p>
            <a:pPr marL="0" indent="0">
              <a:buFont typeface="Wingdings" panose="05000000000000000000" pitchFamily="2" charset="2"/>
              <a:buNone/>
              <a:defRPr/>
            </a:pPr>
            <a:r>
              <a:rPr lang="en-US" sz="2400" dirty="0"/>
              <a:t>Servers typically come in two different versions:</a:t>
            </a:r>
          </a:p>
          <a:p>
            <a:pPr>
              <a:defRPr/>
            </a:pPr>
            <a:r>
              <a:rPr lang="en-US" sz="2400" dirty="0"/>
              <a:t>Stateless – server does not save any information about the status of ongoing interaction with clients</a:t>
            </a:r>
          </a:p>
          <a:p>
            <a:pPr>
              <a:defRPr/>
            </a:pPr>
            <a:r>
              <a:rPr lang="en-US" sz="2400" dirty="0" err="1"/>
              <a:t>Stateful</a:t>
            </a:r>
            <a:r>
              <a:rPr lang="en-US" sz="2400" dirty="0"/>
              <a:t> – server saves information about the status of ongoing interactions with clients</a:t>
            </a:r>
          </a:p>
        </p:txBody>
      </p:sp>
    </p:spTree>
  </p:cSld>
  <p:clrMapOvr>
    <a:masterClrMapping/>
  </p:clrMapOvr>
  <p:transition>
    <p:strips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3800FDC9-3076-40F3-96D1-1379B2E9A559}"/>
              </a:ext>
            </a:extLst>
          </p:cNvPr>
          <p:cNvSpPr>
            <a:spLocks noGrp="1" noChangeArrowheads="1"/>
          </p:cNvSpPr>
          <p:nvPr>
            <p:ph type="title"/>
          </p:nvPr>
        </p:nvSpPr>
        <p:spPr>
          <a:xfrm>
            <a:off x="1524000" y="381000"/>
            <a:ext cx="7010400" cy="1066800"/>
          </a:xfrm>
        </p:spPr>
        <p:txBody>
          <a:bodyPr/>
          <a:lstStyle/>
          <a:p>
            <a:pPr algn="ctr" eaLnBrk="1" hangingPunct="1"/>
            <a:r>
              <a:rPr lang="en-US" altLang="en-US" sz="2800"/>
              <a:t>What is Middleware?</a:t>
            </a:r>
          </a:p>
        </p:txBody>
      </p:sp>
      <p:sp>
        <p:nvSpPr>
          <p:cNvPr id="9219" name="Rectangle 3">
            <a:extLst>
              <a:ext uri="{FF2B5EF4-FFF2-40B4-BE49-F238E27FC236}">
                <a16:creationId xmlns:a16="http://schemas.microsoft.com/office/drawing/2014/main" id="{80FA492A-AC32-43DB-ABA5-53912BE11B79}"/>
              </a:ext>
            </a:extLst>
          </p:cNvPr>
          <p:cNvSpPr>
            <a:spLocks noGrp="1" noChangeArrowheads="1"/>
          </p:cNvSpPr>
          <p:nvPr>
            <p:ph type="body" idx="1"/>
          </p:nvPr>
        </p:nvSpPr>
        <p:spPr/>
        <p:txBody>
          <a:bodyPr/>
          <a:lstStyle/>
          <a:p>
            <a:pPr marL="0" indent="0">
              <a:buFont typeface="Wingdings" panose="05000000000000000000" pitchFamily="2" charset="2"/>
              <a:buNone/>
            </a:pPr>
            <a:r>
              <a:rPr lang="en-US" altLang="en-US" sz="2400"/>
              <a:t>According to Oracle (2016):</a:t>
            </a:r>
          </a:p>
          <a:p>
            <a:pPr marL="400050" lvl="1" indent="0">
              <a:buFont typeface="Wingdings" panose="05000000000000000000" pitchFamily="2" charset="2"/>
              <a:buNone/>
            </a:pPr>
            <a:r>
              <a:rPr lang="en-US" altLang="en-US" sz="2200"/>
              <a:t>“Middleware is the software that connects software components or enterprise applications. Middleware is the software layer that lies between the operating system and the applications on each side of a distributed computer network. Typically, it supports complex, distributed business software applications.”</a:t>
            </a:r>
          </a:p>
        </p:txBody>
      </p:sp>
    </p:spTree>
  </p:cSld>
  <p:clrMapOvr>
    <a:masterClrMapping/>
  </p:clrMapOvr>
  <p:transition>
    <p:strips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8709B71E-6FDC-488E-82FF-54AEB2A508A7}"/>
              </a:ext>
            </a:extLst>
          </p:cNvPr>
          <p:cNvSpPr>
            <a:spLocks noGrp="1" noChangeArrowheads="1"/>
          </p:cNvSpPr>
          <p:nvPr>
            <p:ph type="title"/>
          </p:nvPr>
        </p:nvSpPr>
        <p:spPr>
          <a:xfrm>
            <a:off x="1524000" y="381000"/>
            <a:ext cx="7010400" cy="1066800"/>
          </a:xfrm>
        </p:spPr>
        <p:txBody>
          <a:bodyPr/>
          <a:lstStyle/>
          <a:p>
            <a:pPr algn="ctr" eaLnBrk="1" hangingPunct="1"/>
            <a:r>
              <a:rPr lang="en-US" altLang="en-US" sz="2800"/>
              <a:t>What is Middleware? (cont’d)</a:t>
            </a:r>
          </a:p>
        </p:txBody>
      </p:sp>
      <p:sp>
        <p:nvSpPr>
          <p:cNvPr id="10243" name="Rectangle 3">
            <a:extLst>
              <a:ext uri="{FF2B5EF4-FFF2-40B4-BE49-F238E27FC236}">
                <a16:creationId xmlns:a16="http://schemas.microsoft.com/office/drawing/2014/main" id="{4A7ACFEF-8C2D-477F-8606-B4B2A3F3F993}"/>
              </a:ext>
            </a:extLst>
          </p:cNvPr>
          <p:cNvSpPr>
            <a:spLocks noGrp="1" noChangeArrowheads="1"/>
          </p:cNvSpPr>
          <p:nvPr>
            <p:ph type="body" idx="1"/>
          </p:nvPr>
        </p:nvSpPr>
        <p:spPr/>
        <p:txBody>
          <a:bodyPr/>
          <a:lstStyle/>
          <a:p>
            <a:pPr marL="0" indent="0">
              <a:buFont typeface="Wingdings" panose="05000000000000000000" pitchFamily="2" charset="2"/>
              <a:buNone/>
            </a:pPr>
            <a:r>
              <a:rPr lang="en-US" altLang="en-US" sz="2000"/>
              <a:t>This definition is from Techopedia (2016) :</a:t>
            </a:r>
          </a:p>
          <a:p>
            <a:pPr marL="400050" lvl="1" indent="0">
              <a:buFont typeface="Wingdings" panose="05000000000000000000" pitchFamily="2" charset="2"/>
              <a:buNone/>
            </a:pPr>
            <a:r>
              <a:rPr lang="en-US" altLang="en-US" sz="1800"/>
              <a:t>“Middleware is a software layer situated between applications and operating systems. Middleware is typically used in distributed systems where it simplifies software development by doing the following:</a:t>
            </a:r>
          </a:p>
          <a:p>
            <a:pPr marL="400050" lvl="1" indent="0">
              <a:buFont typeface="Wingdings" panose="05000000000000000000" pitchFamily="2" charset="2"/>
              <a:buNone/>
            </a:pPr>
            <a:r>
              <a:rPr lang="en-US" altLang="en-US" sz="1800"/>
              <a:t>Hides the intricacies of distributed applications</a:t>
            </a:r>
          </a:p>
          <a:p>
            <a:pPr marL="400050" lvl="1" indent="0">
              <a:buFont typeface="Wingdings" panose="05000000000000000000" pitchFamily="2" charset="2"/>
              <a:buNone/>
            </a:pPr>
            <a:r>
              <a:rPr lang="en-US" altLang="en-US" sz="1800"/>
              <a:t>Hides the heterogeneity of hardware, operating systems and protocols</a:t>
            </a:r>
          </a:p>
          <a:p>
            <a:pPr marL="400050" lvl="1" indent="0">
              <a:buFont typeface="Wingdings" panose="05000000000000000000" pitchFamily="2" charset="2"/>
              <a:buNone/>
            </a:pPr>
            <a:r>
              <a:rPr lang="en-US" altLang="en-US" sz="1800"/>
              <a:t>Provides uniform and high-level interfaces used to make interoperable, reusable and portable applications</a:t>
            </a:r>
          </a:p>
          <a:p>
            <a:pPr marL="400050" lvl="1" indent="0">
              <a:buFont typeface="Wingdings" panose="05000000000000000000" pitchFamily="2" charset="2"/>
              <a:buNone/>
            </a:pPr>
            <a:r>
              <a:rPr lang="en-US" altLang="en-US" sz="1800"/>
              <a:t>Provides a set of common services that minimizes duplication of efforts and enhances collaboration between applications”</a:t>
            </a:r>
          </a:p>
        </p:txBody>
      </p:sp>
    </p:spTree>
  </p:cSld>
  <p:clrMapOvr>
    <a:masterClrMapping/>
  </p:clrMapOvr>
  <p:transition>
    <p:strips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8611F75-D130-448C-B8A0-E13DB31E85CB}"/>
              </a:ext>
            </a:extLst>
          </p:cNvPr>
          <p:cNvSpPr>
            <a:spLocks noGrp="1" noChangeArrowheads="1"/>
          </p:cNvSpPr>
          <p:nvPr>
            <p:ph type="title"/>
          </p:nvPr>
        </p:nvSpPr>
        <p:spPr>
          <a:xfrm>
            <a:off x="1524000" y="381000"/>
            <a:ext cx="7010400" cy="1066800"/>
          </a:xfrm>
        </p:spPr>
        <p:txBody>
          <a:bodyPr/>
          <a:lstStyle/>
          <a:p>
            <a:pPr algn="ctr" eaLnBrk="1" hangingPunct="1"/>
            <a:r>
              <a:rPr lang="en-US" altLang="en-US" sz="2800"/>
              <a:t>What is Middleware? (cont’d)</a:t>
            </a:r>
          </a:p>
        </p:txBody>
      </p:sp>
      <p:sp>
        <p:nvSpPr>
          <p:cNvPr id="11267" name="Rectangle 3">
            <a:extLst>
              <a:ext uri="{FF2B5EF4-FFF2-40B4-BE49-F238E27FC236}">
                <a16:creationId xmlns:a16="http://schemas.microsoft.com/office/drawing/2014/main" id="{391AC030-28F2-4E90-88C8-55A665014E22}"/>
              </a:ext>
            </a:extLst>
          </p:cNvPr>
          <p:cNvSpPr>
            <a:spLocks noGrp="1" noChangeArrowheads="1"/>
          </p:cNvSpPr>
          <p:nvPr>
            <p:ph type="body" idx="1"/>
          </p:nvPr>
        </p:nvSpPr>
        <p:spPr/>
        <p:txBody>
          <a:bodyPr/>
          <a:lstStyle/>
          <a:p>
            <a:pPr marL="0" indent="0">
              <a:buFont typeface="Wingdings" panose="05000000000000000000" pitchFamily="2" charset="2"/>
              <a:buNone/>
            </a:pPr>
            <a:r>
              <a:rPr lang="en-US" altLang="en-US" sz="2400"/>
              <a:t>This definition is from Apprenda (2016) :</a:t>
            </a:r>
          </a:p>
          <a:p>
            <a:pPr marL="400050" lvl="1" indent="0">
              <a:buFont typeface="Wingdings" panose="05000000000000000000" pitchFamily="2" charset="2"/>
              <a:buNone/>
            </a:pPr>
            <a:r>
              <a:rPr lang="en-US" altLang="en-US" sz="2400"/>
              <a:t>“A simple middleware definition:  software that connects computers and devices to other applications.  It can also be referred to as the slash or connecting point in client/server.  Another way to define middleware is to say that it is software that acts as a liaison between applications and networks.  The term is often used in the context of cloud computing, such as public or private cloud.”</a:t>
            </a:r>
          </a:p>
        </p:txBody>
      </p:sp>
    </p:spTree>
  </p:cSld>
  <p:clrMapOvr>
    <a:masterClrMapping/>
  </p:clrMapOvr>
  <p:transition>
    <p:strips dir="ru"/>
  </p:transition>
</p:sld>
</file>

<file path=ppt/theme/theme1.xml><?xml version="1.0" encoding="utf-8"?>
<a:theme xmlns:a="http://schemas.openxmlformats.org/drawingml/2006/main" name="Echo">
  <a:themeElements>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Ech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lnDef>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Echo</Template>
  <TotalTime>3203</TotalTime>
  <Words>2290</Words>
  <Application>Microsoft Office PowerPoint</Application>
  <PresentationFormat>Presentación en pantalla (4:3)</PresentationFormat>
  <Paragraphs>207</Paragraphs>
  <Slides>35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35</vt:i4>
      </vt:variant>
    </vt:vector>
  </HeadingPairs>
  <TitlesOfParts>
    <vt:vector size="40" baseType="lpstr">
      <vt:lpstr>Arial</vt:lpstr>
      <vt:lpstr>Wingdings</vt:lpstr>
      <vt:lpstr>Calibri</vt:lpstr>
      <vt:lpstr>Times New Roman</vt:lpstr>
      <vt:lpstr>Echo</vt:lpstr>
      <vt:lpstr>Chapter 1</vt:lpstr>
      <vt:lpstr>Rendezvous Problem</vt:lpstr>
      <vt:lpstr>Rendezvous Problem—Client/Server</vt:lpstr>
      <vt:lpstr>Client/Server</vt:lpstr>
      <vt:lpstr>Client/Server (cont’d)</vt:lpstr>
      <vt:lpstr>Client/Server (cont’d)</vt:lpstr>
      <vt:lpstr>What is Middleware?</vt:lpstr>
      <vt:lpstr>What is Middleware? (cont’d)</vt:lpstr>
      <vt:lpstr>What is Middleware? (cont’d)</vt:lpstr>
      <vt:lpstr>What is Middleware? (cont’d)</vt:lpstr>
      <vt:lpstr>Sockets (cont’d)—Socket Data Structures</vt:lpstr>
      <vt:lpstr>Sockets (cont’d)—Socket Library Calls</vt:lpstr>
      <vt:lpstr>Sockets (cont’d)—Socket Library Calls</vt:lpstr>
      <vt:lpstr>Sidebar Big Endian vs. Little Endian</vt:lpstr>
      <vt:lpstr>Network Byte Order with Sockets</vt:lpstr>
      <vt:lpstr>Network Byte Order with Sockets</vt:lpstr>
      <vt:lpstr>What are Remote Procedure Calls?</vt:lpstr>
      <vt:lpstr>What are Remote Procedure Calls?</vt:lpstr>
      <vt:lpstr>Synchronous vs. Asynchronous</vt:lpstr>
      <vt:lpstr>Synchronous vs. Asynchronous (cont’d)—Synchronous</vt:lpstr>
      <vt:lpstr>Synchronous vs. Asynchronous (cont’d)—Asynchronous—Callback Version</vt:lpstr>
      <vt:lpstr>What are Distributed Object-Oriented Components?</vt:lpstr>
      <vt:lpstr>What are Distributed Object-Oriented Components?</vt:lpstr>
      <vt:lpstr>What are Distributed Object-Oriented Components?</vt:lpstr>
      <vt:lpstr>What are Distributed Object-Oriented Components?</vt:lpstr>
      <vt:lpstr>What is Message Oriented Middleware?</vt:lpstr>
      <vt:lpstr>What is Message Oriented Middleware? (cont’d)</vt:lpstr>
      <vt:lpstr>What are Service Oriented Architectures?</vt:lpstr>
      <vt:lpstr>What are Service Oriented Architectures? (cont’d)</vt:lpstr>
      <vt:lpstr>What are Service Oriented Architectures? (cont’d)</vt:lpstr>
      <vt:lpstr>What are Web Services?</vt:lpstr>
      <vt:lpstr>What are Web Services? (cont’d)</vt:lpstr>
      <vt:lpstr>What is Cloud Computing?</vt:lpstr>
      <vt:lpstr>What is Cloud Computing?</vt:lpstr>
      <vt:lpstr>What is Cloud Computing?</vt:lpstr>
    </vt:vector>
  </TitlesOfParts>
  <Company>UAH Computer Science Dept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UAH Computer Science Dept</dc:creator>
  <cp:lastModifiedBy>Juan Tarrat</cp:lastModifiedBy>
  <cp:revision>2099</cp:revision>
  <dcterms:created xsi:type="dcterms:W3CDTF">2007-09-19T23:17:17Z</dcterms:created>
  <dcterms:modified xsi:type="dcterms:W3CDTF">2021-09-27T21:19:13Z</dcterms:modified>
</cp:coreProperties>
</file>