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4" r:id="rId5"/>
    <p:sldId id="263" r:id="rId6"/>
    <p:sldId id="258" r:id="rId7"/>
    <p:sldId id="273" r:id="rId8"/>
    <p:sldId id="259" r:id="rId9"/>
    <p:sldId id="271" r:id="rId10"/>
    <p:sldId id="274" r:id="rId11"/>
    <p:sldId id="272" r:id="rId12"/>
    <p:sldId id="267" r:id="rId13"/>
    <p:sldId id="262" r:id="rId14"/>
  </p:sldIdLst>
  <p:sldSz cx="10688638" cy="7562850"/>
  <p:notesSz cx="6858000" cy="9144000"/>
  <p:defaultTextStyle>
    <a:defPPr>
      <a:defRPr lang="es-ES"/>
    </a:defPPr>
    <a:lvl1pPr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96888" indent="-39688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95363" indent="-80963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492250" indent="-120650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990725" indent="-161925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5B6"/>
    <a:srgbClr val="002A49"/>
    <a:srgbClr val="124070"/>
    <a:srgbClr val="FEBE10"/>
    <a:srgbClr val="00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C4317-8921-4CFC-8F2D-86F23A41E96A}" v="439" dt="2020-01-16T13:55:25.442"/>
    <p1510:client id="{A07149BF-496D-4804-824D-CC01AB2F298D}" v="709" dt="2020-01-16T14:02:1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2"/>
      </p:cViewPr>
      <p:guideLst>
        <p:guide orient="horz" pos="2384"/>
        <p:guide pos="33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66D82CA-6042-4409-AD8D-39A5DF9EB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A6D543-1212-4BF4-9007-4946380DCD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974248E-D602-4CC4-86C4-5EE11A145C7E}" type="datetimeFigureOut">
              <a:rPr lang="es-ES"/>
              <a:pPr>
                <a:defRPr/>
              </a:pPr>
              <a:t>16/01/2020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5C9743-71FE-4B89-8F91-280D5D06C5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60B5B-4F64-499F-AF93-014DC8EB0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C8DA7-A3F3-476A-B01A-10286AEE3C77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D6B616D-3338-4CA2-A5AD-DD8BABA33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ED7004-C566-4A1F-A6DB-BD1B8F5A46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3F8FD9-9DBE-45BE-8289-CA911428BD6B}" type="datetimeFigureOut">
              <a:rPr lang="es-ES"/>
              <a:pPr>
                <a:defRPr/>
              </a:pPr>
              <a:t>16/01/2020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D5F3F1C-1557-4517-9DCA-DF6CE5009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9FF6B81B-DC23-43C6-9693-9130D0B5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6E510-7868-49F2-8552-43D8EC19A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F29B1-5799-44C5-AC65-2E0953D11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384C59-86FF-44D2-9066-4DF1CB4D09F3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 descr="fondo.psd">
            <a:extLst>
              <a:ext uri="{FF2B5EF4-FFF2-40B4-BE49-F238E27FC236}">
                <a16:creationId xmlns:a16="http://schemas.microsoft.com/office/drawing/2014/main" id="{4D700870-3786-4A6A-B428-74CAF0FC0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10">
            <a:extLst>
              <a:ext uri="{FF2B5EF4-FFF2-40B4-BE49-F238E27FC236}">
                <a16:creationId xmlns:a16="http://schemas.microsoft.com/office/drawing/2014/main" id="{2BBE21BF-259B-4596-A873-90B88D275AD4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4" name="Imagen 14" descr="logo.psd">
            <a:extLst>
              <a:ext uri="{FF2B5EF4-FFF2-40B4-BE49-F238E27FC236}">
                <a16:creationId xmlns:a16="http://schemas.microsoft.com/office/drawing/2014/main" id="{AB2109A9-1D88-4DEF-BDAD-3B06E7D2C6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252663"/>
            <a:ext cx="54006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D0039CF-E188-45C7-9DAD-9936F4C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A0521-18D5-432F-A79D-2054691CC6D4}" type="datetime2">
              <a:rPr lang="en-US"/>
              <a:pPr>
                <a:defRPr/>
              </a:pPr>
              <a:t>Thursday, January 16, 2020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DACEB3-3086-404C-9188-FCE7E171C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C9FF97-10DF-41D0-8165-ED23D0FB9C7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98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.psd">
            <a:extLst>
              <a:ext uri="{FF2B5EF4-FFF2-40B4-BE49-F238E27FC236}">
                <a16:creationId xmlns:a16="http://schemas.microsoft.com/office/drawing/2014/main" id="{4A315D34-2D6B-43AD-B5C1-2A567675FF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7848CF5-C10C-4F28-A380-FF6A844C09D5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</p:spPr>
        <p:txBody>
          <a:bodyPr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</p:spPr>
        <p:txBody>
          <a:bodyPr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ACB5715A-3925-4783-94EE-4575ACA7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F1409-FB9D-42F5-99F3-AE73DA187D33}" type="datetime2">
              <a:rPr lang="en-US"/>
              <a:pPr>
                <a:defRPr/>
              </a:pPr>
              <a:t>Thursday, January 16, 2020</a:t>
            </a:fld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02542E8-6E6E-485B-86C2-85FD3D9B2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B19C8-9B43-4D29-A22B-0127318BD84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5527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 descr="logo2.psd">
            <a:extLst>
              <a:ext uri="{FF2B5EF4-FFF2-40B4-BE49-F238E27FC236}">
                <a16:creationId xmlns:a16="http://schemas.microsoft.com/office/drawing/2014/main" id="{E463F0DA-F76D-4B6E-83EB-98FED138EF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10">
            <a:extLst>
              <a:ext uri="{FF2B5EF4-FFF2-40B4-BE49-F238E27FC236}">
                <a16:creationId xmlns:a16="http://schemas.microsoft.com/office/drawing/2014/main" id="{CEAA11AD-4A4A-46C0-8F02-A8B89ACFA756}"/>
              </a:ext>
            </a:extLst>
          </p:cNvPr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0E89B7FE-64E8-4B6F-AD8E-B51F486393A3}"/>
              </a:ext>
            </a:extLst>
          </p:cNvPr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63485D-1A8B-4C62-8BE0-AF8BEEA72904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7" cy="720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E181B88-831D-4342-BF45-418681C31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24663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ADB5DC72-FC4E-4F11-BD5B-D61BB0AFF9F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5425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>
            <a:extLst>
              <a:ext uri="{FF2B5EF4-FFF2-40B4-BE49-F238E27FC236}">
                <a16:creationId xmlns:a16="http://schemas.microsoft.com/office/drawing/2014/main" id="{E215A209-44B1-43C7-B912-324B59CB3933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B4BE94-7B70-4C4A-A20D-D2DB19EDC36E}"/>
              </a:ext>
            </a:extLst>
          </p:cNvPr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C0B02B-A541-49EA-B5F9-2A66371BDC57}"/>
              </a:ext>
            </a:extLst>
          </p:cNvPr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8" name="Imagen 10" descr="logo2.psd">
            <a:extLst>
              <a:ext uri="{FF2B5EF4-FFF2-40B4-BE49-F238E27FC236}">
                <a16:creationId xmlns:a16="http://schemas.microsoft.com/office/drawing/2014/main" id="{A167BB1E-F1D8-4D60-8BE2-B83A6A7F6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8" cy="720000"/>
          </a:xfrm>
        </p:spPr>
        <p:txBody>
          <a:bodyPr/>
          <a:lstStyle>
            <a:lvl1pPr algn="l">
              <a:defRPr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9999" y="1405161"/>
            <a:ext cx="4840304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8335" y="1405161"/>
            <a:ext cx="4840303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44D2DEBA-A5B5-4B02-8222-00CF4A776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1FFC5CFD-D268-4982-A435-26D4ECCA371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0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>
            <a:extLst>
              <a:ext uri="{FF2B5EF4-FFF2-40B4-BE49-F238E27FC236}">
                <a16:creationId xmlns:a16="http://schemas.microsoft.com/office/drawing/2014/main" id="{CCF59520-3BAD-46B7-8520-617E82205885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3" name="Imagen 5" descr="logo2.psd">
            <a:extLst>
              <a:ext uri="{FF2B5EF4-FFF2-40B4-BE49-F238E27FC236}">
                <a16:creationId xmlns:a16="http://schemas.microsoft.com/office/drawing/2014/main" id="{133C63DB-AA0D-47D0-97F7-32451E186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FB1B9-A7AE-44D0-AC5F-3F6DAD44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06938D4B-7377-43AD-9BE3-7A907D79A2D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439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>
            <a:extLst>
              <a:ext uri="{FF2B5EF4-FFF2-40B4-BE49-F238E27FC236}">
                <a16:creationId xmlns:a16="http://schemas.microsoft.com/office/drawing/2014/main" id="{644C8E32-B840-4CC8-B621-1A23E0080776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6" name="Imagen 10" descr="logo2.psd">
            <a:extLst>
              <a:ext uri="{FF2B5EF4-FFF2-40B4-BE49-F238E27FC236}">
                <a16:creationId xmlns:a16="http://schemas.microsoft.com/office/drawing/2014/main" id="{BEEDD9FC-549A-40D2-9C38-70AB27A55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60000" y="360000"/>
            <a:ext cx="9968638" cy="5558981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1" y="5918981"/>
            <a:ext cx="9968636" cy="567415"/>
          </a:xfrm>
        </p:spPr>
        <p:txBody>
          <a:bodyPr anchor="ctr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F4C60-2640-4893-9ED4-097FD5ADC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30DB255F-EBFE-4DC1-97DB-4864F166291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48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8">
            <a:extLst>
              <a:ext uri="{FF2B5EF4-FFF2-40B4-BE49-F238E27FC236}">
                <a16:creationId xmlns:a16="http://schemas.microsoft.com/office/drawing/2014/main" id="{09E34493-F795-4352-BA34-58065B0FAD1B}"/>
              </a:ext>
            </a:extLst>
          </p:cNvPr>
          <p:cNvSpPr>
            <a:spLocks/>
          </p:cNvSpPr>
          <p:nvPr userDrawn="1"/>
        </p:nvSpPr>
        <p:spPr>
          <a:xfrm>
            <a:off x="347663" y="709613"/>
            <a:ext cx="9967912" cy="6119812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FD4F3B3-4DBD-4D9A-9B79-2F2A821A528A}"/>
              </a:ext>
            </a:extLst>
          </p:cNvPr>
          <p:cNvSpPr>
            <a:spLocks/>
          </p:cNvSpPr>
          <p:nvPr userDrawn="1"/>
        </p:nvSpPr>
        <p:spPr>
          <a:xfrm>
            <a:off x="347663" y="360363"/>
            <a:ext cx="9967912" cy="360362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 6">
            <a:extLst>
              <a:ext uri="{FF2B5EF4-FFF2-40B4-BE49-F238E27FC236}">
                <a16:creationId xmlns:a16="http://schemas.microsoft.com/office/drawing/2014/main" id="{A0978525-2293-4E4C-96F4-255197268638}"/>
              </a:ext>
            </a:extLst>
          </p:cNvPr>
          <p:cNvSpPr>
            <a:spLocks/>
          </p:cNvSpPr>
          <p:nvPr userDrawn="1"/>
        </p:nvSpPr>
        <p:spPr>
          <a:xfrm>
            <a:off x="347663" y="6829425"/>
            <a:ext cx="9967912" cy="360363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B77B1C-1676-4660-867A-E34F9FF8FDCF}"/>
              </a:ext>
            </a:extLst>
          </p:cNvPr>
          <p:cNvSpPr txBox="1">
            <a:spLocks/>
          </p:cNvSpPr>
          <p:nvPr userDrawn="1"/>
        </p:nvSpPr>
        <p:spPr>
          <a:xfrm>
            <a:off x="360363" y="2844800"/>
            <a:ext cx="9955212" cy="576263"/>
          </a:xfrm>
          <a:prstGeom prst="rect">
            <a:avLst/>
          </a:prstGeom>
        </p:spPr>
        <p:txBody>
          <a:bodyPr lIns="99551" tIns="49775" rIns="99551" bIns="49775" anchor="ctr"/>
          <a:lstStyle>
            <a:lvl1pPr algn="ctr" defTabSz="497754" rtl="0" eaLnBrk="1" latinLnBrk="0" hangingPunct="1">
              <a:spcBef>
                <a:spcPct val="0"/>
              </a:spcBef>
              <a:buNone/>
              <a:defRPr sz="9500" kern="1200">
                <a:solidFill>
                  <a:srgbClr val="004270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err="1"/>
              <a:t>Que</a:t>
            </a:r>
            <a:r>
              <a:rPr lang="en-US" sz="2400"/>
              <a:t> </a:t>
            </a:r>
            <a:r>
              <a:rPr lang="en-US" sz="2400" err="1"/>
              <a:t>tenga</a:t>
            </a:r>
            <a:r>
              <a:rPr lang="en-US" sz="2400"/>
              <a:t> un </a:t>
            </a:r>
            <a:r>
              <a:rPr lang="en-US" sz="2400" err="1"/>
              <a:t>maravilloso</a:t>
            </a:r>
            <a:r>
              <a:rPr lang="en-US" sz="2400"/>
              <a:t> </a:t>
            </a:r>
            <a:r>
              <a:rPr lang="en-US" sz="2400" err="1"/>
              <a:t>día</a:t>
            </a:r>
            <a:r>
              <a:rPr lang="en-US" sz="2400"/>
              <a:t>.</a:t>
            </a:r>
            <a:endParaRPr lang="es-ES" sz="2400"/>
          </a:p>
        </p:txBody>
      </p:sp>
      <p:pic>
        <p:nvPicPr>
          <p:cNvPr id="7" name="Imagen 10" descr="logo.psd">
            <a:extLst>
              <a:ext uri="{FF2B5EF4-FFF2-40B4-BE49-F238E27FC236}">
                <a16:creationId xmlns:a16="http://schemas.microsoft.com/office/drawing/2014/main" id="{E9E1FD87-4732-4784-A537-29B625308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978275"/>
            <a:ext cx="40322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00" y="1405161"/>
            <a:ext cx="9968638" cy="1440160"/>
          </a:xfrm>
        </p:spPr>
        <p:txBody>
          <a:bodyPr/>
          <a:lstStyle>
            <a:lvl1pPr>
              <a:defRPr sz="9500"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F1CC064F-1A84-4F34-A167-10D0C06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663" y="6829425"/>
            <a:ext cx="2493962" cy="36036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FAF793-4717-432C-B61D-4A396126C4E7}" type="datetime2">
              <a:rPr lang="en-US"/>
              <a:pPr>
                <a:defRPr/>
              </a:pPr>
              <a:t>Thursday, January 16, 2020</a:t>
            </a:fld>
            <a:endParaRPr lang="es-ES"/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5E7AB246-49C0-4906-92B0-010B9D4F8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1613" y="6834188"/>
            <a:ext cx="2493962" cy="355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59953E-FE5F-42C4-964D-73E14CDC4EA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645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1C056FD4-FAC4-4259-B875-28EDA562F7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9967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 para editar título</a:t>
            </a:r>
            <a:endParaRPr lang="es-ES" altLang="es-ES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E3D3114D-E767-4393-B9A9-68921706B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0363" y="1404938"/>
            <a:ext cx="9967912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Haga clic para modificar el estilo de texto del patrón</a:t>
            </a:r>
          </a:p>
          <a:p>
            <a:pPr lvl="1"/>
            <a:r>
              <a:rPr lang="en-US" altLang="es-ES"/>
              <a:t>Segundo nivel</a:t>
            </a:r>
          </a:p>
          <a:p>
            <a:pPr lvl="2"/>
            <a:r>
              <a:rPr lang="en-US" altLang="es-ES"/>
              <a:t>Tercer nivel</a:t>
            </a:r>
          </a:p>
          <a:p>
            <a:pPr lvl="3"/>
            <a:r>
              <a:rPr lang="en-US" altLang="es-ES"/>
              <a:t>Cuarto nivel</a:t>
            </a:r>
          </a:p>
          <a:p>
            <a:pPr lvl="4"/>
            <a:r>
              <a:rPr lang="en-US" altLang="es-ES"/>
              <a:t>Quinto nivel</a:t>
            </a:r>
            <a:endParaRPr lang="es-ES" alt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7BE8A-247F-4880-A649-E44AA50B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363" y="6829425"/>
            <a:ext cx="2493962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4167BEF-EE34-42EA-9161-D87216076E0C}" type="datetime2">
              <a:rPr lang="en-US"/>
              <a:pPr>
                <a:defRPr/>
              </a:pPr>
              <a:t>Thursday, January 16, 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66232-65CB-4EE3-B9F7-AE8F3EAF9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5" y="6829425"/>
            <a:ext cx="3384550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497754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1BD55-FF3F-42F9-BFD5-77FE2D124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4313" y="6834188"/>
            <a:ext cx="2493962" cy="355600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4270"/>
                </a:solidFill>
                <a:latin typeface="Arial" panose="020B0604020202020204" pitchFamily="34" charset="0"/>
              </a:defRPr>
            </a:lvl1pPr>
          </a:lstStyle>
          <a:p>
            <a:fld id="{95405FD4-18A1-45C7-A705-54676473FA34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ctr" defTabSz="496888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  <a:lvl2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73063" indent="-373063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/>
          <a:ea typeface="+mn-ea"/>
          <a:cs typeface="Arial"/>
        </a:defRPr>
      </a:lvl1pPr>
      <a:lvl2pPr marL="808038" indent="-309563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243013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/>
          <a:ea typeface="+mn-ea"/>
          <a:cs typeface="Arial"/>
        </a:defRPr>
      </a:lvl3pPr>
      <a:lvl4pPr marL="1741488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238375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número de diapositiva 1">
            <a:extLst>
              <a:ext uri="{FF2B5EF4-FFF2-40B4-BE49-F238E27FC236}">
                <a16:creationId xmlns:a16="http://schemas.microsoft.com/office/drawing/2014/main" id="{FCF4EFD2-5649-4B8E-828D-2E133C09B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2F468E8-18B6-4482-A08D-ECCE3AF62A7F}" type="slidenum">
              <a:rPr lang="es-ES" alt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</a:t>
            </a:fld>
            <a:endParaRPr lang="es-ES" alt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>
            <a:extLst>
              <a:ext uri="{FF2B5EF4-FFF2-40B4-BE49-F238E27FC236}">
                <a16:creationId xmlns:a16="http://schemas.microsoft.com/office/drawing/2014/main" id="{5848EEF6-5DF0-4DEA-B302-C366DA15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00" y="2106613"/>
            <a:ext cx="6840538" cy="1439862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  <p:sp>
        <p:nvSpPr>
          <p:cNvPr id="16387" name="Marcador de número de diapositiva 3">
            <a:extLst>
              <a:ext uri="{FF2B5EF4-FFF2-40B4-BE49-F238E27FC236}">
                <a16:creationId xmlns:a16="http://schemas.microsoft.com/office/drawing/2014/main" id="{C05FF867-4328-4814-99E5-6F4CA775E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6116240-FB28-467F-9AE1-F73E38C48CBB}" type="slidenum">
              <a:rPr lang="es-ES" altLang="es-ES" sz="1200">
                <a:solidFill>
                  <a:srgbClr val="FFFFFF"/>
                </a:solidFill>
                <a:latin typeface="Arial" panose="020B0604020202020204" pitchFamily="34" charset="0"/>
              </a:rPr>
              <a:pPr/>
              <a:t>10</a:t>
            </a:fld>
            <a:endParaRPr lang="es-ES" altLang="es-E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116A-5C9B-4F37-A44D-49C4B196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7" y="757089"/>
            <a:ext cx="9085263" cy="1501775"/>
          </a:xfrm>
        </p:spPr>
        <p:txBody>
          <a:bodyPr rtlCol="0">
            <a:noAutofit/>
          </a:bodyPr>
          <a:lstStyle/>
          <a:p>
            <a:pPr defTabSz="497754" fontAlgn="auto">
              <a:spcAft>
                <a:spcPts val="0"/>
              </a:spcAft>
              <a:defRPr/>
            </a:pPr>
            <a:r>
              <a:rPr lang="es-ES"/>
              <a:t>PROYECTO INTEGRADOR DE SABERES</a:t>
            </a:r>
          </a:p>
        </p:txBody>
      </p:sp>
      <p:sp>
        <p:nvSpPr>
          <p:cNvPr id="10243" name="Marcador de texto 2">
            <a:extLst>
              <a:ext uri="{FF2B5EF4-FFF2-40B4-BE49-F238E27FC236}">
                <a16:creationId xmlns:a16="http://schemas.microsoft.com/office/drawing/2014/main" id="{C2A393E3-65AB-4C1C-B73E-8A5BE18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823" y="2413273"/>
            <a:ext cx="9085263" cy="1296144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Juan Yanza.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Roberto Narváez.</a:t>
            </a:r>
          </a:p>
        </p:txBody>
      </p:sp>
      <p:sp>
        <p:nvSpPr>
          <p:cNvPr id="10244" name="Marcador de fecha 3">
            <a:extLst>
              <a:ext uri="{FF2B5EF4-FFF2-40B4-BE49-F238E27FC236}">
                <a16:creationId xmlns:a16="http://schemas.microsoft.com/office/drawing/2014/main" id="{C3722D81-C6CF-44C3-9D4D-8157BE11F1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96888" fontAlgn="base">
              <a:spcBef>
                <a:spcPct val="0"/>
              </a:spcBef>
              <a:spcAft>
                <a:spcPct val="0"/>
              </a:spcAft>
            </a:pPr>
            <a:fld id="{DF893E45-4BDE-4AD9-AF48-C660CA3803FD}" type="datetime2">
              <a:rPr lang="en-US" altLang="es-ES" sz="1200">
                <a:solidFill>
                  <a:srgbClr val="004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96888" fontAlgn="base">
                <a:spcBef>
                  <a:spcPct val="0"/>
                </a:spcBef>
                <a:spcAft>
                  <a:spcPct val="0"/>
                </a:spcAft>
              </a:pPr>
              <a:t>Thursday, January 16, 2020</a:t>
            </a:fld>
            <a:endParaRPr lang="es-ES" altLang="es-ES" sz="1200">
              <a:solidFill>
                <a:srgbClr val="0042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Marcador de número de diapositiva 4">
            <a:extLst>
              <a:ext uri="{FF2B5EF4-FFF2-40B4-BE49-F238E27FC236}">
                <a16:creationId xmlns:a16="http://schemas.microsoft.com/office/drawing/2014/main" id="{BAD352DA-8861-42F3-8B53-C28ED8377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CD1C27F-76AC-4AFB-8277-FE07B57B39D6}" type="slidenum">
              <a:rPr lang="es-ES" alt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4F46BD5-21CF-4450-86BA-127E0356C8D9}"/>
              </a:ext>
            </a:extLst>
          </p:cNvPr>
          <p:cNvSpPr txBox="1">
            <a:spLocks/>
          </p:cNvSpPr>
          <p:nvPr/>
        </p:nvSpPr>
        <p:spPr bwMode="auto">
          <a:xfrm>
            <a:off x="879823" y="3970895"/>
            <a:ext cx="9085263" cy="182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marL="0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97754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95507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93261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991015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488768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6522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275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029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Docentes: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Ing. René Rolando Elizalde Solano.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Ing. Danilo Rubén Jaramillo Hurtado.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Ing. Audrey Elizabeth Romero Peláez.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8">
            <a:extLst>
              <a:ext uri="{FF2B5EF4-FFF2-40B4-BE49-F238E27FC236}">
                <a16:creationId xmlns:a16="http://schemas.microsoft.com/office/drawing/2014/main" id="{2934ACEF-CE3E-431B-928A-4BABF6A1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360363"/>
            <a:ext cx="7864475" cy="719137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1267" name="Marcador de número de diapositiva 4">
            <a:extLst>
              <a:ext uri="{FF2B5EF4-FFF2-40B4-BE49-F238E27FC236}">
                <a16:creationId xmlns:a16="http://schemas.microsoft.com/office/drawing/2014/main" id="{8023C7D9-C6F9-4020-9EC9-083AA1ADF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E0D684-16B8-44FB-AEBB-163BA9172C14}" type="slidenum">
              <a:rPr lang="es-ES" alt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Marcador de contenido 13">
            <a:extLst>
              <a:ext uri="{FF2B5EF4-FFF2-40B4-BE49-F238E27FC236}">
                <a16:creationId xmlns:a16="http://schemas.microsoft.com/office/drawing/2014/main" id="{E5DDF283-5915-4987-B26C-2AB0D20B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US" sz="2000" b="1"/>
              <a:t>Objetivo general</a:t>
            </a:r>
            <a:endParaRPr lang="es-EC" sz="2000" b="1"/>
          </a:p>
          <a:p>
            <a:pPr lvl="0" algn="just"/>
            <a:r>
              <a:rPr lang="es-US" sz="2000"/>
              <a:t>Realizar un análisis exploratorio de datos a un data set</a:t>
            </a:r>
            <a:endParaRPr lang="es-EC" sz="2000"/>
          </a:p>
          <a:p>
            <a:pPr marL="0" indent="0" algn="just">
              <a:buNone/>
            </a:pPr>
            <a:r>
              <a:rPr lang="es-US" sz="2000" b="1"/>
              <a:t>Objetivos especíﬁcos</a:t>
            </a:r>
            <a:endParaRPr lang="es-EC" sz="2000" b="1"/>
          </a:p>
          <a:p>
            <a:pPr lvl="0" algn="just"/>
            <a:r>
              <a:rPr lang="es-US" sz="2000"/>
              <a:t>Construir un modelo relacional de base datos que represente a las entidades que se encuentran presentes en el dataset. </a:t>
            </a:r>
            <a:endParaRPr lang="es-EC" sz="2000"/>
          </a:p>
          <a:p>
            <a:pPr lvl="0" algn="just"/>
            <a:r>
              <a:rPr lang="es-US" sz="2000"/>
              <a:t>Construir un conjunto de consultas SQL para extraer datos almacenados en la base de datos con el ﬁn de proporcionar información relevante.</a:t>
            </a:r>
            <a:endParaRPr lang="es-EC" sz="2000"/>
          </a:p>
          <a:p>
            <a:pPr lvl="0" algn="just"/>
            <a:r>
              <a:rPr lang="es-US" sz="2000"/>
              <a:t>Utilizar conceptos de programación funcional para realizar análisis exploratorio de datos.</a:t>
            </a:r>
            <a:endParaRPr lang="es-EC" sz="2000"/>
          </a:p>
          <a:p>
            <a:pPr lvl="0" algn="just"/>
            <a:r>
              <a:rPr lang="es-US" sz="2000"/>
              <a:t>Construir un conjunto de visualizaciones que permitan ver el resultado de los análisis realizados.</a:t>
            </a:r>
            <a:endParaRPr lang="es-EC" sz="2000"/>
          </a:p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5A492-48E1-4408-AE1D-E94B0C7B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Herramientas Utilizadas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24182C-FC04-44F9-9304-DCA82956F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5DC72-FC4E-4F11-BD5B-D61BB0AFF9FC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1026" name="Picture 2" descr="Resultado de imagen para python 3">
            <a:extLst>
              <a:ext uri="{FF2B5EF4-FFF2-40B4-BE49-F238E27FC236}">
                <a16:creationId xmlns:a16="http://schemas.microsoft.com/office/drawing/2014/main" id="{97A42D13-25BA-40CA-AC00-233C8C458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2461743"/>
            <a:ext cx="1728192" cy="15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ql development logo">
            <a:extLst>
              <a:ext uri="{FF2B5EF4-FFF2-40B4-BE49-F238E27FC236}">
                <a16:creationId xmlns:a16="http://schemas.microsoft.com/office/drawing/2014/main" id="{BE22FAE1-AB40-4E15-9F30-C9928E84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00" y="1282059"/>
            <a:ext cx="1584176" cy="17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ithub">
            <a:extLst>
              <a:ext uri="{FF2B5EF4-FFF2-40B4-BE49-F238E27FC236}">
                <a16:creationId xmlns:a16="http://schemas.microsoft.com/office/drawing/2014/main" id="{7ED3BB2B-977D-47F7-843A-29DB8EC70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t="15881" r="9437" b="14670"/>
          <a:stretch/>
        </p:blipFill>
        <p:spPr bwMode="auto">
          <a:xfrm>
            <a:off x="6488358" y="2521201"/>
            <a:ext cx="3296190" cy="220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ne drive">
            <a:extLst>
              <a:ext uri="{FF2B5EF4-FFF2-40B4-BE49-F238E27FC236}">
                <a16:creationId xmlns:a16="http://schemas.microsoft.com/office/drawing/2014/main" id="{B5F6D927-5542-4BF5-9742-CC412703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68" y="44863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>
            <a:extLst>
              <a:ext uri="{FF2B5EF4-FFF2-40B4-BE49-F238E27FC236}">
                <a16:creationId xmlns:a16="http://schemas.microsoft.com/office/drawing/2014/main" id="{6E0C28DB-1846-4B03-80FE-7EF43BD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Información y trabajo del </a:t>
            </a:r>
            <a:r>
              <a:rPr lang="es-ES" altLang="es-ES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Marcador de contenido 5">
            <a:extLst>
              <a:ext uri="{FF2B5EF4-FFF2-40B4-BE49-F238E27FC236}">
                <a16:creationId xmlns:a16="http://schemas.microsoft.com/office/drawing/2014/main" id="{BABDF6F1-EDBC-46D8-8974-2654EED3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404938"/>
            <a:ext cx="4840287" cy="5081587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El ods proporcionado en concreto es el 1_2.</a:t>
            </a:r>
          </a:p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En el Dataset se identificaron 18 columnas y 18501 registros sobre información de Tweets.</a:t>
            </a:r>
          </a:p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Estas columnas contenían datos de tipo String, Int, Date. </a:t>
            </a:r>
          </a:p>
        </p:txBody>
      </p:sp>
      <p:sp>
        <p:nvSpPr>
          <p:cNvPr id="12292" name="Marcador de contenido 6">
            <a:extLst>
              <a:ext uri="{FF2B5EF4-FFF2-40B4-BE49-F238E27FC236}">
                <a16:creationId xmlns:a16="http://schemas.microsoft.com/office/drawing/2014/main" id="{AF0CB5EF-4A5D-406A-A947-34FB0BA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7988" y="1404938"/>
            <a:ext cx="4840287" cy="5081587"/>
          </a:xfrm>
        </p:spPr>
        <p:txBody>
          <a:bodyPr/>
          <a:lstStyle/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Como existían columnas con datos nulos, se procedió a hacer una limpieza del </a:t>
            </a:r>
            <a:r>
              <a:rPr lang="es-ES" altLang="es-ES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altLang="es-ES">
                <a:latin typeface="Arial" panose="020B0604020202020204" pitchFamily="34" charset="0"/>
                <a:cs typeface="Arial" panose="020B0604020202020204" pitchFamily="34" charset="0"/>
              </a:rPr>
              <a:t>Se reemplazaron datos nulos por cadenas vacías.</a:t>
            </a:r>
          </a:p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Marcador de número de diapositiva 3">
            <a:extLst>
              <a:ext uri="{FF2B5EF4-FFF2-40B4-BE49-F238E27FC236}">
                <a16:creationId xmlns:a16="http://schemas.microsoft.com/office/drawing/2014/main" id="{ACC98EED-01FD-447A-8F8B-135C612B5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4E6692C-9328-49CD-AA3F-0E7FB18B100B}" type="slidenum">
              <a:rPr lang="es-ES" alt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5</a:t>
            </a:fld>
            <a:endParaRPr lang="es-ES" alt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>
            <a:extLst>
              <a:ext uri="{FF2B5EF4-FFF2-40B4-BE49-F238E27FC236}">
                <a16:creationId xmlns:a16="http://schemas.microsoft.com/office/drawing/2014/main" id="{9D252749-D648-43D4-9DBB-DFBBA09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12295" name="CuadroTexto 9">
            <a:extLst>
              <a:ext uri="{FF2B5EF4-FFF2-40B4-BE49-F238E27FC236}">
                <a16:creationId xmlns:a16="http://schemas.microsoft.com/office/drawing/2014/main" id="{DFCB6A33-6681-4822-BB7B-65A37055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12296" name="CuadroTexto 12">
            <a:extLst>
              <a:ext uri="{FF2B5EF4-FFF2-40B4-BE49-F238E27FC236}">
                <a16:creationId xmlns:a16="http://schemas.microsoft.com/office/drawing/2014/main" id="{5D54C592-40BA-4789-95D2-FA55B87E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24AC4-8AFC-44F8-8813-88DD77B0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conceptual.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1FA3EE-A26F-435C-83DE-E32FBC2C0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C5CFD-D268-4982-A435-26D4ECCA3718}" type="slidenum">
              <a:rPr lang="es-ES" altLang="es-ES" smtClean="0"/>
              <a:pPr/>
              <a:t>6</a:t>
            </a:fld>
            <a:endParaRPr lang="es-ES" altLang="es-ES"/>
          </a:p>
        </p:txBody>
      </p:sp>
      <p:pic>
        <p:nvPicPr>
          <p:cNvPr id="6" name="Marcador de contenido 5" descr="Imagen que contiene objeto, reloj, sostener, hombre&#10;&#10;Descripción generada automáticamente">
            <a:extLst>
              <a:ext uri="{FF2B5EF4-FFF2-40B4-BE49-F238E27FC236}">
                <a16:creationId xmlns:a16="http://schemas.microsoft.com/office/drawing/2014/main" id="{8E885D61-EFC5-4480-8E9B-8483CCD2FA94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t="13952" r="-1057" b="12430"/>
          <a:stretch/>
        </p:blipFill>
        <p:spPr bwMode="auto">
          <a:xfrm>
            <a:off x="1195975" y="1477169"/>
            <a:ext cx="8296687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89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2F774-7326-4528-B2B8-44D4DFE7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lógico.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4138E5-22E4-40B9-B2C7-C4DB7C6E6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C5CFD-D268-4982-A435-26D4ECCA3718}" type="slidenum">
              <a:rPr lang="es-ES" altLang="es-ES" smtClean="0"/>
              <a:pPr/>
              <a:t>7</a:t>
            </a:fld>
            <a:endParaRPr lang="es-ES" altLang="es-ES"/>
          </a:p>
        </p:txBody>
      </p:sp>
      <p:pic>
        <p:nvPicPr>
          <p:cNvPr id="6" name="Marcador de contenido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80D550B0-FAF2-400F-B7E0-07C9F7BF77C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" t="8485" r="7523" b="7853"/>
          <a:stretch/>
        </p:blipFill>
        <p:spPr bwMode="auto">
          <a:xfrm>
            <a:off x="1824592" y="1584248"/>
            <a:ext cx="7039453" cy="4394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249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6DC4-CA95-4084-9AE7-CD02B2A9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visualizaciones.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C6F43-A752-4E91-A663-7AF7389CC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C5CFD-D268-4982-A435-26D4ECCA3718}" type="slidenum">
              <a:rPr lang="es-ES" altLang="es-ES" smtClean="0"/>
              <a:pPr/>
              <a:t>8</a:t>
            </a:fld>
            <a:endParaRPr lang="es-ES" alt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C36CB5B-2884-4493-A102-6CAE8A5E0FC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13964" r="55422" b="27399"/>
          <a:stretch/>
        </p:blipFill>
        <p:spPr bwMode="auto">
          <a:xfrm>
            <a:off x="360363" y="2018455"/>
            <a:ext cx="4840287" cy="3854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E9A8FD-6292-4D17-BC58-76007DD31C0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13963" r="51773" b="27336"/>
          <a:stretch/>
        </p:blipFill>
        <p:spPr bwMode="auto">
          <a:xfrm>
            <a:off x="5487988" y="2177976"/>
            <a:ext cx="4840287" cy="353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932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FCD6-0FC7-4B1F-9AF4-A7A09FF7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52120-C28C-45F2-9E26-2CB9BF8E0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BDC44-B2BF-43EE-9791-802B73CB2A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D89866-CD00-4C20-ABEF-AA8D505BE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C5CFD-D268-4982-A435-26D4ECCA3718}" type="slidenum">
              <a:rPr lang="es-ES" altLang="es-ES" smtClean="0"/>
              <a:pPr/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621898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S-UT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F1E509D275204B8C2FE47005D958CA" ma:contentTypeVersion="0" ma:contentTypeDescription="Crear nuevo documento." ma:contentTypeScope="" ma:versionID="9db404c13554623c6fa31e02cccba0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610e9a2eef5e8001903dd878eac0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651B0B-B771-43A6-B0C0-B25936466F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0CCD1A-EC24-4557-B2BE-7D5FC5EB252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F2C470-7F93-4371-B7DA-57914062E13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PLANTILLAS-UTPL</Template>
  <TotalTime>0</TotalTime>
  <Words>209</Words>
  <Application>Microsoft Office PowerPoint</Application>
  <PresentationFormat>Personalizado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PLANTILLAS-UTPL</vt:lpstr>
      <vt:lpstr>Presentación de PowerPoint</vt:lpstr>
      <vt:lpstr>PROYECTO INTEGRADOR DE SABERES</vt:lpstr>
      <vt:lpstr>OBJETIVOS</vt:lpstr>
      <vt:lpstr>Herramientas Utilizadas</vt:lpstr>
      <vt:lpstr>Información y trabajo del DataSet</vt:lpstr>
      <vt:lpstr>Modelo conceptual.</vt:lpstr>
      <vt:lpstr>Modelo lógico.</vt:lpstr>
      <vt:lpstr>Ejemplo de visualizaciones.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PowerPoint</dc:title>
  <dc:subject>Presentación PowerPoint</dc:subject>
  <dc:creator>Universidad Técnica Particular de Loja</dc:creator>
  <cp:keywords>utpl, www.utpl.edu.ec, universidad técnica particular de loja, educación, gerencia de marketing, presentación powerpoint  utpl , manual de imagen</cp:keywords>
  <dc:description>La Presentación de PowerPoint UTPL utilizada para capacitaciones, exposiciones, informes, etc. Se debe tener presente el uso correcto de la marca UTPL.</dc:description>
  <cp:lastModifiedBy>MIGUEL ROBERTO NARVAEZ ROMAN</cp:lastModifiedBy>
  <cp:revision>1</cp:revision>
  <dcterms:created xsi:type="dcterms:W3CDTF">2013-07-30T17:15:34Z</dcterms:created>
  <dcterms:modified xsi:type="dcterms:W3CDTF">2020-01-16T14:02:17Z</dcterms:modified>
  <cp:category>presentación de powerpoint</cp:category>
  <cp:contentStatus>terminada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0x01010084F1E509D275204B8C2FE47005D958CA</vt:lpwstr>
  </property>
</Properties>
</file>