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verage"/>
      <p:regular r:id="rId23"/>
    </p:embeddedFont>
    <p:embeddedFont>
      <p:font typeface="Oswald"/>
      <p:regular r:id="rId24"/>
      <p:bold r:id="rId25"/>
    </p:embeddedFont>
    <p:embeddedFont>
      <p:font typeface="Merriweather"/>
      <p:regular r:id="rId26"/>
      <p:bold r:id="rId27"/>
      <p:italic r:id="rId28"/>
      <p:boldItalic r:id="rId29"/>
    </p:embeddedFont>
    <p:embeddedFont>
      <p:font typeface="Alegrey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kit9BjxlYVrzdUYhnC2jucP6Q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regular.fntdata"/><Relationship Id="rId25" Type="http://schemas.openxmlformats.org/officeDocument/2006/relationships/font" Target="fonts/Oswald-bold.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legreya-bold.fntdata"/><Relationship Id="rId30" Type="http://schemas.openxmlformats.org/officeDocument/2006/relationships/font" Target="fonts/Alegreya-regular.fntdata"/><Relationship Id="rId11" Type="http://schemas.openxmlformats.org/officeDocument/2006/relationships/slide" Target="slides/slide7.xml"/><Relationship Id="rId33" Type="http://schemas.openxmlformats.org/officeDocument/2006/relationships/font" Target="fonts/Alegreya-boldItalic.fntdata"/><Relationship Id="rId10" Type="http://schemas.openxmlformats.org/officeDocument/2006/relationships/slide" Target="slides/slide6.xml"/><Relationship Id="rId32" Type="http://schemas.openxmlformats.org/officeDocument/2006/relationships/font" Target="fonts/Alegreya-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5a8916ac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65a8916ac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5a8916ac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65a8916ac7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5a8916a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65a8916ac7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5a8916ac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65a8916ac7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a8916ac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65a8916ac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5a8916ac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65a8916ac7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5a8916ac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65a8916ac7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SzPts val="1100"/>
              <a:buNone/>
            </a:pPr>
            <a:r>
              <a:rPr lang="en">
                <a:latin typeface="Times New Roman"/>
                <a:ea typeface="Times New Roman"/>
                <a:cs typeface="Times New Roman"/>
                <a:sym typeface="Times New Roman"/>
              </a:rPr>
              <a:t>Released in the early 30s by the Department of Agitation and Propaganda, this media text is intended for the proletarians of the USSR. The audience represents the illiterate and the poorest within the population. Regardless of age or gender, these people were peasants of mostly Caucasian descent and represented the majority of the former Russian Empire.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41"/>
          <p:cNvGrpSpPr/>
          <p:nvPr/>
        </p:nvGrpSpPr>
        <p:grpSpPr>
          <a:xfrm>
            <a:off x="4350279" y="2855377"/>
            <a:ext cx="443589" cy="105632"/>
            <a:chOff x="4137525" y="2915950"/>
            <a:chExt cx="869100" cy="207000"/>
          </a:xfrm>
        </p:grpSpPr>
        <p:sp>
          <p:nvSpPr>
            <p:cNvPr id="11" name="Google Shape;11;p4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1"/>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4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4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50"/>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50"/>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5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5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4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43"/>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4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4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4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4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47"/>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4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8"/>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4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48"/>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48"/>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4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4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4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4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columbia.edu/~ks20/FE-Notes/4700-07-Notes-GBM.pdf" TargetMode="External"/><Relationship Id="rId4" Type="http://schemas.openxmlformats.org/officeDocument/2006/relationships/image" Target="../media/image6.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hyperlink" Target="https://fineartamerica.com/featured/untitled-5-jackson-pollock-inspired-vanessa-carpenter.html?product=art-pri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hyperlink" Target="https://www.odt.co.nz/news/election-2017/focus-swimmable-rivers-exporting-wa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tat.math.uregina.ca/~kozdron/Research/UgradTalks/BM_and_Heat/heat_and_BM.pdf"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iam.fmph.uniba.sk/institute/stehlikova/fd14en/lectures/05_black_scholes_1.pdf" TargetMode="External"/><Relationship Id="rId4" Type="http://schemas.openxmlformats.org/officeDocument/2006/relationships/image" Target="../media/image5.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58" name="Shape 58"/>
        <p:cNvGrpSpPr/>
        <p:nvPr/>
      </p:nvGrpSpPr>
      <p:grpSpPr>
        <a:xfrm>
          <a:off x="0" y="0"/>
          <a:ext cx="0" cy="0"/>
          <a:chOff x="0" y="0"/>
          <a:chExt cx="0" cy="0"/>
        </a:xfrm>
      </p:grpSpPr>
      <p:sp>
        <p:nvSpPr>
          <p:cNvPr id="59" name="Google Shape;59;p1"/>
          <p:cNvSpPr txBox="1"/>
          <p:nvPr>
            <p:ph type="ctrTitle"/>
          </p:nvPr>
        </p:nvSpPr>
        <p:spPr>
          <a:xfrm>
            <a:off x="671258" y="253360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3200">
                <a:latin typeface="Merriweather"/>
                <a:ea typeface="Merriweather"/>
                <a:cs typeface="Merriweather"/>
                <a:sym typeface="Merriweather"/>
              </a:rPr>
              <a:t>Brownian Motion</a:t>
            </a:r>
            <a:r>
              <a:rPr lang="en" sz="3200">
                <a:latin typeface="Merriweather"/>
                <a:ea typeface="Merriweather"/>
                <a:cs typeface="Merriweather"/>
                <a:sym typeface="Merriweather"/>
              </a:rPr>
              <a:t>:</a:t>
            </a:r>
            <a:endParaRPr sz="3200">
              <a:latin typeface="Merriweather"/>
              <a:ea typeface="Merriweather"/>
              <a:cs typeface="Merriweather"/>
              <a:sym typeface="Merriweather"/>
            </a:endParaRPr>
          </a:p>
          <a:p>
            <a:pPr indent="0" lvl="0" marL="0" rtl="0" algn="ctr">
              <a:lnSpc>
                <a:spcPct val="100000"/>
              </a:lnSpc>
              <a:spcBef>
                <a:spcPts val="0"/>
              </a:spcBef>
              <a:spcAft>
                <a:spcPts val="0"/>
              </a:spcAft>
              <a:buSzPts val="4800"/>
              <a:buNone/>
            </a:pPr>
            <a:r>
              <a:rPr lang="en" sz="3200">
                <a:latin typeface="Merriweather"/>
                <a:ea typeface="Merriweather"/>
                <a:cs typeface="Merriweather"/>
                <a:sym typeface="Merriweather"/>
              </a:rPr>
              <a:t>From Finance to Pollock</a:t>
            </a:r>
            <a:endParaRPr sz="3200">
              <a:latin typeface="Merriweather"/>
              <a:ea typeface="Merriweather"/>
              <a:cs typeface="Merriweather"/>
              <a:sym typeface="Merriweather"/>
            </a:endParaRPr>
          </a:p>
        </p:txBody>
      </p:sp>
      <p:sp>
        <p:nvSpPr>
          <p:cNvPr id="60" name="Google Shape;60;p1"/>
          <p:cNvSpPr txBox="1"/>
          <p:nvPr>
            <p:ph idx="1" type="subTitle"/>
          </p:nvPr>
        </p:nvSpPr>
        <p:spPr>
          <a:xfrm>
            <a:off x="671250" y="4180201"/>
            <a:ext cx="7801500" cy="792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2100"/>
              <a:buNone/>
            </a:pPr>
            <a:r>
              <a:rPr i="1" lang="en" sz="1800">
                <a:solidFill>
                  <a:srgbClr val="FFFFFF"/>
                </a:solidFill>
                <a:latin typeface="Merriweather"/>
                <a:ea typeface="Merriweather"/>
                <a:cs typeface="Merriweather"/>
                <a:sym typeface="Merriweather"/>
              </a:rPr>
              <a:t>A Two Dimensional Simulation Model</a:t>
            </a:r>
            <a:endParaRPr i="1" sz="1800" u="sng">
              <a:solidFill>
                <a:srgbClr val="FFFFFF"/>
              </a:solidFill>
              <a:latin typeface="Merriweather"/>
              <a:ea typeface="Merriweather"/>
              <a:cs typeface="Merriweather"/>
              <a:sym typeface="Merriweather"/>
            </a:endParaRPr>
          </a:p>
        </p:txBody>
      </p:sp>
      <p:pic>
        <p:nvPicPr>
          <p:cNvPr id="61" name="Google Shape;61;p1"/>
          <p:cNvPicPr preferRelativeResize="0"/>
          <p:nvPr/>
        </p:nvPicPr>
        <p:blipFill>
          <a:blip r:embed="rId3">
            <a:alphaModFix/>
          </a:blip>
          <a:stretch>
            <a:fillRect/>
          </a:stretch>
        </p:blipFill>
        <p:spPr>
          <a:xfrm>
            <a:off x="3049575" y="414350"/>
            <a:ext cx="3044837" cy="22288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12" name="Shape 112"/>
        <p:cNvGrpSpPr/>
        <p:nvPr/>
      </p:nvGrpSpPr>
      <p:grpSpPr>
        <a:xfrm>
          <a:off x="0" y="0"/>
          <a:ext cx="0" cy="0"/>
          <a:chOff x="0" y="0"/>
          <a:chExt cx="0" cy="0"/>
        </a:xfrm>
      </p:grpSpPr>
      <p:sp>
        <p:nvSpPr>
          <p:cNvPr id="113" name="Google Shape;113;g65a8916ac7_0_26"/>
          <p:cNvSpPr txBox="1"/>
          <p:nvPr>
            <p:ph idx="1" type="body"/>
          </p:nvPr>
        </p:nvSpPr>
        <p:spPr>
          <a:xfrm>
            <a:off x="3742100" y="1176900"/>
            <a:ext cx="5401800" cy="278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legreya"/>
              <a:buChar char="●"/>
            </a:pPr>
            <a:r>
              <a:rPr lang="en">
                <a:solidFill>
                  <a:schemeClr val="dk1"/>
                </a:solidFill>
                <a:latin typeface="Alegreya"/>
                <a:ea typeface="Alegreya"/>
                <a:cs typeface="Alegreya"/>
                <a:sym typeface="Alegreya"/>
              </a:rPr>
              <a:t>For our simulation of the graph, we simulated multiple stock prices using the </a:t>
            </a:r>
            <a:r>
              <a:rPr lang="en">
                <a:solidFill>
                  <a:schemeClr val="dk1"/>
                </a:solidFill>
                <a:latin typeface="Alegreya"/>
                <a:ea typeface="Alegreya"/>
                <a:cs typeface="Alegreya"/>
                <a:sym typeface="Alegreya"/>
              </a:rPr>
              <a:t>principles</a:t>
            </a:r>
            <a:r>
              <a:rPr lang="en">
                <a:solidFill>
                  <a:schemeClr val="dk1"/>
                </a:solidFill>
                <a:latin typeface="Alegreya"/>
                <a:ea typeface="Alegreya"/>
                <a:cs typeface="Alegreya"/>
                <a:sym typeface="Alegreya"/>
              </a:rPr>
              <a:t> of geometric brownian motion. </a:t>
            </a:r>
            <a:endParaRPr>
              <a:solidFill>
                <a:schemeClr val="dk1"/>
              </a:solidFill>
              <a:latin typeface="Alegreya"/>
              <a:ea typeface="Alegreya"/>
              <a:cs typeface="Alegreya"/>
              <a:sym typeface="Alegreya"/>
            </a:endParaRPr>
          </a:p>
          <a:p>
            <a:pPr indent="-317500" lvl="1" marL="1371600" marR="0" rtl="0" algn="l">
              <a:lnSpc>
                <a:spcPct val="150000"/>
              </a:lnSpc>
              <a:spcBef>
                <a:spcPts val="0"/>
              </a:spcBef>
              <a:spcAft>
                <a:spcPts val="0"/>
              </a:spcAft>
              <a:buClr>
                <a:schemeClr val="dk1"/>
              </a:buClr>
              <a:buSzPts val="1400"/>
              <a:buFont typeface="Alegreya"/>
              <a:buChar char="○"/>
            </a:pPr>
            <a:r>
              <a:rPr lang="en">
                <a:solidFill>
                  <a:schemeClr val="dk1"/>
                </a:solidFill>
                <a:latin typeface="Alegreya"/>
                <a:ea typeface="Alegreya"/>
                <a:cs typeface="Alegreya"/>
                <a:sym typeface="Alegreya"/>
              </a:rPr>
              <a:t>Mathematically, it can be represented with the equation below:</a:t>
            </a:r>
            <a:endParaRPr>
              <a:solidFill>
                <a:schemeClr val="dk1"/>
              </a:solidFill>
              <a:latin typeface="Alegreya"/>
              <a:ea typeface="Alegreya"/>
              <a:cs typeface="Alegreya"/>
              <a:sym typeface="Alegreya"/>
            </a:endParaRPr>
          </a:p>
          <a:p>
            <a:pPr indent="0" lvl="0" marL="457200" marR="0" rtl="0" algn="l">
              <a:lnSpc>
                <a:spcPct val="150000"/>
              </a:lnSpc>
              <a:spcBef>
                <a:spcPts val="0"/>
              </a:spcBef>
              <a:spcAft>
                <a:spcPts val="0"/>
              </a:spcAft>
              <a:buNone/>
            </a:pPr>
            <a:r>
              <a:t/>
            </a:r>
            <a:endParaRPr>
              <a:solidFill>
                <a:schemeClr val="dk1"/>
              </a:solidFill>
              <a:latin typeface="Alegreya"/>
              <a:ea typeface="Alegreya"/>
              <a:cs typeface="Alegreya"/>
              <a:sym typeface="Alegreya"/>
            </a:endParaRPr>
          </a:p>
          <a:p>
            <a:pPr indent="0" lvl="0" marL="0" marR="0" rtl="0" algn="l">
              <a:lnSpc>
                <a:spcPct val="150000"/>
              </a:lnSpc>
              <a:spcBef>
                <a:spcPts val="1600"/>
              </a:spcBef>
              <a:spcAft>
                <a:spcPts val="0"/>
              </a:spcAft>
              <a:buSzPts val="1800"/>
              <a:buNone/>
            </a:pPr>
            <a:r>
              <a:rPr lang="en">
                <a:solidFill>
                  <a:schemeClr val="dk1"/>
                </a:solidFill>
                <a:latin typeface="Alegreya"/>
                <a:ea typeface="Alegreya"/>
                <a:cs typeface="Alegreya"/>
                <a:sym typeface="Alegreya"/>
              </a:rPr>
              <a:t> </a:t>
            </a:r>
            <a:endParaRPr>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rPr i="1" lang="en">
                <a:solidFill>
                  <a:schemeClr val="dk1"/>
                </a:solidFill>
                <a:latin typeface="Alegreya"/>
                <a:ea typeface="Alegreya"/>
                <a:cs typeface="Alegreya"/>
                <a:sym typeface="Alegreya"/>
              </a:rPr>
              <a:t>Source: </a:t>
            </a:r>
            <a:r>
              <a:rPr lang="en" sz="1100" u="sng">
                <a:solidFill>
                  <a:schemeClr val="hlink"/>
                </a:solidFill>
                <a:latin typeface="Arial"/>
                <a:ea typeface="Arial"/>
                <a:cs typeface="Arial"/>
                <a:sym typeface="Arial"/>
                <a:hlinkClick r:id="rId3"/>
              </a:rPr>
              <a:t>http://www.columbia.edu/~ks20/FE-Notes/4700-07-Notes-GBM.pdf</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sp>
        <p:nvSpPr>
          <p:cNvPr id="114" name="Google Shape;114;g65a8916ac7_0_26"/>
          <p:cNvSpPr txBox="1"/>
          <p:nvPr>
            <p:ph idx="1" type="body"/>
          </p:nvPr>
        </p:nvSpPr>
        <p:spPr>
          <a:xfrm>
            <a:off x="4027850" y="281400"/>
            <a:ext cx="2353800" cy="895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600"/>
              </a:spcBef>
              <a:spcAft>
                <a:spcPts val="0"/>
              </a:spcAft>
              <a:buSzPts val="1800"/>
              <a:buNone/>
            </a:pPr>
            <a:r>
              <a:rPr b="1" lang="en" sz="2400">
                <a:solidFill>
                  <a:schemeClr val="dk1"/>
                </a:solidFill>
                <a:latin typeface="Alegreya"/>
                <a:ea typeface="Alegreya"/>
                <a:cs typeface="Alegreya"/>
                <a:sym typeface="Alegreya"/>
              </a:rPr>
              <a:t>Finance</a:t>
            </a:r>
            <a:endParaRPr sz="2400" u="sng">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pic>
        <p:nvPicPr>
          <p:cNvPr id="115" name="Google Shape;115;g65a8916ac7_0_26"/>
          <p:cNvPicPr preferRelativeResize="0"/>
          <p:nvPr/>
        </p:nvPicPr>
        <p:blipFill>
          <a:blip r:embed="rId4">
            <a:alphaModFix/>
          </a:blip>
          <a:stretch>
            <a:fillRect/>
          </a:stretch>
        </p:blipFill>
        <p:spPr>
          <a:xfrm>
            <a:off x="140475" y="1304676"/>
            <a:ext cx="3601626" cy="2655299"/>
          </a:xfrm>
          <a:prstGeom prst="rect">
            <a:avLst/>
          </a:prstGeom>
          <a:noFill/>
          <a:ln>
            <a:noFill/>
          </a:ln>
        </p:spPr>
      </p:pic>
      <p:pic>
        <p:nvPicPr>
          <p:cNvPr id="116" name="Google Shape;116;g65a8916ac7_0_26"/>
          <p:cNvPicPr preferRelativeResize="0"/>
          <p:nvPr/>
        </p:nvPicPr>
        <p:blipFill>
          <a:blip r:embed="rId5">
            <a:alphaModFix/>
          </a:blip>
          <a:stretch>
            <a:fillRect/>
          </a:stretch>
        </p:blipFill>
        <p:spPr>
          <a:xfrm>
            <a:off x="5202400" y="3273650"/>
            <a:ext cx="3028950" cy="53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20" name="Shape 120"/>
        <p:cNvGrpSpPr/>
        <p:nvPr/>
      </p:nvGrpSpPr>
      <p:grpSpPr>
        <a:xfrm>
          <a:off x="0" y="0"/>
          <a:ext cx="0" cy="0"/>
          <a:chOff x="0" y="0"/>
          <a:chExt cx="0" cy="0"/>
        </a:xfrm>
      </p:grpSpPr>
      <p:sp>
        <p:nvSpPr>
          <p:cNvPr id="121" name="Google Shape;121;g65a8916ac7_0_19"/>
          <p:cNvSpPr txBox="1"/>
          <p:nvPr>
            <p:ph idx="1" type="body"/>
          </p:nvPr>
        </p:nvSpPr>
        <p:spPr>
          <a:xfrm>
            <a:off x="3742100" y="1176900"/>
            <a:ext cx="5401800" cy="2789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We asked ourselves. </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What if we simulated this once...</a:t>
            </a:r>
            <a:endParaRPr>
              <a:solidFill>
                <a:schemeClr val="dk1"/>
              </a:solidFill>
              <a:latin typeface="Alegreya"/>
              <a:ea typeface="Alegreya"/>
              <a:cs typeface="Alegreya"/>
              <a:sym typeface="Alegreya"/>
            </a:endParaRPr>
          </a:p>
          <a:p>
            <a:pPr indent="0" lvl="0" marL="914400" marR="0" rtl="0" algn="l">
              <a:lnSpc>
                <a:spcPct val="150000"/>
              </a:lnSpc>
              <a:spcBef>
                <a:spcPts val="1600"/>
              </a:spcBef>
              <a:spcAft>
                <a:spcPts val="0"/>
              </a:spcAft>
              <a:buSzPts val="1800"/>
              <a:buNone/>
            </a:pPr>
            <a:r>
              <a:rPr lang="en">
                <a:solidFill>
                  <a:schemeClr val="dk1"/>
                </a:solidFill>
                <a:latin typeface="Alegreya"/>
                <a:ea typeface="Alegreya"/>
                <a:cs typeface="Alegreya"/>
                <a:sym typeface="Alegreya"/>
              </a:rPr>
              <a:t> </a:t>
            </a:r>
            <a:endParaRPr>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sp>
        <p:nvSpPr>
          <p:cNvPr id="122" name="Google Shape;122;g65a8916ac7_0_19"/>
          <p:cNvSpPr txBox="1"/>
          <p:nvPr>
            <p:ph idx="1" type="body"/>
          </p:nvPr>
        </p:nvSpPr>
        <p:spPr>
          <a:xfrm>
            <a:off x="4027850" y="281400"/>
            <a:ext cx="2353800" cy="895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600"/>
              </a:spcBef>
              <a:spcAft>
                <a:spcPts val="0"/>
              </a:spcAft>
              <a:buSzPts val="1800"/>
              <a:buNone/>
            </a:pPr>
            <a:r>
              <a:rPr b="1" lang="en" sz="2400">
                <a:solidFill>
                  <a:schemeClr val="dk1"/>
                </a:solidFill>
                <a:latin typeface="Alegreya"/>
                <a:ea typeface="Alegreya"/>
                <a:cs typeface="Alegreya"/>
                <a:sym typeface="Alegreya"/>
              </a:rPr>
              <a:t>Art</a:t>
            </a:r>
            <a:endParaRPr sz="2400" u="sng">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pic>
        <p:nvPicPr>
          <p:cNvPr id="123" name="Google Shape;123;g65a8916ac7_0_19"/>
          <p:cNvPicPr preferRelativeResize="0"/>
          <p:nvPr/>
        </p:nvPicPr>
        <p:blipFill>
          <a:blip r:embed="rId3">
            <a:alphaModFix/>
          </a:blip>
          <a:stretch>
            <a:fillRect/>
          </a:stretch>
        </p:blipFill>
        <p:spPr>
          <a:xfrm>
            <a:off x="138100" y="1285625"/>
            <a:ext cx="3437300" cy="25722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27" name="Shape 127"/>
        <p:cNvGrpSpPr/>
        <p:nvPr/>
      </p:nvGrpSpPr>
      <p:grpSpPr>
        <a:xfrm>
          <a:off x="0" y="0"/>
          <a:ext cx="0" cy="0"/>
          <a:chOff x="0" y="0"/>
          <a:chExt cx="0" cy="0"/>
        </a:xfrm>
      </p:grpSpPr>
      <p:sp>
        <p:nvSpPr>
          <p:cNvPr id="128" name="Google Shape;128;g65a8916ac7_0_40"/>
          <p:cNvSpPr txBox="1"/>
          <p:nvPr>
            <p:ph idx="1" type="body"/>
          </p:nvPr>
        </p:nvSpPr>
        <p:spPr>
          <a:xfrm>
            <a:off x="3742100" y="1176900"/>
            <a:ext cx="5401800" cy="2789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We asked ourselves. </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What if we simulated this once…</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Twice! With a different colour...</a:t>
            </a:r>
            <a:endParaRPr>
              <a:solidFill>
                <a:schemeClr val="dk1"/>
              </a:solidFill>
              <a:latin typeface="Alegreya"/>
              <a:ea typeface="Alegreya"/>
              <a:cs typeface="Alegreya"/>
              <a:sym typeface="Alegreya"/>
            </a:endParaRPr>
          </a:p>
          <a:p>
            <a:pPr indent="0" lvl="0" marL="914400" marR="0" rtl="0" algn="l">
              <a:lnSpc>
                <a:spcPct val="150000"/>
              </a:lnSpc>
              <a:spcBef>
                <a:spcPts val="1600"/>
              </a:spcBef>
              <a:spcAft>
                <a:spcPts val="0"/>
              </a:spcAft>
              <a:buSzPts val="1800"/>
              <a:buNone/>
            </a:pPr>
            <a:r>
              <a:rPr lang="en">
                <a:solidFill>
                  <a:schemeClr val="dk1"/>
                </a:solidFill>
                <a:latin typeface="Alegreya"/>
                <a:ea typeface="Alegreya"/>
                <a:cs typeface="Alegreya"/>
                <a:sym typeface="Alegreya"/>
              </a:rPr>
              <a:t> </a:t>
            </a:r>
            <a:endParaRPr>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sp>
        <p:nvSpPr>
          <p:cNvPr id="129" name="Google Shape;129;g65a8916ac7_0_40"/>
          <p:cNvSpPr txBox="1"/>
          <p:nvPr>
            <p:ph idx="1" type="body"/>
          </p:nvPr>
        </p:nvSpPr>
        <p:spPr>
          <a:xfrm>
            <a:off x="4027850" y="281400"/>
            <a:ext cx="2353800" cy="895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600"/>
              </a:spcBef>
              <a:spcAft>
                <a:spcPts val="0"/>
              </a:spcAft>
              <a:buSzPts val="1800"/>
              <a:buNone/>
            </a:pPr>
            <a:r>
              <a:rPr b="1" lang="en" sz="2400">
                <a:solidFill>
                  <a:schemeClr val="dk1"/>
                </a:solidFill>
                <a:latin typeface="Alegreya"/>
                <a:ea typeface="Alegreya"/>
                <a:cs typeface="Alegreya"/>
                <a:sym typeface="Alegreya"/>
              </a:rPr>
              <a:t>Art</a:t>
            </a:r>
            <a:endParaRPr sz="2400" u="sng">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pic>
        <p:nvPicPr>
          <p:cNvPr id="130" name="Google Shape;130;g65a8916ac7_0_40"/>
          <p:cNvPicPr preferRelativeResize="0"/>
          <p:nvPr/>
        </p:nvPicPr>
        <p:blipFill>
          <a:blip r:embed="rId3">
            <a:alphaModFix/>
          </a:blip>
          <a:stretch>
            <a:fillRect/>
          </a:stretch>
        </p:blipFill>
        <p:spPr>
          <a:xfrm>
            <a:off x="152400" y="1319750"/>
            <a:ext cx="3437301" cy="25039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34" name="Shape 134"/>
        <p:cNvGrpSpPr/>
        <p:nvPr/>
      </p:nvGrpSpPr>
      <p:grpSpPr>
        <a:xfrm>
          <a:off x="0" y="0"/>
          <a:ext cx="0" cy="0"/>
          <a:chOff x="0" y="0"/>
          <a:chExt cx="0" cy="0"/>
        </a:xfrm>
      </p:grpSpPr>
      <p:sp>
        <p:nvSpPr>
          <p:cNvPr id="135" name="Google Shape;135;g65a8916ac7_0_47"/>
          <p:cNvSpPr txBox="1"/>
          <p:nvPr>
            <p:ph idx="1" type="body"/>
          </p:nvPr>
        </p:nvSpPr>
        <p:spPr>
          <a:xfrm>
            <a:off x="3742100" y="1176900"/>
            <a:ext cx="5401800" cy="2789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We asked ourselves. </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What if we simulated this once…</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Twice</a:t>
            </a:r>
            <a:r>
              <a:rPr lang="en">
                <a:solidFill>
                  <a:schemeClr val="dk1"/>
                </a:solidFill>
                <a:latin typeface="Alegreya"/>
                <a:ea typeface="Alegreya"/>
                <a:cs typeface="Alegreya"/>
                <a:sym typeface="Alegreya"/>
              </a:rPr>
              <a:t>! With a different colour…</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Ten times with different colours….</a:t>
            </a:r>
            <a:endParaRPr>
              <a:solidFill>
                <a:schemeClr val="dk1"/>
              </a:solidFill>
              <a:latin typeface="Alegreya"/>
              <a:ea typeface="Alegreya"/>
              <a:cs typeface="Alegreya"/>
              <a:sym typeface="Alegreya"/>
            </a:endParaRPr>
          </a:p>
          <a:p>
            <a:pPr indent="0" lvl="0" marL="914400" marR="0" rtl="0" algn="l">
              <a:lnSpc>
                <a:spcPct val="150000"/>
              </a:lnSpc>
              <a:spcBef>
                <a:spcPts val="1600"/>
              </a:spcBef>
              <a:spcAft>
                <a:spcPts val="0"/>
              </a:spcAft>
              <a:buSzPts val="1800"/>
              <a:buNone/>
            </a:pPr>
            <a:r>
              <a:rPr lang="en">
                <a:solidFill>
                  <a:schemeClr val="dk1"/>
                </a:solidFill>
                <a:latin typeface="Alegreya"/>
                <a:ea typeface="Alegreya"/>
                <a:cs typeface="Alegreya"/>
                <a:sym typeface="Alegreya"/>
              </a:rPr>
              <a:t> </a:t>
            </a:r>
            <a:endParaRPr>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sp>
        <p:nvSpPr>
          <p:cNvPr id="136" name="Google Shape;136;g65a8916ac7_0_47"/>
          <p:cNvSpPr txBox="1"/>
          <p:nvPr>
            <p:ph idx="1" type="body"/>
          </p:nvPr>
        </p:nvSpPr>
        <p:spPr>
          <a:xfrm>
            <a:off x="4027850" y="281400"/>
            <a:ext cx="2353800" cy="895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600"/>
              </a:spcBef>
              <a:spcAft>
                <a:spcPts val="0"/>
              </a:spcAft>
              <a:buSzPts val="1800"/>
              <a:buNone/>
            </a:pPr>
            <a:r>
              <a:rPr b="1" lang="en" sz="2400">
                <a:solidFill>
                  <a:schemeClr val="dk1"/>
                </a:solidFill>
                <a:latin typeface="Alegreya"/>
                <a:ea typeface="Alegreya"/>
                <a:cs typeface="Alegreya"/>
                <a:sym typeface="Alegreya"/>
              </a:rPr>
              <a:t>Art</a:t>
            </a:r>
            <a:endParaRPr sz="2400" u="sng">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pic>
        <p:nvPicPr>
          <p:cNvPr id="137" name="Google Shape;137;g65a8916ac7_0_47"/>
          <p:cNvPicPr preferRelativeResize="0"/>
          <p:nvPr/>
        </p:nvPicPr>
        <p:blipFill>
          <a:blip r:embed="rId3">
            <a:alphaModFix/>
          </a:blip>
          <a:stretch>
            <a:fillRect/>
          </a:stretch>
        </p:blipFill>
        <p:spPr>
          <a:xfrm>
            <a:off x="152400" y="1304613"/>
            <a:ext cx="3437300" cy="25342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41" name="Shape 141"/>
        <p:cNvGrpSpPr/>
        <p:nvPr/>
      </p:nvGrpSpPr>
      <p:grpSpPr>
        <a:xfrm>
          <a:off x="0" y="0"/>
          <a:ext cx="0" cy="0"/>
          <a:chOff x="0" y="0"/>
          <a:chExt cx="0" cy="0"/>
        </a:xfrm>
      </p:grpSpPr>
      <p:sp>
        <p:nvSpPr>
          <p:cNvPr id="142" name="Google Shape;142;g65a8916ac7_0_54"/>
          <p:cNvSpPr txBox="1"/>
          <p:nvPr>
            <p:ph idx="1" type="body"/>
          </p:nvPr>
        </p:nvSpPr>
        <p:spPr>
          <a:xfrm>
            <a:off x="3742100" y="1176900"/>
            <a:ext cx="5401800" cy="2789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We asked ourselves. </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What if we simulated this once…</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Twice! With a different colour…</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Ten times with different colours….</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Hundreds of times with different colours????</a:t>
            </a:r>
            <a:endParaRPr>
              <a:solidFill>
                <a:schemeClr val="dk1"/>
              </a:solidFill>
              <a:latin typeface="Alegreya"/>
              <a:ea typeface="Alegreya"/>
              <a:cs typeface="Alegreya"/>
              <a:sym typeface="Alegreya"/>
            </a:endParaRPr>
          </a:p>
          <a:p>
            <a:pPr indent="0" lvl="0" marL="914400" marR="0" rtl="0" algn="l">
              <a:lnSpc>
                <a:spcPct val="150000"/>
              </a:lnSpc>
              <a:spcBef>
                <a:spcPts val="1600"/>
              </a:spcBef>
              <a:spcAft>
                <a:spcPts val="0"/>
              </a:spcAft>
              <a:buSzPts val="1800"/>
              <a:buNone/>
            </a:pPr>
            <a:r>
              <a:rPr lang="en">
                <a:solidFill>
                  <a:schemeClr val="dk1"/>
                </a:solidFill>
                <a:latin typeface="Alegreya"/>
                <a:ea typeface="Alegreya"/>
                <a:cs typeface="Alegreya"/>
                <a:sym typeface="Alegreya"/>
              </a:rPr>
              <a:t> </a:t>
            </a:r>
            <a:endParaRPr>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sp>
        <p:nvSpPr>
          <p:cNvPr id="143" name="Google Shape;143;g65a8916ac7_0_54"/>
          <p:cNvSpPr txBox="1"/>
          <p:nvPr>
            <p:ph idx="1" type="body"/>
          </p:nvPr>
        </p:nvSpPr>
        <p:spPr>
          <a:xfrm>
            <a:off x="4027850" y="281400"/>
            <a:ext cx="2353800" cy="895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600"/>
              </a:spcBef>
              <a:spcAft>
                <a:spcPts val="0"/>
              </a:spcAft>
              <a:buSzPts val="1800"/>
              <a:buNone/>
            </a:pPr>
            <a:r>
              <a:rPr b="1" lang="en" sz="2400">
                <a:solidFill>
                  <a:schemeClr val="dk1"/>
                </a:solidFill>
                <a:latin typeface="Alegreya"/>
                <a:ea typeface="Alegreya"/>
                <a:cs typeface="Alegreya"/>
                <a:sym typeface="Alegreya"/>
              </a:rPr>
              <a:t>Art</a:t>
            </a:r>
            <a:endParaRPr sz="2400" u="sng">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pic>
        <p:nvPicPr>
          <p:cNvPr id="144" name="Google Shape;144;g65a8916ac7_0_54"/>
          <p:cNvPicPr preferRelativeResize="0"/>
          <p:nvPr/>
        </p:nvPicPr>
        <p:blipFill>
          <a:blip r:embed="rId3">
            <a:alphaModFix/>
          </a:blip>
          <a:stretch>
            <a:fillRect/>
          </a:stretch>
        </p:blipFill>
        <p:spPr>
          <a:xfrm>
            <a:off x="211925" y="1364288"/>
            <a:ext cx="3437301" cy="2414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48" name="Shape 148"/>
        <p:cNvGrpSpPr/>
        <p:nvPr/>
      </p:nvGrpSpPr>
      <p:grpSpPr>
        <a:xfrm>
          <a:off x="0" y="0"/>
          <a:ext cx="0" cy="0"/>
          <a:chOff x="0" y="0"/>
          <a:chExt cx="0" cy="0"/>
        </a:xfrm>
      </p:grpSpPr>
      <p:sp>
        <p:nvSpPr>
          <p:cNvPr id="149" name="Google Shape;149;g65a8916ac7_0_61"/>
          <p:cNvSpPr txBox="1"/>
          <p:nvPr>
            <p:ph idx="1" type="body"/>
          </p:nvPr>
        </p:nvSpPr>
        <p:spPr>
          <a:xfrm>
            <a:off x="3742100" y="1176900"/>
            <a:ext cx="5401800" cy="2789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We realized this. </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We could make a </a:t>
            </a:r>
            <a:r>
              <a:rPr b="1" lang="en">
                <a:solidFill>
                  <a:schemeClr val="dk1"/>
                </a:solidFill>
                <a:latin typeface="Alegreya"/>
                <a:ea typeface="Alegreya"/>
                <a:cs typeface="Alegreya"/>
                <a:sym typeface="Alegreya"/>
              </a:rPr>
              <a:t>drip-painting generator </a:t>
            </a:r>
            <a:r>
              <a:rPr lang="en">
                <a:solidFill>
                  <a:schemeClr val="dk1"/>
                </a:solidFill>
                <a:latin typeface="Alegreya"/>
                <a:ea typeface="Alegreya"/>
                <a:cs typeface="Alegreya"/>
                <a:sym typeface="Alegreya"/>
              </a:rPr>
              <a:t>using a geometric brownian simulator!</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t/>
            </a:r>
            <a:endParaRPr>
              <a:solidFill>
                <a:schemeClr val="dk1"/>
              </a:solidFill>
              <a:latin typeface="Alegreya"/>
              <a:ea typeface="Alegreya"/>
              <a:cs typeface="Alegreya"/>
              <a:sym typeface="Alegreya"/>
            </a:endParaRPr>
          </a:p>
          <a:p>
            <a:pPr indent="0" lvl="0" marL="914400" marR="0" rtl="0" algn="l">
              <a:lnSpc>
                <a:spcPct val="150000"/>
              </a:lnSpc>
              <a:spcBef>
                <a:spcPts val="1600"/>
              </a:spcBef>
              <a:spcAft>
                <a:spcPts val="0"/>
              </a:spcAft>
              <a:buSzPts val="1800"/>
              <a:buNone/>
            </a:pPr>
            <a:r>
              <a:rPr lang="en">
                <a:solidFill>
                  <a:schemeClr val="dk1"/>
                </a:solidFill>
                <a:latin typeface="Alegreya"/>
                <a:ea typeface="Alegreya"/>
                <a:cs typeface="Alegreya"/>
                <a:sym typeface="Alegreya"/>
              </a:rPr>
              <a:t> </a:t>
            </a:r>
            <a:endParaRPr>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sp>
        <p:nvSpPr>
          <p:cNvPr id="150" name="Google Shape;150;g65a8916ac7_0_61"/>
          <p:cNvSpPr txBox="1"/>
          <p:nvPr>
            <p:ph idx="1" type="body"/>
          </p:nvPr>
        </p:nvSpPr>
        <p:spPr>
          <a:xfrm>
            <a:off x="4027850" y="281400"/>
            <a:ext cx="2353800" cy="895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600"/>
              </a:spcBef>
              <a:spcAft>
                <a:spcPts val="0"/>
              </a:spcAft>
              <a:buSzPts val="1800"/>
              <a:buNone/>
            </a:pPr>
            <a:r>
              <a:rPr b="1" lang="en" sz="2400">
                <a:solidFill>
                  <a:schemeClr val="dk1"/>
                </a:solidFill>
                <a:latin typeface="Alegreya"/>
                <a:ea typeface="Alegreya"/>
                <a:cs typeface="Alegreya"/>
                <a:sym typeface="Alegreya"/>
              </a:rPr>
              <a:t>Art</a:t>
            </a:r>
            <a:endParaRPr sz="2400" u="sng">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pic>
        <p:nvPicPr>
          <p:cNvPr id="151" name="Google Shape;151;g65a8916ac7_0_61"/>
          <p:cNvPicPr preferRelativeResize="0"/>
          <p:nvPr/>
        </p:nvPicPr>
        <p:blipFill>
          <a:blip r:embed="rId3">
            <a:alphaModFix/>
          </a:blip>
          <a:stretch>
            <a:fillRect/>
          </a:stretch>
        </p:blipFill>
        <p:spPr>
          <a:xfrm>
            <a:off x="211925" y="1364288"/>
            <a:ext cx="3437301" cy="2414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55" name="Shape 155"/>
        <p:cNvGrpSpPr/>
        <p:nvPr/>
      </p:nvGrpSpPr>
      <p:grpSpPr>
        <a:xfrm>
          <a:off x="0" y="0"/>
          <a:ext cx="0" cy="0"/>
          <a:chOff x="0" y="0"/>
          <a:chExt cx="0" cy="0"/>
        </a:xfrm>
      </p:grpSpPr>
      <p:sp>
        <p:nvSpPr>
          <p:cNvPr id="156" name="Google Shape;156;g65a8916ac7_0_67"/>
          <p:cNvSpPr txBox="1"/>
          <p:nvPr>
            <p:ph idx="1" type="body"/>
          </p:nvPr>
        </p:nvSpPr>
        <p:spPr>
          <a:xfrm>
            <a:off x="3742100" y="1176900"/>
            <a:ext cx="5401800" cy="2789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a:solidFill>
                  <a:schemeClr val="dk1"/>
                </a:solidFill>
                <a:latin typeface="Alegreya"/>
                <a:ea typeface="Alegreya"/>
                <a:cs typeface="Alegreya"/>
                <a:sym typeface="Alegreya"/>
              </a:rPr>
              <a:t>Below is ‘Untitled 5’ by Jackson Pollock. Close enough!</a:t>
            </a:r>
            <a:endParaRPr>
              <a:solidFill>
                <a:schemeClr val="dk1"/>
              </a:solidFill>
              <a:latin typeface="Alegreya"/>
              <a:ea typeface="Alegreya"/>
              <a:cs typeface="Alegreya"/>
              <a:sym typeface="Alegreya"/>
            </a:endParaRPr>
          </a:p>
          <a:p>
            <a:pPr indent="0" lvl="0" marL="0" marR="0" rtl="0" algn="l">
              <a:lnSpc>
                <a:spcPct val="150000"/>
              </a:lnSpc>
              <a:spcBef>
                <a:spcPts val="0"/>
              </a:spcBef>
              <a:spcAft>
                <a:spcPts val="0"/>
              </a:spcAft>
              <a:buNone/>
            </a:pPr>
            <a:r>
              <a:t/>
            </a:r>
            <a:endParaRPr>
              <a:solidFill>
                <a:schemeClr val="dk1"/>
              </a:solidFill>
              <a:latin typeface="Alegreya"/>
              <a:ea typeface="Alegreya"/>
              <a:cs typeface="Alegreya"/>
              <a:sym typeface="Alegreya"/>
            </a:endParaRPr>
          </a:p>
          <a:p>
            <a:pPr indent="0" lvl="0" marL="914400" marR="0" rtl="0" algn="l">
              <a:lnSpc>
                <a:spcPct val="150000"/>
              </a:lnSpc>
              <a:spcBef>
                <a:spcPts val="1600"/>
              </a:spcBef>
              <a:spcAft>
                <a:spcPts val="0"/>
              </a:spcAft>
              <a:buSzPts val="1800"/>
              <a:buNone/>
            </a:pPr>
            <a:r>
              <a:rPr lang="en">
                <a:solidFill>
                  <a:schemeClr val="dk1"/>
                </a:solidFill>
                <a:latin typeface="Alegreya"/>
                <a:ea typeface="Alegreya"/>
                <a:cs typeface="Alegreya"/>
                <a:sym typeface="Alegreya"/>
              </a:rPr>
              <a:t> </a:t>
            </a:r>
            <a:endParaRPr>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sp>
        <p:nvSpPr>
          <p:cNvPr id="157" name="Google Shape;157;g65a8916ac7_0_67"/>
          <p:cNvSpPr txBox="1"/>
          <p:nvPr>
            <p:ph idx="1" type="body"/>
          </p:nvPr>
        </p:nvSpPr>
        <p:spPr>
          <a:xfrm>
            <a:off x="4004050" y="281400"/>
            <a:ext cx="2353800" cy="895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600"/>
              </a:spcBef>
              <a:spcAft>
                <a:spcPts val="0"/>
              </a:spcAft>
              <a:buSzPts val="1800"/>
              <a:buNone/>
            </a:pPr>
            <a:r>
              <a:rPr b="1" lang="en" sz="2400">
                <a:solidFill>
                  <a:schemeClr val="dk1"/>
                </a:solidFill>
                <a:latin typeface="Alegreya"/>
                <a:ea typeface="Alegreya"/>
                <a:cs typeface="Alegreya"/>
                <a:sym typeface="Alegreya"/>
              </a:rPr>
              <a:t>Art</a:t>
            </a:r>
            <a:endParaRPr sz="2400" u="sng">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pic>
        <p:nvPicPr>
          <p:cNvPr id="158" name="Google Shape;158;g65a8916ac7_0_67"/>
          <p:cNvPicPr preferRelativeResize="0"/>
          <p:nvPr/>
        </p:nvPicPr>
        <p:blipFill>
          <a:blip r:embed="rId3">
            <a:alphaModFix/>
          </a:blip>
          <a:stretch>
            <a:fillRect/>
          </a:stretch>
        </p:blipFill>
        <p:spPr>
          <a:xfrm>
            <a:off x="211925" y="1364288"/>
            <a:ext cx="3437301" cy="2414924"/>
          </a:xfrm>
          <a:prstGeom prst="rect">
            <a:avLst/>
          </a:prstGeom>
          <a:noFill/>
          <a:ln>
            <a:noFill/>
          </a:ln>
        </p:spPr>
      </p:pic>
      <p:pic>
        <p:nvPicPr>
          <p:cNvPr id="159" name="Google Shape;159;g65a8916ac7_0_67"/>
          <p:cNvPicPr preferRelativeResize="0"/>
          <p:nvPr/>
        </p:nvPicPr>
        <p:blipFill rotWithShape="1">
          <a:blip r:embed="rId4">
            <a:alphaModFix/>
          </a:blip>
          <a:srcRect b="13314" l="0" r="0" t="0"/>
          <a:stretch/>
        </p:blipFill>
        <p:spPr>
          <a:xfrm>
            <a:off x="4434475" y="1783000"/>
            <a:ext cx="4017050" cy="2716075"/>
          </a:xfrm>
          <a:prstGeom prst="rect">
            <a:avLst/>
          </a:prstGeom>
          <a:noFill/>
          <a:ln>
            <a:noFill/>
          </a:ln>
        </p:spPr>
      </p:pic>
      <p:sp>
        <p:nvSpPr>
          <p:cNvPr id="160" name="Google Shape;160;g65a8916ac7_0_67"/>
          <p:cNvSpPr txBox="1"/>
          <p:nvPr/>
        </p:nvSpPr>
        <p:spPr>
          <a:xfrm>
            <a:off x="3951500" y="4499075"/>
            <a:ext cx="5192400" cy="37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https://fineartamerica.com/featured/untitled-5-jackson-pollock-inspired-vanessa-carpenter.html?product=art-print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64" name="Shape 164"/>
        <p:cNvGrpSpPr/>
        <p:nvPr/>
      </p:nvGrpSpPr>
      <p:grpSpPr>
        <a:xfrm>
          <a:off x="0" y="0"/>
          <a:ext cx="0" cy="0"/>
          <a:chOff x="0" y="0"/>
          <a:chExt cx="0" cy="0"/>
        </a:xfrm>
      </p:grpSpPr>
      <p:sp>
        <p:nvSpPr>
          <p:cNvPr id="165" name="Google Shape;165;p11"/>
          <p:cNvSpPr txBox="1"/>
          <p:nvPr>
            <p:ph idx="1" type="body"/>
          </p:nvPr>
        </p:nvSpPr>
        <p:spPr>
          <a:xfrm>
            <a:off x="826500" y="2227800"/>
            <a:ext cx="7491000" cy="687900"/>
          </a:xfrm>
          <a:prstGeom prst="rect">
            <a:avLst/>
          </a:prstGeom>
          <a:noFill/>
          <a:ln>
            <a:noFill/>
          </a:ln>
        </p:spPr>
        <p:txBody>
          <a:bodyPr anchorCtr="0" anchor="t" bIns="91425" lIns="91425" spcFirstLastPara="1" rIns="91425" wrap="square" tIns="91425">
            <a:noAutofit/>
          </a:bodyPr>
          <a:lstStyle/>
          <a:p>
            <a:pPr indent="-419100" lvl="0" marL="457200" rtl="0" algn="ctr">
              <a:lnSpc>
                <a:spcPct val="115000"/>
              </a:lnSpc>
              <a:spcBef>
                <a:spcPts val="0"/>
              </a:spcBef>
              <a:spcAft>
                <a:spcPts val="0"/>
              </a:spcAft>
              <a:buClr>
                <a:schemeClr val="dk1"/>
              </a:buClr>
              <a:buSzPts val="3000"/>
              <a:buFont typeface="Merriweather"/>
              <a:buAutoNum type="arabicPeriod" startAt="4"/>
            </a:pPr>
            <a:r>
              <a:rPr lang="en" sz="3000">
                <a:solidFill>
                  <a:schemeClr val="dk1"/>
                </a:solidFill>
                <a:latin typeface="Merriweather"/>
                <a:ea typeface="Merriweather"/>
                <a:cs typeface="Merriweather"/>
                <a:sym typeface="Merriweather"/>
              </a:rPr>
              <a:t>Further Ideas</a:t>
            </a:r>
            <a:endParaRPr sz="3000">
              <a:solidFill>
                <a:schemeClr val="dk1"/>
              </a:solidFill>
              <a:latin typeface="Merriweather"/>
              <a:ea typeface="Merriweather"/>
              <a:cs typeface="Merriweather"/>
              <a:sym typeface="Merriweather"/>
            </a:endParaRPr>
          </a:p>
          <a:p>
            <a:pPr indent="0" lvl="0" marL="457200" rtl="0" algn="l">
              <a:lnSpc>
                <a:spcPct val="115000"/>
              </a:lnSpc>
              <a:spcBef>
                <a:spcPts val="1600"/>
              </a:spcBef>
              <a:spcAft>
                <a:spcPts val="0"/>
              </a:spcAft>
              <a:buSzPts val="1800"/>
              <a:buNone/>
            </a:pPr>
            <a:r>
              <a:t/>
            </a:r>
            <a:endParaRPr i="1">
              <a:solidFill>
                <a:schemeClr val="dk1"/>
              </a:solidFill>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t/>
            </a:r>
            <a:endParaRPr i="1">
              <a:solidFill>
                <a:schemeClr val="dk1"/>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69" name="Shape 169"/>
        <p:cNvGrpSpPr/>
        <p:nvPr/>
      </p:nvGrpSpPr>
      <p:grpSpPr>
        <a:xfrm>
          <a:off x="0" y="0"/>
          <a:ext cx="0" cy="0"/>
          <a:chOff x="0" y="0"/>
          <a:chExt cx="0" cy="0"/>
        </a:xfrm>
      </p:grpSpPr>
      <p:sp>
        <p:nvSpPr>
          <p:cNvPr id="170" name="Google Shape;170;p12"/>
          <p:cNvSpPr txBox="1"/>
          <p:nvPr>
            <p:ph idx="1" type="body"/>
          </p:nvPr>
        </p:nvSpPr>
        <p:spPr>
          <a:xfrm>
            <a:off x="3742100" y="433200"/>
            <a:ext cx="5401800" cy="4277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800"/>
              <a:buNone/>
            </a:pPr>
            <a:r>
              <a:rPr lang="en" u="sng">
                <a:solidFill>
                  <a:schemeClr val="dk1"/>
                </a:solidFill>
                <a:latin typeface="Alegreya"/>
                <a:ea typeface="Alegreya"/>
                <a:cs typeface="Alegreya"/>
                <a:sym typeface="Alegreya"/>
              </a:rPr>
              <a:t>Tool for Cleaning River Deltas</a:t>
            </a:r>
            <a:endParaRPr u="sng">
              <a:solidFill>
                <a:schemeClr val="dk1"/>
              </a:solidFill>
              <a:latin typeface="Alegreya"/>
              <a:ea typeface="Alegreya"/>
              <a:cs typeface="Alegreya"/>
              <a:sym typeface="Alegreya"/>
            </a:endParaRPr>
          </a:p>
          <a:p>
            <a:pPr indent="-342900" lvl="0" marL="457200" marR="0" rtl="0" algn="l">
              <a:lnSpc>
                <a:spcPct val="150000"/>
              </a:lnSpc>
              <a:spcBef>
                <a:spcPts val="1600"/>
              </a:spcBef>
              <a:spcAft>
                <a:spcPts val="0"/>
              </a:spcAft>
              <a:buClr>
                <a:schemeClr val="dk1"/>
              </a:buClr>
              <a:buSzPts val="1800"/>
              <a:buFont typeface="Alegreya"/>
              <a:buAutoNum type="arabicPeriod"/>
            </a:pPr>
            <a:r>
              <a:rPr lang="en">
                <a:solidFill>
                  <a:schemeClr val="dk1"/>
                </a:solidFill>
                <a:latin typeface="Alegreya"/>
                <a:ea typeface="Alegreya"/>
                <a:cs typeface="Alegreya"/>
                <a:sym typeface="Alegreya"/>
              </a:rPr>
              <a:t>Due to the coriolis effect, the rivers at the deltas tend to curve and stay to the shore. </a:t>
            </a:r>
            <a:endParaRPr>
              <a:solidFill>
                <a:schemeClr val="dk1"/>
              </a:solidFill>
              <a:latin typeface="Alegreya"/>
              <a:ea typeface="Alegreya"/>
              <a:cs typeface="Alegreya"/>
              <a:sym typeface="Alegreya"/>
            </a:endParaRPr>
          </a:p>
          <a:p>
            <a:pPr indent="-342900" lvl="1" marL="914400" marR="0" rtl="0" algn="l">
              <a:lnSpc>
                <a:spcPct val="150000"/>
              </a:lnSpc>
              <a:spcBef>
                <a:spcPts val="1600"/>
              </a:spcBef>
              <a:spcAft>
                <a:spcPts val="0"/>
              </a:spcAft>
              <a:buClr>
                <a:schemeClr val="dk1"/>
              </a:buClr>
              <a:buSzPts val="1800"/>
              <a:buFont typeface="Alegreya"/>
              <a:buChar char="○"/>
            </a:pPr>
            <a:r>
              <a:rPr lang="en">
                <a:solidFill>
                  <a:schemeClr val="dk1"/>
                </a:solidFill>
                <a:latin typeface="Alegreya"/>
                <a:ea typeface="Alegreya"/>
                <a:cs typeface="Alegreya"/>
                <a:sym typeface="Alegreya"/>
              </a:rPr>
              <a:t>Using Navier-Stokes equations, we can calculate the width and depth of this region depending on the flow rate of the river, its width and the coriolis force.</a:t>
            </a:r>
            <a:endParaRPr>
              <a:solidFill>
                <a:schemeClr val="dk1"/>
              </a:solidFill>
              <a:latin typeface="Alegreya"/>
              <a:ea typeface="Alegreya"/>
              <a:cs typeface="Alegreya"/>
              <a:sym typeface="Alegreya"/>
            </a:endParaRPr>
          </a:p>
          <a:p>
            <a:pPr indent="-342900" lvl="0" marL="457200" marR="0" rtl="0" algn="l">
              <a:lnSpc>
                <a:spcPct val="150000"/>
              </a:lnSpc>
              <a:spcBef>
                <a:spcPts val="1600"/>
              </a:spcBef>
              <a:spcAft>
                <a:spcPts val="0"/>
              </a:spcAft>
              <a:buClr>
                <a:schemeClr val="dk1"/>
              </a:buClr>
              <a:buSzPts val="1800"/>
              <a:buFont typeface="Alegreya"/>
              <a:buAutoNum type="arabicPeriod"/>
            </a:pPr>
            <a:r>
              <a:rPr lang="en">
                <a:solidFill>
                  <a:schemeClr val="dk1"/>
                </a:solidFill>
                <a:latin typeface="Alegreya"/>
                <a:ea typeface="Alegreya"/>
                <a:cs typeface="Alegreya"/>
                <a:sym typeface="Alegreya"/>
              </a:rPr>
              <a:t>Using a more advanced simulation, we can verify the results from the Navier-Stokes equation.</a:t>
            </a:r>
            <a:endParaRPr>
              <a:solidFill>
                <a:schemeClr val="dk1"/>
              </a:solidFill>
              <a:latin typeface="Alegreya"/>
              <a:ea typeface="Alegreya"/>
              <a:cs typeface="Alegreya"/>
              <a:sym typeface="Alegreya"/>
            </a:endParaRPr>
          </a:p>
          <a:p>
            <a:pPr indent="0" lvl="0" marL="914400" marR="0" rtl="0" algn="l">
              <a:lnSpc>
                <a:spcPct val="150000"/>
              </a:lnSpc>
              <a:spcBef>
                <a:spcPts val="1600"/>
              </a:spcBef>
              <a:spcAft>
                <a:spcPts val="0"/>
              </a:spcAft>
              <a:buSzPts val="1800"/>
              <a:buNone/>
            </a:pPr>
            <a:r>
              <a:rPr lang="en">
                <a:solidFill>
                  <a:schemeClr val="dk1"/>
                </a:solidFill>
                <a:latin typeface="Alegreya"/>
                <a:ea typeface="Alegreya"/>
                <a:cs typeface="Alegreya"/>
                <a:sym typeface="Alegreya"/>
              </a:rPr>
              <a:t> </a:t>
            </a:r>
            <a:endParaRPr>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pic>
        <p:nvPicPr>
          <p:cNvPr id="171" name="Google Shape;171;p12"/>
          <p:cNvPicPr preferRelativeResize="0"/>
          <p:nvPr/>
        </p:nvPicPr>
        <p:blipFill rotWithShape="1">
          <a:blip r:embed="rId3">
            <a:alphaModFix/>
          </a:blip>
          <a:srcRect b="0" l="18168" r="23897" t="0"/>
          <a:stretch/>
        </p:blipFill>
        <p:spPr>
          <a:xfrm>
            <a:off x="229775" y="1168550"/>
            <a:ext cx="3417075" cy="2806400"/>
          </a:xfrm>
          <a:prstGeom prst="rect">
            <a:avLst/>
          </a:prstGeom>
          <a:noFill/>
          <a:ln>
            <a:noFill/>
          </a:ln>
        </p:spPr>
      </p:pic>
      <p:sp>
        <p:nvSpPr>
          <p:cNvPr id="172" name="Google Shape;172;p12"/>
          <p:cNvSpPr txBox="1"/>
          <p:nvPr/>
        </p:nvSpPr>
        <p:spPr>
          <a:xfrm>
            <a:off x="229775" y="40362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https://www.odt.co.nz/news/election-2017/focus-swimmable-rivers-exporting-water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65" name="Shape 65"/>
        <p:cNvGrpSpPr/>
        <p:nvPr/>
      </p:nvGrpSpPr>
      <p:grpSpPr>
        <a:xfrm>
          <a:off x="0" y="0"/>
          <a:ext cx="0" cy="0"/>
          <a:chOff x="0" y="0"/>
          <a:chExt cx="0" cy="0"/>
        </a:xfrm>
      </p:grpSpPr>
      <p:sp>
        <p:nvSpPr>
          <p:cNvPr id="66" name="Google Shape;66;p2"/>
          <p:cNvSpPr txBox="1"/>
          <p:nvPr>
            <p:ph idx="1" type="body"/>
          </p:nvPr>
        </p:nvSpPr>
        <p:spPr>
          <a:xfrm>
            <a:off x="1837650" y="211800"/>
            <a:ext cx="5468700" cy="4719900"/>
          </a:xfrm>
          <a:prstGeom prst="rect">
            <a:avLst/>
          </a:prstGeom>
          <a:noFill/>
          <a:ln>
            <a:noFill/>
          </a:ln>
        </p:spPr>
        <p:txBody>
          <a:bodyPr anchorCtr="0" anchor="t" bIns="91425" lIns="91425" spcFirstLastPara="1" rIns="91425" wrap="square" tIns="91425">
            <a:noAutofit/>
          </a:bodyPr>
          <a:lstStyle/>
          <a:p>
            <a:pPr indent="0" lvl="0" marL="0" rtl="0" algn="l">
              <a:lnSpc>
                <a:spcPct val="180000"/>
              </a:lnSpc>
              <a:spcBef>
                <a:spcPts val="0"/>
              </a:spcBef>
              <a:spcAft>
                <a:spcPts val="0"/>
              </a:spcAft>
              <a:buSzPts val="1800"/>
              <a:buNone/>
            </a:pPr>
            <a:r>
              <a:rPr lang="en" u="sng">
                <a:solidFill>
                  <a:schemeClr val="dk1"/>
                </a:solidFill>
                <a:latin typeface="Merriweather"/>
                <a:ea typeface="Merriweather"/>
                <a:cs typeface="Merriweather"/>
                <a:sym typeface="Merriweather"/>
              </a:rPr>
              <a:t>Table</a:t>
            </a:r>
            <a:endParaRPr>
              <a:solidFill>
                <a:schemeClr val="dk1"/>
              </a:solidFill>
              <a:latin typeface="Merriweather"/>
              <a:ea typeface="Merriweather"/>
              <a:cs typeface="Merriweather"/>
              <a:sym typeface="Merriweather"/>
            </a:endParaRPr>
          </a:p>
          <a:p>
            <a:pPr indent="-342900" lvl="0" marL="457200" rtl="0" algn="l">
              <a:lnSpc>
                <a:spcPct val="180000"/>
              </a:lnSpc>
              <a:spcBef>
                <a:spcPts val="0"/>
              </a:spcBef>
              <a:spcAft>
                <a:spcPts val="0"/>
              </a:spcAft>
              <a:buClr>
                <a:schemeClr val="dk1"/>
              </a:buClr>
              <a:buSzPts val="1800"/>
              <a:buFont typeface="Merriweather"/>
              <a:buAutoNum type="arabicPeriod"/>
            </a:pPr>
            <a:r>
              <a:rPr lang="en">
                <a:solidFill>
                  <a:schemeClr val="dk1"/>
                </a:solidFill>
                <a:latin typeface="Merriweather"/>
                <a:ea typeface="Merriweather"/>
                <a:cs typeface="Merriweather"/>
                <a:sym typeface="Merriweather"/>
              </a:rPr>
              <a:t>What is Brownian Motion?</a:t>
            </a:r>
            <a:endParaRPr>
              <a:solidFill>
                <a:schemeClr val="dk1"/>
              </a:solidFill>
              <a:latin typeface="Merriweather"/>
              <a:ea typeface="Merriweather"/>
              <a:cs typeface="Merriweather"/>
              <a:sym typeface="Merriweather"/>
            </a:endParaRPr>
          </a:p>
          <a:p>
            <a:pPr indent="-317500" lvl="1" marL="914400" rtl="0" algn="l">
              <a:lnSpc>
                <a:spcPct val="180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From Ancient Philosophers to Einstein.</a:t>
            </a:r>
            <a:endParaRPr>
              <a:solidFill>
                <a:schemeClr val="dk1"/>
              </a:solidFill>
              <a:latin typeface="Merriweather"/>
              <a:ea typeface="Merriweather"/>
              <a:cs typeface="Merriweather"/>
              <a:sym typeface="Merriweather"/>
            </a:endParaRPr>
          </a:p>
          <a:p>
            <a:pPr indent="-342900" lvl="0" marL="457200" rtl="0" algn="l">
              <a:lnSpc>
                <a:spcPct val="180000"/>
              </a:lnSpc>
              <a:spcBef>
                <a:spcPts val="0"/>
              </a:spcBef>
              <a:spcAft>
                <a:spcPts val="0"/>
              </a:spcAft>
              <a:buClr>
                <a:schemeClr val="dk1"/>
              </a:buClr>
              <a:buSzPts val="1800"/>
              <a:buFont typeface="Merriweather"/>
              <a:buAutoNum type="arabicPeriod"/>
            </a:pPr>
            <a:r>
              <a:rPr lang="en">
                <a:solidFill>
                  <a:schemeClr val="dk1"/>
                </a:solidFill>
                <a:latin typeface="Merriweather"/>
                <a:ea typeface="Merriweather"/>
                <a:cs typeface="Merriweather"/>
                <a:sym typeface="Merriweather"/>
              </a:rPr>
              <a:t>How we simulated Brownian Motion?</a:t>
            </a:r>
            <a:endParaRPr>
              <a:solidFill>
                <a:schemeClr val="dk1"/>
              </a:solidFill>
              <a:latin typeface="Merriweather"/>
              <a:ea typeface="Merriweather"/>
              <a:cs typeface="Merriweather"/>
              <a:sym typeface="Merriweather"/>
            </a:endParaRPr>
          </a:p>
          <a:p>
            <a:pPr indent="-317500" lvl="1" marL="914400" rtl="0" algn="l">
              <a:lnSpc>
                <a:spcPct val="180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A 4-Step Process!</a:t>
            </a:r>
            <a:endParaRPr>
              <a:solidFill>
                <a:schemeClr val="dk1"/>
              </a:solidFill>
              <a:latin typeface="Merriweather"/>
              <a:ea typeface="Merriweather"/>
              <a:cs typeface="Merriweather"/>
              <a:sym typeface="Merriweather"/>
            </a:endParaRPr>
          </a:p>
          <a:p>
            <a:pPr indent="-342900" lvl="0" marL="457200" rtl="0" algn="l">
              <a:lnSpc>
                <a:spcPct val="180000"/>
              </a:lnSpc>
              <a:spcBef>
                <a:spcPts val="0"/>
              </a:spcBef>
              <a:spcAft>
                <a:spcPts val="0"/>
              </a:spcAft>
              <a:buClr>
                <a:schemeClr val="dk1"/>
              </a:buClr>
              <a:buSzPts val="1800"/>
              <a:buFont typeface="Merriweather"/>
              <a:buAutoNum type="arabicPeriod"/>
            </a:pPr>
            <a:r>
              <a:rPr lang="en">
                <a:solidFill>
                  <a:schemeClr val="dk1"/>
                </a:solidFill>
                <a:latin typeface="Merriweather"/>
                <a:ea typeface="Merriweather"/>
                <a:cs typeface="Merriweather"/>
                <a:sym typeface="Merriweather"/>
              </a:rPr>
              <a:t>Implications of Simulation </a:t>
            </a:r>
            <a:endParaRPr>
              <a:solidFill>
                <a:schemeClr val="dk1"/>
              </a:solidFill>
              <a:latin typeface="Merriweather"/>
              <a:ea typeface="Merriweather"/>
              <a:cs typeface="Merriweather"/>
              <a:sym typeface="Merriweather"/>
            </a:endParaRPr>
          </a:p>
          <a:p>
            <a:pPr indent="-317500" lvl="1" marL="914400" rtl="0" algn="l">
              <a:lnSpc>
                <a:spcPct val="180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Predicting Stock Price Behaviour in Finance</a:t>
            </a:r>
            <a:endParaRPr>
              <a:solidFill>
                <a:schemeClr val="dk1"/>
              </a:solidFill>
              <a:latin typeface="Merriweather"/>
              <a:ea typeface="Merriweather"/>
              <a:cs typeface="Merriweather"/>
              <a:sym typeface="Merriweather"/>
            </a:endParaRPr>
          </a:p>
          <a:p>
            <a:pPr indent="-317500" lvl="1" marL="914400" rtl="0" algn="l">
              <a:lnSpc>
                <a:spcPct val="180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Generating Drip Paintings?</a:t>
            </a:r>
            <a:endParaRPr>
              <a:solidFill>
                <a:schemeClr val="dk1"/>
              </a:solidFill>
              <a:latin typeface="Merriweather"/>
              <a:ea typeface="Merriweather"/>
              <a:cs typeface="Merriweather"/>
              <a:sym typeface="Merriweather"/>
            </a:endParaRPr>
          </a:p>
          <a:p>
            <a:pPr indent="-342900" lvl="0" marL="457200" rtl="0" algn="l">
              <a:lnSpc>
                <a:spcPct val="180000"/>
              </a:lnSpc>
              <a:spcBef>
                <a:spcPts val="0"/>
              </a:spcBef>
              <a:spcAft>
                <a:spcPts val="0"/>
              </a:spcAft>
              <a:buClr>
                <a:schemeClr val="dk1"/>
              </a:buClr>
              <a:buSzPts val="1800"/>
              <a:buFont typeface="Merriweather"/>
              <a:buAutoNum type="arabicPeriod"/>
            </a:pPr>
            <a:r>
              <a:rPr lang="en">
                <a:solidFill>
                  <a:schemeClr val="dk1"/>
                </a:solidFill>
                <a:latin typeface="Merriweather"/>
                <a:ea typeface="Merriweather"/>
                <a:cs typeface="Merriweather"/>
                <a:sym typeface="Merriweather"/>
              </a:rPr>
              <a:t>Further Ideas</a:t>
            </a:r>
            <a:endParaRPr>
              <a:solidFill>
                <a:schemeClr val="dk1"/>
              </a:solidFill>
              <a:latin typeface="Merriweather"/>
              <a:ea typeface="Merriweather"/>
              <a:cs typeface="Merriweather"/>
              <a:sym typeface="Merriweather"/>
            </a:endParaRPr>
          </a:p>
          <a:p>
            <a:pPr indent="-317500" lvl="1" marL="914400" rtl="0" algn="l">
              <a:lnSpc>
                <a:spcPct val="180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A Tool for River Cleanups</a:t>
            </a:r>
            <a:endParaRPr>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70" name="Shape 70"/>
        <p:cNvGrpSpPr/>
        <p:nvPr/>
      </p:nvGrpSpPr>
      <p:grpSpPr>
        <a:xfrm>
          <a:off x="0" y="0"/>
          <a:ext cx="0" cy="0"/>
          <a:chOff x="0" y="0"/>
          <a:chExt cx="0" cy="0"/>
        </a:xfrm>
      </p:grpSpPr>
      <p:sp>
        <p:nvSpPr>
          <p:cNvPr id="71" name="Google Shape;71;p3"/>
          <p:cNvSpPr txBox="1"/>
          <p:nvPr>
            <p:ph idx="1" type="body"/>
          </p:nvPr>
        </p:nvSpPr>
        <p:spPr>
          <a:xfrm>
            <a:off x="1319700" y="2249150"/>
            <a:ext cx="6504600" cy="440100"/>
          </a:xfrm>
          <a:prstGeom prst="rect">
            <a:avLst/>
          </a:prstGeom>
          <a:noFill/>
          <a:ln>
            <a:noFill/>
          </a:ln>
        </p:spPr>
        <p:txBody>
          <a:bodyPr anchorCtr="0" anchor="t" bIns="91425" lIns="91425" spcFirstLastPara="1" rIns="91425" wrap="square" tIns="91425">
            <a:noAutofit/>
          </a:bodyPr>
          <a:lstStyle/>
          <a:p>
            <a:pPr indent="-419100" lvl="0" marL="457200" rtl="0" algn="ctr">
              <a:lnSpc>
                <a:spcPct val="115000"/>
              </a:lnSpc>
              <a:spcBef>
                <a:spcPts val="0"/>
              </a:spcBef>
              <a:spcAft>
                <a:spcPts val="0"/>
              </a:spcAft>
              <a:buClr>
                <a:schemeClr val="dk1"/>
              </a:buClr>
              <a:buSzPts val="3000"/>
              <a:buFont typeface="Merriweather"/>
              <a:buAutoNum type="arabicPeriod"/>
            </a:pPr>
            <a:r>
              <a:rPr lang="en" sz="3000">
                <a:solidFill>
                  <a:schemeClr val="dk1"/>
                </a:solidFill>
                <a:latin typeface="Merriweather"/>
                <a:ea typeface="Merriweather"/>
                <a:cs typeface="Merriweather"/>
                <a:sym typeface="Merriweather"/>
              </a:rPr>
              <a:t>What is Brownian Motion?</a:t>
            </a:r>
            <a:endParaRPr sz="3000">
              <a:solidFill>
                <a:schemeClr val="dk1"/>
              </a:solidFill>
              <a:latin typeface="Merriweather"/>
              <a:ea typeface="Merriweather"/>
              <a:cs typeface="Merriweather"/>
              <a:sym typeface="Merriweather"/>
            </a:endParaRPr>
          </a:p>
          <a:p>
            <a:pPr indent="0" lvl="0" marL="457200" rtl="0" algn="l">
              <a:lnSpc>
                <a:spcPct val="115000"/>
              </a:lnSpc>
              <a:spcBef>
                <a:spcPts val="1600"/>
              </a:spcBef>
              <a:spcAft>
                <a:spcPts val="0"/>
              </a:spcAft>
              <a:buSzPts val="1800"/>
              <a:buNone/>
            </a:pPr>
            <a:r>
              <a:t/>
            </a:r>
            <a:endParaRPr i="1">
              <a:solidFill>
                <a:schemeClr val="dk1"/>
              </a:solidFill>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t/>
            </a:r>
            <a:endParaRPr i="1">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75" name="Shape 75"/>
        <p:cNvGrpSpPr/>
        <p:nvPr/>
      </p:nvGrpSpPr>
      <p:grpSpPr>
        <a:xfrm>
          <a:off x="0" y="0"/>
          <a:ext cx="0" cy="0"/>
          <a:chOff x="0" y="0"/>
          <a:chExt cx="0" cy="0"/>
        </a:xfrm>
      </p:grpSpPr>
      <p:sp>
        <p:nvSpPr>
          <p:cNvPr id="76" name="Google Shape;76;p4"/>
          <p:cNvSpPr txBox="1"/>
          <p:nvPr>
            <p:ph idx="1" type="body"/>
          </p:nvPr>
        </p:nvSpPr>
        <p:spPr>
          <a:xfrm>
            <a:off x="23250" y="0"/>
            <a:ext cx="9097500" cy="4001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800"/>
              <a:buNone/>
            </a:pPr>
            <a:r>
              <a:t/>
            </a:r>
            <a:endParaRPr sz="1800">
              <a:solidFill>
                <a:schemeClr val="dk1"/>
              </a:solidFill>
              <a:latin typeface="Alegreya"/>
              <a:ea typeface="Alegreya"/>
              <a:cs typeface="Alegreya"/>
              <a:sym typeface="Alegreya"/>
            </a:endParaRPr>
          </a:p>
          <a:p>
            <a:pPr indent="-342900" lvl="0" marL="457200" rtl="0" algn="l">
              <a:lnSpc>
                <a:spcPct val="150000"/>
              </a:lnSpc>
              <a:spcBef>
                <a:spcPts val="1600"/>
              </a:spcBef>
              <a:spcAft>
                <a:spcPts val="0"/>
              </a:spcAft>
              <a:buClr>
                <a:schemeClr val="dk1"/>
              </a:buClr>
              <a:buSzPts val="1800"/>
              <a:buFont typeface="Alegreya"/>
              <a:buChar char="●"/>
            </a:pPr>
            <a:r>
              <a:rPr lang="en">
                <a:solidFill>
                  <a:schemeClr val="dk1"/>
                </a:solidFill>
                <a:latin typeface="Alegreya"/>
                <a:ea typeface="Alegreya"/>
                <a:cs typeface="Alegreya"/>
                <a:sym typeface="Alegreya"/>
              </a:rPr>
              <a:t>A system of equations to simulate the random movements of a particle in a fluid</a:t>
            </a:r>
            <a:endParaRPr>
              <a:solidFill>
                <a:schemeClr val="dk1"/>
              </a:solidFill>
              <a:latin typeface="Alegreya"/>
              <a:ea typeface="Alegreya"/>
              <a:cs typeface="Alegreya"/>
              <a:sym typeface="Alegreya"/>
            </a:endParaRPr>
          </a:p>
          <a:p>
            <a:pPr indent="-317500" lvl="1" marL="914400" rtl="0" algn="l">
              <a:lnSpc>
                <a:spcPct val="150000"/>
              </a:lnSpc>
              <a:spcBef>
                <a:spcPts val="0"/>
              </a:spcBef>
              <a:spcAft>
                <a:spcPts val="0"/>
              </a:spcAft>
              <a:buClr>
                <a:schemeClr val="dk1"/>
              </a:buClr>
              <a:buSzPts val="1400"/>
              <a:buFont typeface="Alegreya"/>
              <a:buChar char="○"/>
            </a:pPr>
            <a:r>
              <a:rPr lang="en">
                <a:solidFill>
                  <a:schemeClr val="dk1"/>
                </a:solidFill>
                <a:latin typeface="Alegreya"/>
                <a:ea typeface="Alegreya"/>
                <a:cs typeface="Alegreya"/>
                <a:sym typeface="Alegreya"/>
              </a:rPr>
              <a:t>First described by the Roman philosopher Lucretius in 60 BC.</a:t>
            </a:r>
            <a:endParaRPr>
              <a:solidFill>
                <a:schemeClr val="dk1"/>
              </a:solidFill>
              <a:latin typeface="Alegreya"/>
              <a:ea typeface="Alegreya"/>
              <a:cs typeface="Alegreya"/>
              <a:sym typeface="Alegreya"/>
            </a:endParaRPr>
          </a:p>
          <a:p>
            <a:pPr indent="0" lvl="0" marL="914400" rtl="0" algn="l">
              <a:lnSpc>
                <a:spcPct val="150000"/>
              </a:lnSpc>
              <a:spcBef>
                <a:spcPts val="0"/>
              </a:spcBef>
              <a:spcAft>
                <a:spcPts val="0"/>
              </a:spcAft>
              <a:buNone/>
            </a:pPr>
            <a:r>
              <a:t/>
            </a:r>
            <a:endParaRPr>
              <a:solidFill>
                <a:schemeClr val="dk1"/>
              </a:solidFill>
              <a:latin typeface="Alegreya"/>
              <a:ea typeface="Alegreya"/>
              <a:cs typeface="Alegreya"/>
              <a:sym typeface="Alegreya"/>
            </a:endParaRPr>
          </a:p>
          <a:p>
            <a:pPr indent="0" lvl="0" marL="914400" rtl="0" algn="l">
              <a:lnSpc>
                <a:spcPct val="150000"/>
              </a:lnSpc>
              <a:spcBef>
                <a:spcPts val="0"/>
              </a:spcBef>
              <a:spcAft>
                <a:spcPts val="0"/>
              </a:spcAft>
              <a:buNone/>
            </a:pPr>
            <a:r>
              <a:rPr lang="en">
                <a:solidFill>
                  <a:schemeClr val="dk1"/>
                </a:solidFill>
                <a:latin typeface="Alegreya"/>
                <a:ea typeface="Alegreya"/>
                <a:cs typeface="Alegreya"/>
                <a:sym typeface="Alegreya"/>
              </a:rPr>
              <a:t>  </a:t>
            </a:r>
            <a:endParaRPr>
              <a:solidFill>
                <a:schemeClr val="dk1"/>
              </a:solidFill>
              <a:latin typeface="Alegreya"/>
              <a:ea typeface="Alegreya"/>
              <a:cs typeface="Alegreya"/>
              <a:sym typeface="Alegreya"/>
            </a:endParaRPr>
          </a:p>
          <a:p>
            <a:pPr indent="0" lvl="0" marL="0" rtl="0" algn="l">
              <a:lnSpc>
                <a:spcPct val="150000"/>
              </a:lnSpc>
              <a:spcBef>
                <a:spcPts val="0"/>
              </a:spcBef>
              <a:spcAft>
                <a:spcPts val="0"/>
              </a:spcAft>
              <a:buNone/>
            </a:pPr>
            <a:r>
              <a:rPr lang="en">
                <a:solidFill>
                  <a:schemeClr val="dk1"/>
                </a:solidFill>
                <a:latin typeface="Alegreya"/>
                <a:ea typeface="Alegreya"/>
                <a:cs typeface="Alegreya"/>
                <a:sym typeface="Alegreya"/>
              </a:rPr>
              <a:t> </a:t>
            </a:r>
            <a:endParaRPr>
              <a:solidFill>
                <a:schemeClr val="dk1"/>
              </a:solidFill>
              <a:latin typeface="Alegreya"/>
              <a:ea typeface="Alegreya"/>
              <a:cs typeface="Alegreya"/>
              <a:sym typeface="Alegreya"/>
            </a:endParaRPr>
          </a:p>
          <a:p>
            <a:pPr indent="-317500" lvl="1" marL="914400" rtl="0" algn="l">
              <a:lnSpc>
                <a:spcPct val="150000"/>
              </a:lnSpc>
              <a:spcBef>
                <a:spcPts val="0"/>
              </a:spcBef>
              <a:spcAft>
                <a:spcPts val="0"/>
              </a:spcAft>
              <a:buClr>
                <a:schemeClr val="dk1"/>
              </a:buClr>
              <a:buSzPts val="1400"/>
              <a:buFont typeface="Alegreya"/>
              <a:buChar char="○"/>
            </a:pPr>
            <a:r>
              <a:rPr lang="en">
                <a:solidFill>
                  <a:schemeClr val="dk1"/>
                </a:solidFill>
                <a:latin typeface="Alegreya"/>
                <a:ea typeface="Alegreya"/>
                <a:cs typeface="Alegreya"/>
                <a:sym typeface="Alegreya"/>
              </a:rPr>
              <a:t>The idea was brought into discussion by botanist Robert Brown as he observed the behaviour of particles in a fluid. Decades later, Einstein formally represented the behaviours in thermodynamics. The equations he derived are represented below:</a:t>
            </a:r>
            <a:endParaRPr>
              <a:solidFill>
                <a:schemeClr val="dk1"/>
              </a:solidFill>
              <a:latin typeface="Alegreya"/>
              <a:ea typeface="Alegreya"/>
              <a:cs typeface="Alegreya"/>
              <a:sym typeface="Alegreya"/>
            </a:endParaRPr>
          </a:p>
          <a:p>
            <a:pPr indent="0" lvl="0" marL="0" rtl="0" algn="l">
              <a:lnSpc>
                <a:spcPct val="150000"/>
              </a:lnSpc>
              <a:spcBef>
                <a:spcPts val="0"/>
              </a:spcBef>
              <a:spcAft>
                <a:spcPts val="0"/>
              </a:spcAft>
              <a:buNone/>
            </a:pPr>
            <a:r>
              <a:t/>
            </a:r>
            <a:endParaRPr>
              <a:solidFill>
                <a:schemeClr val="dk1"/>
              </a:solidFill>
              <a:latin typeface="Alegreya"/>
              <a:ea typeface="Alegreya"/>
              <a:cs typeface="Alegreya"/>
              <a:sym typeface="Alegreya"/>
            </a:endParaRPr>
          </a:p>
          <a:p>
            <a:pPr indent="0" lvl="0" marL="0" rtl="0" algn="l">
              <a:lnSpc>
                <a:spcPct val="150000"/>
              </a:lnSpc>
              <a:spcBef>
                <a:spcPts val="0"/>
              </a:spcBef>
              <a:spcAft>
                <a:spcPts val="0"/>
              </a:spcAft>
              <a:buNone/>
            </a:pPr>
            <a:r>
              <a:t/>
            </a:r>
            <a:endParaRPr>
              <a:solidFill>
                <a:schemeClr val="dk1"/>
              </a:solidFill>
              <a:latin typeface="Alegreya"/>
              <a:ea typeface="Alegreya"/>
              <a:cs typeface="Alegreya"/>
              <a:sym typeface="Alegreya"/>
            </a:endParaRPr>
          </a:p>
          <a:p>
            <a:pPr indent="0" lvl="0" marL="0" rtl="0" algn="l">
              <a:lnSpc>
                <a:spcPct val="150000"/>
              </a:lnSpc>
              <a:spcBef>
                <a:spcPts val="0"/>
              </a:spcBef>
              <a:spcAft>
                <a:spcPts val="0"/>
              </a:spcAft>
              <a:buNone/>
            </a:pPr>
            <a:r>
              <a:rPr lang="en">
                <a:solidFill>
                  <a:schemeClr val="dk1"/>
                </a:solidFill>
                <a:latin typeface="Alegreya"/>
                <a:ea typeface="Alegreya"/>
                <a:cs typeface="Alegreya"/>
                <a:sym typeface="Alegreya"/>
              </a:rPr>
              <a:t>		</a:t>
            </a:r>
            <a:r>
              <a:rPr i="1" lang="en">
                <a:solidFill>
                  <a:schemeClr val="dk1"/>
                </a:solidFill>
                <a:latin typeface="Alegreya"/>
                <a:ea typeface="Alegreya"/>
                <a:cs typeface="Alegreya"/>
                <a:sym typeface="Alegreya"/>
              </a:rPr>
              <a:t>Source: </a:t>
            </a:r>
            <a:r>
              <a:rPr lang="en" sz="1100" u="sng">
                <a:solidFill>
                  <a:schemeClr val="hlink"/>
                </a:solidFill>
                <a:latin typeface="Arial"/>
                <a:ea typeface="Arial"/>
                <a:cs typeface="Arial"/>
                <a:sym typeface="Arial"/>
                <a:hlinkClick r:id="rId3"/>
              </a:rPr>
              <a:t>http://stat.math.uregina.ca/~kozdron/Research/UgradTalks/BM_and_Heat/heat_and_BM.pdf</a:t>
            </a:r>
            <a:endParaRPr i="1">
              <a:solidFill>
                <a:schemeClr val="dk1"/>
              </a:solidFill>
              <a:latin typeface="Alegreya"/>
              <a:ea typeface="Alegreya"/>
              <a:cs typeface="Alegreya"/>
              <a:sym typeface="Alegreya"/>
            </a:endParaRPr>
          </a:p>
          <a:p>
            <a:pPr indent="0" lvl="0" marL="0" rtl="0" algn="l">
              <a:lnSpc>
                <a:spcPct val="150000"/>
              </a:lnSpc>
              <a:spcBef>
                <a:spcPts val="0"/>
              </a:spcBef>
              <a:spcAft>
                <a:spcPts val="0"/>
              </a:spcAft>
              <a:buNone/>
            </a:pPr>
            <a:r>
              <a:t/>
            </a:r>
            <a:endParaRPr>
              <a:solidFill>
                <a:schemeClr val="dk1"/>
              </a:solidFill>
              <a:latin typeface="Alegreya"/>
              <a:ea typeface="Alegreya"/>
              <a:cs typeface="Alegreya"/>
              <a:sym typeface="Alegreya"/>
            </a:endParaRPr>
          </a:p>
          <a:p>
            <a:pPr indent="0" lvl="0" marL="0" rtl="0" algn="l">
              <a:lnSpc>
                <a:spcPct val="150000"/>
              </a:lnSpc>
              <a:spcBef>
                <a:spcPts val="0"/>
              </a:spcBef>
              <a:spcAft>
                <a:spcPts val="0"/>
              </a:spcAft>
              <a:buNone/>
            </a:pPr>
            <a:r>
              <a:t/>
            </a:r>
            <a:endParaRPr>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sp>
        <p:nvSpPr>
          <p:cNvPr id="77" name="Google Shape;77;p4"/>
          <p:cNvSpPr txBox="1"/>
          <p:nvPr>
            <p:ph idx="1" type="body"/>
          </p:nvPr>
        </p:nvSpPr>
        <p:spPr>
          <a:xfrm>
            <a:off x="882325" y="857050"/>
            <a:ext cx="6350700" cy="1612200"/>
          </a:xfrm>
          <a:prstGeom prst="rect">
            <a:avLst/>
          </a:prstGeom>
          <a:noFill/>
          <a:ln>
            <a:noFill/>
          </a:ln>
        </p:spPr>
        <p:txBody>
          <a:bodyPr anchorCtr="0" anchor="t" bIns="91425" lIns="91425" spcFirstLastPara="1" rIns="91425" wrap="square" tIns="91425">
            <a:noAutofit/>
          </a:bodyPr>
          <a:lstStyle/>
          <a:p>
            <a:pPr indent="0" lvl="0" marL="0" marR="190500" rtl="0" algn="l">
              <a:lnSpc>
                <a:spcPct val="100000"/>
              </a:lnSpc>
              <a:spcBef>
                <a:spcPts val="4100"/>
              </a:spcBef>
              <a:spcAft>
                <a:spcPts val="0"/>
              </a:spcAft>
              <a:buNone/>
            </a:pPr>
            <a:r>
              <a:rPr i="1" lang="en" sz="1200">
                <a:solidFill>
                  <a:srgbClr val="FFFFFF"/>
                </a:solidFill>
                <a:latin typeface="Courier New"/>
                <a:ea typeface="Courier New"/>
                <a:cs typeface="Courier New"/>
                <a:sym typeface="Courier New"/>
              </a:rPr>
              <a:t>"...You will see a multitude of tiny particles mingling in a multitude of ways... that those bodies are in motion that we see in sunbeams, moved by blows that remain invisible." - </a:t>
            </a:r>
            <a:r>
              <a:rPr lang="en" sz="1200">
                <a:solidFill>
                  <a:srgbClr val="FFFFFF"/>
                </a:solidFill>
                <a:latin typeface="Courier New"/>
                <a:ea typeface="Courier New"/>
                <a:cs typeface="Courier New"/>
                <a:sym typeface="Courier New"/>
              </a:rPr>
              <a:t>Excerpt, "On the Nature of Things" (Lucretius, c. 60 BC)</a:t>
            </a:r>
            <a:endParaRPr i="1">
              <a:solidFill>
                <a:srgbClr val="FFFFFF"/>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rgbClr val="FFFFFF"/>
              </a:solidFill>
              <a:latin typeface="Alegreya"/>
              <a:ea typeface="Alegreya"/>
              <a:cs typeface="Alegreya"/>
              <a:sym typeface="Alegreya"/>
            </a:endParaRPr>
          </a:p>
        </p:txBody>
      </p:sp>
      <p:pic>
        <p:nvPicPr>
          <p:cNvPr id="78" name="Google Shape;78;p4"/>
          <p:cNvPicPr preferRelativeResize="0"/>
          <p:nvPr/>
        </p:nvPicPr>
        <p:blipFill>
          <a:blip r:embed="rId4">
            <a:alphaModFix/>
          </a:blip>
          <a:stretch>
            <a:fillRect/>
          </a:stretch>
        </p:blipFill>
        <p:spPr>
          <a:xfrm>
            <a:off x="3405188" y="3652875"/>
            <a:ext cx="2333625" cy="62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82" name="Shape 82"/>
        <p:cNvGrpSpPr/>
        <p:nvPr/>
      </p:nvGrpSpPr>
      <p:grpSpPr>
        <a:xfrm>
          <a:off x="0" y="0"/>
          <a:ext cx="0" cy="0"/>
          <a:chOff x="0" y="0"/>
          <a:chExt cx="0" cy="0"/>
        </a:xfrm>
      </p:grpSpPr>
      <p:sp>
        <p:nvSpPr>
          <p:cNvPr id="83" name="Google Shape;83;p6"/>
          <p:cNvSpPr txBox="1"/>
          <p:nvPr>
            <p:ph idx="1" type="body"/>
          </p:nvPr>
        </p:nvSpPr>
        <p:spPr>
          <a:xfrm>
            <a:off x="1871100" y="2003850"/>
            <a:ext cx="5401800" cy="1135800"/>
          </a:xfrm>
          <a:prstGeom prst="rect">
            <a:avLst/>
          </a:prstGeom>
          <a:noFill/>
          <a:ln>
            <a:noFill/>
          </a:ln>
        </p:spPr>
        <p:txBody>
          <a:bodyPr anchorCtr="0" anchor="t" bIns="91425" lIns="91425" spcFirstLastPara="1" rIns="91425" wrap="square" tIns="91425">
            <a:noAutofit/>
          </a:bodyPr>
          <a:lstStyle/>
          <a:p>
            <a:pPr indent="-419100" lvl="0" marL="457200" rtl="0" algn="ctr">
              <a:lnSpc>
                <a:spcPct val="115000"/>
              </a:lnSpc>
              <a:spcBef>
                <a:spcPts val="0"/>
              </a:spcBef>
              <a:spcAft>
                <a:spcPts val="0"/>
              </a:spcAft>
              <a:buClr>
                <a:schemeClr val="dk1"/>
              </a:buClr>
              <a:buSzPts val="3000"/>
              <a:buFont typeface="Merriweather"/>
              <a:buAutoNum type="arabicPeriod" startAt="2"/>
            </a:pPr>
            <a:r>
              <a:rPr lang="en" sz="3000">
                <a:solidFill>
                  <a:schemeClr val="dk1"/>
                </a:solidFill>
                <a:latin typeface="Merriweather"/>
                <a:ea typeface="Merriweather"/>
                <a:cs typeface="Merriweather"/>
                <a:sym typeface="Merriweather"/>
              </a:rPr>
              <a:t>How did we simulate Brownian Motion?</a:t>
            </a:r>
            <a:endParaRPr sz="3000">
              <a:solidFill>
                <a:schemeClr val="dk1"/>
              </a:solidFill>
              <a:latin typeface="Merriweather"/>
              <a:ea typeface="Merriweather"/>
              <a:cs typeface="Merriweather"/>
              <a:sym typeface="Merriweather"/>
            </a:endParaRPr>
          </a:p>
          <a:p>
            <a:pPr indent="0" lvl="0" marL="457200" rtl="0" algn="l">
              <a:lnSpc>
                <a:spcPct val="115000"/>
              </a:lnSpc>
              <a:spcBef>
                <a:spcPts val="1600"/>
              </a:spcBef>
              <a:spcAft>
                <a:spcPts val="0"/>
              </a:spcAft>
              <a:buSzPts val="1800"/>
              <a:buNone/>
            </a:pPr>
            <a:r>
              <a:t/>
            </a:r>
            <a:endParaRPr i="1">
              <a:solidFill>
                <a:schemeClr val="dk1"/>
              </a:solidFill>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t/>
            </a:r>
            <a:endParaRPr i="1">
              <a:solidFill>
                <a:schemeClr val="dk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87" name="Shape 87"/>
        <p:cNvGrpSpPr/>
        <p:nvPr/>
      </p:nvGrpSpPr>
      <p:grpSpPr>
        <a:xfrm>
          <a:off x="0" y="0"/>
          <a:ext cx="0" cy="0"/>
          <a:chOff x="0" y="0"/>
          <a:chExt cx="0" cy="0"/>
        </a:xfrm>
      </p:grpSpPr>
      <p:sp>
        <p:nvSpPr>
          <p:cNvPr id="88" name="Google Shape;88;p5"/>
          <p:cNvSpPr txBox="1"/>
          <p:nvPr>
            <p:ph idx="1" type="body"/>
          </p:nvPr>
        </p:nvSpPr>
        <p:spPr>
          <a:xfrm>
            <a:off x="3742100" y="525150"/>
            <a:ext cx="5401800" cy="4093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SzPts val="1800"/>
              <a:buNone/>
            </a:pPr>
            <a:r>
              <a:t/>
            </a:r>
            <a:endParaRPr sz="1800">
              <a:solidFill>
                <a:schemeClr val="dk1"/>
              </a:solidFill>
              <a:latin typeface="Alegreya"/>
              <a:ea typeface="Alegreya"/>
              <a:cs typeface="Alegreya"/>
              <a:sym typeface="Alegreya"/>
            </a:endParaRPr>
          </a:p>
          <a:p>
            <a:pPr indent="-342900" lvl="0" marL="457200" rtl="0" algn="l">
              <a:lnSpc>
                <a:spcPct val="150000"/>
              </a:lnSpc>
              <a:spcBef>
                <a:spcPts val="1600"/>
              </a:spcBef>
              <a:spcAft>
                <a:spcPts val="0"/>
              </a:spcAft>
              <a:buClr>
                <a:schemeClr val="dk1"/>
              </a:buClr>
              <a:buSzPts val="1800"/>
              <a:buFont typeface="Alegreya"/>
              <a:buAutoNum type="arabicPeriod"/>
            </a:pPr>
            <a:r>
              <a:rPr lang="en">
                <a:solidFill>
                  <a:schemeClr val="dk1"/>
                </a:solidFill>
                <a:latin typeface="Alegreya"/>
                <a:ea typeface="Alegreya"/>
                <a:cs typeface="Alegreya"/>
                <a:sym typeface="Alegreya"/>
              </a:rPr>
              <a:t>4 - Step Process: </a:t>
            </a:r>
            <a:endParaRPr>
              <a:solidFill>
                <a:schemeClr val="dk1"/>
              </a:solidFill>
              <a:latin typeface="Alegreya"/>
              <a:ea typeface="Alegreya"/>
              <a:cs typeface="Alegreya"/>
              <a:sym typeface="Alegreya"/>
            </a:endParaRPr>
          </a:p>
          <a:p>
            <a:pPr indent="-317500" lvl="1" marL="914400" rtl="0" algn="l">
              <a:lnSpc>
                <a:spcPct val="150000"/>
              </a:lnSpc>
              <a:spcBef>
                <a:spcPts val="1600"/>
              </a:spcBef>
              <a:spcAft>
                <a:spcPts val="0"/>
              </a:spcAft>
              <a:buClr>
                <a:schemeClr val="dk1"/>
              </a:buClr>
              <a:buSzPts val="1400"/>
              <a:buFont typeface="Alegreya"/>
              <a:buChar char="○"/>
            </a:pPr>
            <a:r>
              <a:rPr lang="en">
                <a:solidFill>
                  <a:schemeClr val="dk1"/>
                </a:solidFill>
                <a:latin typeface="Alegreya"/>
                <a:ea typeface="Alegreya"/>
                <a:cs typeface="Alegreya"/>
                <a:sym typeface="Alegreya"/>
              </a:rPr>
              <a:t>Each step consists of choosing a value from 1 to 4. </a:t>
            </a:r>
            <a:endParaRPr>
              <a:solidFill>
                <a:schemeClr val="dk1"/>
              </a:solidFill>
              <a:latin typeface="Alegreya"/>
              <a:ea typeface="Alegreya"/>
              <a:cs typeface="Alegreya"/>
              <a:sym typeface="Alegreya"/>
            </a:endParaRPr>
          </a:p>
          <a:p>
            <a:pPr indent="-317500" lvl="1" marL="914400" rtl="0" algn="l">
              <a:lnSpc>
                <a:spcPct val="150000"/>
              </a:lnSpc>
              <a:spcBef>
                <a:spcPts val="1600"/>
              </a:spcBef>
              <a:spcAft>
                <a:spcPts val="0"/>
              </a:spcAft>
              <a:buClr>
                <a:schemeClr val="dk1"/>
              </a:buClr>
              <a:buSzPts val="1400"/>
              <a:buFont typeface="Alegreya"/>
              <a:buChar char="○"/>
            </a:pPr>
            <a:r>
              <a:rPr lang="en">
                <a:solidFill>
                  <a:schemeClr val="dk1"/>
                </a:solidFill>
                <a:latin typeface="Alegreya"/>
                <a:ea typeface="Alegreya"/>
                <a:cs typeface="Alegreya"/>
                <a:sym typeface="Alegreya"/>
              </a:rPr>
              <a:t>Based on the random, the particle moves in 1 out of 4 directions (Up, Down, Left, Right). </a:t>
            </a:r>
            <a:endParaRPr>
              <a:solidFill>
                <a:schemeClr val="dk1"/>
              </a:solidFill>
              <a:latin typeface="Alegreya"/>
              <a:ea typeface="Alegreya"/>
              <a:cs typeface="Alegreya"/>
              <a:sym typeface="Alegreya"/>
            </a:endParaRPr>
          </a:p>
          <a:p>
            <a:pPr indent="-317500" lvl="1" marL="914400" rtl="0" algn="l">
              <a:lnSpc>
                <a:spcPct val="150000"/>
              </a:lnSpc>
              <a:spcBef>
                <a:spcPts val="1600"/>
              </a:spcBef>
              <a:spcAft>
                <a:spcPts val="0"/>
              </a:spcAft>
              <a:buClr>
                <a:schemeClr val="dk1"/>
              </a:buClr>
              <a:buSzPts val="1400"/>
              <a:buFont typeface="Alegreya"/>
              <a:buChar char="○"/>
            </a:pPr>
            <a:r>
              <a:rPr lang="en">
                <a:solidFill>
                  <a:schemeClr val="dk1"/>
                </a:solidFill>
                <a:latin typeface="Alegreya"/>
                <a:ea typeface="Alegreya"/>
                <a:cs typeface="Alegreya"/>
                <a:sym typeface="Alegreya"/>
              </a:rPr>
              <a:t>Iterate each step thousands of times. </a:t>
            </a:r>
            <a:endParaRPr>
              <a:solidFill>
                <a:schemeClr val="dk1"/>
              </a:solidFill>
              <a:latin typeface="Alegreya"/>
              <a:ea typeface="Alegreya"/>
              <a:cs typeface="Alegreya"/>
              <a:sym typeface="Alegreya"/>
            </a:endParaRPr>
          </a:p>
          <a:p>
            <a:pPr indent="-317500" lvl="1" marL="914400" rtl="0" algn="l">
              <a:lnSpc>
                <a:spcPct val="150000"/>
              </a:lnSpc>
              <a:spcBef>
                <a:spcPts val="1600"/>
              </a:spcBef>
              <a:spcAft>
                <a:spcPts val="0"/>
              </a:spcAft>
              <a:buClr>
                <a:schemeClr val="dk1"/>
              </a:buClr>
              <a:buSzPts val="1400"/>
              <a:buFont typeface="Alegreya"/>
              <a:buChar char="○"/>
            </a:pPr>
            <a:r>
              <a:rPr lang="en">
                <a:solidFill>
                  <a:schemeClr val="dk1"/>
                </a:solidFill>
                <a:latin typeface="Alegreya"/>
                <a:ea typeface="Alegreya"/>
                <a:cs typeface="Alegreya"/>
                <a:sym typeface="Alegreya"/>
              </a:rPr>
              <a:t>Plot!</a:t>
            </a:r>
            <a:endParaRPr>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pic>
        <p:nvPicPr>
          <p:cNvPr id="89" name="Google Shape;89;p5"/>
          <p:cNvPicPr preferRelativeResize="0"/>
          <p:nvPr/>
        </p:nvPicPr>
        <p:blipFill>
          <a:blip r:embed="rId3">
            <a:alphaModFix/>
          </a:blip>
          <a:stretch>
            <a:fillRect/>
          </a:stretch>
        </p:blipFill>
        <p:spPr>
          <a:xfrm>
            <a:off x="188125" y="675000"/>
            <a:ext cx="3333750" cy="394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93" name="Shape 93"/>
        <p:cNvGrpSpPr/>
        <p:nvPr/>
      </p:nvGrpSpPr>
      <p:grpSpPr>
        <a:xfrm>
          <a:off x="0" y="0"/>
          <a:ext cx="0" cy="0"/>
          <a:chOff x="0" y="0"/>
          <a:chExt cx="0" cy="0"/>
        </a:xfrm>
      </p:grpSpPr>
      <p:sp>
        <p:nvSpPr>
          <p:cNvPr id="94" name="Google Shape;94;p7"/>
          <p:cNvSpPr txBox="1"/>
          <p:nvPr>
            <p:ph idx="1" type="body"/>
          </p:nvPr>
        </p:nvSpPr>
        <p:spPr>
          <a:xfrm>
            <a:off x="4809450" y="1643775"/>
            <a:ext cx="4173900" cy="1951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1600"/>
              </a:spcBef>
              <a:spcAft>
                <a:spcPts val="0"/>
              </a:spcAft>
              <a:buClr>
                <a:schemeClr val="dk1"/>
              </a:buClr>
              <a:buSzPts val="1800"/>
              <a:buFont typeface="Alegreya"/>
              <a:buChar char="●"/>
            </a:pPr>
            <a:r>
              <a:rPr lang="en">
                <a:solidFill>
                  <a:schemeClr val="dk1"/>
                </a:solidFill>
                <a:latin typeface="Alegreya"/>
                <a:ea typeface="Alegreya"/>
                <a:cs typeface="Alegreya"/>
                <a:sym typeface="Alegreya"/>
              </a:rPr>
              <a:t>The Result: </a:t>
            </a:r>
            <a:endParaRPr>
              <a:solidFill>
                <a:schemeClr val="dk1"/>
              </a:solidFill>
              <a:latin typeface="Alegreya"/>
              <a:ea typeface="Alegreya"/>
              <a:cs typeface="Alegreya"/>
              <a:sym typeface="Alegreya"/>
            </a:endParaRPr>
          </a:p>
          <a:p>
            <a:pPr indent="-317500" lvl="1" marL="914400" marR="0" rtl="0" algn="l">
              <a:lnSpc>
                <a:spcPct val="150000"/>
              </a:lnSpc>
              <a:spcBef>
                <a:spcPts val="1600"/>
              </a:spcBef>
              <a:spcAft>
                <a:spcPts val="0"/>
              </a:spcAft>
              <a:buClr>
                <a:schemeClr val="dk1"/>
              </a:buClr>
              <a:buSzPts val="1400"/>
              <a:buFont typeface="Alegreya"/>
              <a:buChar char="○"/>
            </a:pPr>
            <a:r>
              <a:rPr lang="en">
                <a:solidFill>
                  <a:schemeClr val="dk1"/>
                </a:solidFill>
                <a:latin typeface="Alegreya"/>
                <a:ea typeface="Alegreya"/>
                <a:cs typeface="Alegreya"/>
                <a:sym typeface="Alegreya"/>
              </a:rPr>
              <a:t>A diagram of the path taken by a particle in a given fluid. In other words,  we simulated Brownian Motion!</a:t>
            </a:r>
            <a:endParaRPr i="1">
              <a:solidFill>
                <a:schemeClr val="dk1"/>
              </a:solidFill>
              <a:latin typeface="Alegreya"/>
              <a:ea typeface="Alegreya"/>
              <a:cs typeface="Alegreya"/>
              <a:sym typeface="Alegreya"/>
            </a:endParaRPr>
          </a:p>
        </p:txBody>
      </p:sp>
      <p:pic>
        <p:nvPicPr>
          <p:cNvPr id="95" name="Google Shape;95;p7"/>
          <p:cNvPicPr preferRelativeResize="0"/>
          <p:nvPr/>
        </p:nvPicPr>
        <p:blipFill rotWithShape="1">
          <a:blip r:embed="rId3">
            <a:alphaModFix/>
          </a:blip>
          <a:srcRect b="7489" l="8932" r="5008" t="5318"/>
          <a:stretch/>
        </p:blipFill>
        <p:spPr>
          <a:xfrm>
            <a:off x="404150" y="976614"/>
            <a:ext cx="4345275" cy="328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99" name="Shape 99"/>
        <p:cNvGrpSpPr/>
        <p:nvPr/>
      </p:nvGrpSpPr>
      <p:grpSpPr>
        <a:xfrm>
          <a:off x="0" y="0"/>
          <a:ext cx="0" cy="0"/>
          <a:chOff x="0" y="0"/>
          <a:chExt cx="0" cy="0"/>
        </a:xfrm>
      </p:grpSpPr>
      <p:sp>
        <p:nvSpPr>
          <p:cNvPr id="100" name="Google Shape;100;p8"/>
          <p:cNvSpPr txBox="1"/>
          <p:nvPr>
            <p:ph idx="1" type="body"/>
          </p:nvPr>
        </p:nvSpPr>
        <p:spPr>
          <a:xfrm>
            <a:off x="1193700" y="2265000"/>
            <a:ext cx="6756600" cy="613500"/>
          </a:xfrm>
          <a:prstGeom prst="rect">
            <a:avLst/>
          </a:prstGeom>
          <a:noFill/>
          <a:ln>
            <a:noFill/>
          </a:ln>
        </p:spPr>
        <p:txBody>
          <a:bodyPr anchorCtr="0" anchor="t" bIns="91425" lIns="91425" spcFirstLastPara="1" rIns="91425" wrap="square" tIns="91425">
            <a:noAutofit/>
          </a:bodyPr>
          <a:lstStyle/>
          <a:p>
            <a:pPr indent="-419100" lvl="0" marL="457200" rtl="0" algn="ctr">
              <a:lnSpc>
                <a:spcPct val="115000"/>
              </a:lnSpc>
              <a:spcBef>
                <a:spcPts val="0"/>
              </a:spcBef>
              <a:spcAft>
                <a:spcPts val="0"/>
              </a:spcAft>
              <a:buClr>
                <a:schemeClr val="dk1"/>
              </a:buClr>
              <a:buSzPts val="3000"/>
              <a:buFont typeface="Merriweather"/>
              <a:buAutoNum type="arabicPeriod" startAt="3"/>
            </a:pPr>
            <a:r>
              <a:rPr lang="en" sz="3000">
                <a:solidFill>
                  <a:schemeClr val="dk1"/>
                </a:solidFill>
                <a:latin typeface="Merriweather"/>
                <a:ea typeface="Merriweather"/>
                <a:cs typeface="Merriweather"/>
                <a:sym typeface="Merriweather"/>
              </a:rPr>
              <a:t>Applications of Simulation</a:t>
            </a:r>
            <a:endParaRPr sz="3000">
              <a:solidFill>
                <a:schemeClr val="dk1"/>
              </a:solidFill>
              <a:latin typeface="Merriweather"/>
              <a:ea typeface="Merriweather"/>
              <a:cs typeface="Merriweather"/>
              <a:sym typeface="Merriweather"/>
            </a:endParaRPr>
          </a:p>
          <a:p>
            <a:pPr indent="0" lvl="0" marL="457200" rtl="0" algn="l">
              <a:lnSpc>
                <a:spcPct val="115000"/>
              </a:lnSpc>
              <a:spcBef>
                <a:spcPts val="1600"/>
              </a:spcBef>
              <a:spcAft>
                <a:spcPts val="0"/>
              </a:spcAft>
              <a:buSzPts val="1800"/>
              <a:buNone/>
            </a:pPr>
            <a:r>
              <a:t/>
            </a:r>
            <a:endParaRPr i="1">
              <a:solidFill>
                <a:schemeClr val="dk1"/>
              </a:solidFill>
              <a:latin typeface="Merriweather"/>
              <a:ea typeface="Merriweather"/>
              <a:cs typeface="Merriweather"/>
              <a:sym typeface="Merriweather"/>
            </a:endParaRPr>
          </a:p>
          <a:p>
            <a:pPr indent="0" lvl="0" marL="0" rtl="0" algn="l">
              <a:lnSpc>
                <a:spcPct val="115000"/>
              </a:lnSpc>
              <a:spcBef>
                <a:spcPts val="1600"/>
              </a:spcBef>
              <a:spcAft>
                <a:spcPts val="1600"/>
              </a:spcAft>
              <a:buSzPts val="1800"/>
              <a:buNone/>
            </a:pPr>
            <a:r>
              <a:t/>
            </a:r>
            <a:endParaRPr i="1">
              <a:solidFill>
                <a:schemeClr val="dk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04" name="Shape 104"/>
        <p:cNvGrpSpPr/>
        <p:nvPr/>
      </p:nvGrpSpPr>
      <p:grpSpPr>
        <a:xfrm>
          <a:off x="0" y="0"/>
          <a:ext cx="0" cy="0"/>
          <a:chOff x="0" y="0"/>
          <a:chExt cx="0" cy="0"/>
        </a:xfrm>
      </p:grpSpPr>
      <p:sp>
        <p:nvSpPr>
          <p:cNvPr id="105" name="Google Shape;105;p9"/>
          <p:cNvSpPr txBox="1"/>
          <p:nvPr>
            <p:ph idx="1" type="body"/>
          </p:nvPr>
        </p:nvSpPr>
        <p:spPr>
          <a:xfrm>
            <a:off x="3742100" y="1176900"/>
            <a:ext cx="5401800" cy="2789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legreya"/>
              <a:buAutoNum type="arabicPeriod"/>
            </a:pPr>
            <a:r>
              <a:rPr lang="en">
                <a:solidFill>
                  <a:schemeClr val="dk1"/>
                </a:solidFill>
                <a:latin typeface="Alegreya"/>
                <a:ea typeface="Alegreya"/>
                <a:cs typeface="Alegreya"/>
                <a:sym typeface="Alegreya"/>
              </a:rPr>
              <a:t>Brownian Motion is used to derive the behaviour of financial instruments. Most famously, the Black - Scholes equation. </a:t>
            </a:r>
            <a:endParaRPr>
              <a:solidFill>
                <a:schemeClr val="dk1"/>
              </a:solidFill>
              <a:latin typeface="Alegreya"/>
              <a:ea typeface="Alegreya"/>
              <a:cs typeface="Alegreya"/>
              <a:sym typeface="Alegreya"/>
            </a:endParaRPr>
          </a:p>
          <a:p>
            <a:pPr indent="-317500" lvl="1" marL="914400" marR="0" rtl="0" algn="l">
              <a:lnSpc>
                <a:spcPct val="150000"/>
              </a:lnSpc>
              <a:spcBef>
                <a:spcPts val="0"/>
              </a:spcBef>
              <a:spcAft>
                <a:spcPts val="0"/>
              </a:spcAft>
              <a:buClr>
                <a:schemeClr val="dk1"/>
              </a:buClr>
              <a:buSzPts val="1400"/>
              <a:buFont typeface="Alegreya"/>
              <a:buChar char="○"/>
            </a:pPr>
            <a:r>
              <a:rPr lang="en">
                <a:solidFill>
                  <a:schemeClr val="dk1"/>
                </a:solidFill>
                <a:latin typeface="Alegreya"/>
                <a:ea typeface="Alegreya"/>
                <a:cs typeface="Alegreya"/>
                <a:sym typeface="Alegreya"/>
              </a:rPr>
              <a:t>They won the Nobel Prize in Economics for it! </a:t>
            </a:r>
            <a:endParaRPr>
              <a:solidFill>
                <a:schemeClr val="dk1"/>
              </a:solidFill>
              <a:latin typeface="Alegreya"/>
              <a:ea typeface="Alegreya"/>
              <a:cs typeface="Alegreya"/>
              <a:sym typeface="Alegreya"/>
            </a:endParaRPr>
          </a:p>
          <a:p>
            <a:pPr indent="-342900" lvl="0" marL="457200" marR="0" rtl="0" algn="l">
              <a:lnSpc>
                <a:spcPct val="150000"/>
              </a:lnSpc>
              <a:spcBef>
                <a:spcPts val="0"/>
              </a:spcBef>
              <a:spcAft>
                <a:spcPts val="0"/>
              </a:spcAft>
              <a:buClr>
                <a:schemeClr val="dk1"/>
              </a:buClr>
              <a:buSzPts val="1800"/>
              <a:buFont typeface="Alegreya"/>
              <a:buAutoNum type="arabicPeriod"/>
            </a:pPr>
            <a:r>
              <a:rPr lang="en">
                <a:solidFill>
                  <a:schemeClr val="dk1"/>
                </a:solidFill>
                <a:latin typeface="Alegreya"/>
                <a:ea typeface="Alegreya"/>
                <a:cs typeface="Alegreya"/>
                <a:sym typeface="Alegreya"/>
              </a:rPr>
              <a:t>Below is the Black-Scholes PDE for an European call/put option: </a:t>
            </a:r>
            <a:endParaRPr>
              <a:solidFill>
                <a:schemeClr val="dk1"/>
              </a:solidFill>
              <a:latin typeface="Alegreya"/>
              <a:ea typeface="Alegreya"/>
              <a:cs typeface="Alegreya"/>
              <a:sym typeface="Alegreya"/>
            </a:endParaRPr>
          </a:p>
          <a:p>
            <a:pPr indent="0" lvl="0" marL="914400" marR="0" rtl="0" algn="l">
              <a:lnSpc>
                <a:spcPct val="150000"/>
              </a:lnSpc>
              <a:spcBef>
                <a:spcPts val="1600"/>
              </a:spcBef>
              <a:spcAft>
                <a:spcPts val="0"/>
              </a:spcAft>
              <a:buSzPts val="1800"/>
              <a:buNone/>
            </a:pPr>
            <a:r>
              <a:rPr lang="en">
                <a:solidFill>
                  <a:schemeClr val="dk1"/>
                </a:solidFill>
                <a:latin typeface="Alegreya"/>
                <a:ea typeface="Alegreya"/>
                <a:cs typeface="Alegreya"/>
                <a:sym typeface="Alegreya"/>
              </a:rPr>
              <a:t> </a:t>
            </a:r>
            <a:endParaRPr>
              <a:solidFill>
                <a:schemeClr val="dk1"/>
              </a:solidFill>
              <a:latin typeface="Alegreya"/>
              <a:ea typeface="Alegreya"/>
              <a:cs typeface="Alegreya"/>
              <a:sym typeface="Alegreya"/>
            </a:endParaRPr>
          </a:p>
          <a:p>
            <a:pPr indent="0" lvl="0" marL="0" rtl="0" algn="l">
              <a:lnSpc>
                <a:spcPct val="115000"/>
              </a:lnSpc>
              <a:spcBef>
                <a:spcPts val="1600"/>
              </a:spcBef>
              <a:spcAft>
                <a:spcPts val="0"/>
              </a:spcAft>
              <a:buSzPts val="1800"/>
              <a:buNone/>
            </a:pPr>
            <a:r>
              <a:rPr i="1" lang="en">
                <a:solidFill>
                  <a:schemeClr val="dk1"/>
                </a:solidFill>
                <a:latin typeface="Alegreya"/>
                <a:ea typeface="Alegreya"/>
                <a:cs typeface="Alegreya"/>
                <a:sym typeface="Alegreya"/>
              </a:rPr>
              <a:t>Source: </a:t>
            </a:r>
            <a:r>
              <a:rPr lang="en" sz="1100" u="sng">
                <a:solidFill>
                  <a:schemeClr val="hlink"/>
                </a:solidFill>
                <a:latin typeface="Arial"/>
                <a:ea typeface="Arial"/>
                <a:cs typeface="Arial"/>
                <a:sym typeface="Arial"/>
                <a:hlinkClick r:id="rId3"/>
              </a:rPr>
              <a:t>http://www.iam.fmph.uniba.sk/institute/stehlikova/fd14en/lectures/05_black_scholes_1.pdf</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sp>
        <p:nvSpPr>
          <p:cNvPr id="106" name="Google Shape;106;p9"/>
          <p:cNvSpPr txBox="1"/>
          <p:nvPr>
            <p:ph idx="1" type="body"/>
          </p:nvPr>
        </p:nvSpPr>
        <p:spPr>
          <a:xfrm>
            <a:off x="4027850" y="281400"/>
            <a:ext cx="2353800" cy="895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600"/>
              </a:spcBef>
              <a:spcAft>
                <a:spcPts val="0"/>
              </a:spcAft>
              <a:buSzPts val="1800"/>
              <a:buNone/>
            </a:pPr>
            <a:r>
              <a:rPr b="1" lang="en" sz="2400">
                <a:solidFill>
                  <a:schemeClr val="dk1"/>
                </a:solidFill>
                <a:latin typeface="Alegreya"/>
                <a:ea typeface="Alegreya"/>
                <a:cs typeface="Alegreya"/>
                <a:sym typeface="Alegreya"/>
              </a:rPr>
              <a:t>Finance</a:t>
            </a:r>
            <a:endParaRPr sz="2400" u="sng">
              <a:solidFill>
                <a:schemeClr val="dk1"/>
              </a:solidFill>
              <a:latin typeface="Alegreya"/>
              <a:ea typeface="Alegreya"/>
              <a:cs typeface="Alegreya"/>
              <a:sym typeface="Alegreya"/>
            </a:endParaRPr>
          </a:p>
          <a:p>
            <a:pPr indent="0" lvl="0" marL="457200" rtl="0" algn="l">
              <a:lnSpc>
                <a:spcPct val="115000"/>
              </a:lnSpc>
              <a:spcBef>
                <a:spcPts val="1600"/>
              </a:spcBef>
              <a:spcAft>
                <a:spcPts val="0"/>
              </a:spcAft>
              <a:buSzPts val="1800"/>
              <a:buNone/>
            </a:pPr>
            <a:r>
              <a:t/>
            </a:r>
            <a:endParaRPr i="1">
              <a:solidFill>
                <a:schemeClr val="dk1"/>
              </a:solidFill>
              <a:latin typeface="Alegreya"/>
              <a:ea typeface="Alegreya"/>
              <a:cs typeface="Alegreya"/>
              <a:sym typeface="Alegreya"/>
            </a:endParaRPr>
          </a:p>
          <a:p>
            <a:pPr indent="0" lvl="0" marL="0" rtl="0" algn="l">
              <a:lnSpc>
                <a:spcPct val="115000"/>
              </a:lnSpc>
              <a:spcBef>
                <a:spcPts val="1600"/>
              </a:spcBef>
              <a:spcAft>
                <a:spcPts val="1600"/>
              </a:spcAft>
              <a:buSzPts val="1800"/>
              <a:buNone/>
            </a:pPr>
            <a:r>
              <a:t/>
            </a:r>
            <a:endParaRPr i="1">
              <a:solidFill>
                <a:schemeClr val="dk1"/>
              </a:solidFill>
              <a:latin typeface="Alegreya"/>
              <a:ea typeface="Alegreya"/>
              <a:cs typeface="Alegreya"/>
              <a:sym typeface="Alegreya"/>
            </a:endParaRPr>
          </a:p>
        </p:txBody>
      </p:sp>
      <p:pic>
        <p:nvPicPr>
          <p:cNvPr id="107" name="Google Shape;107;p9"/>
          <p:cNvPicPr preferRelativeResize="0"/>
          <p:nvPr/>
        </p:nvPicPr>
        <p:blipFill>
          <a:blip r:embed="rId4">
            <a:alphaModFix/>
          </a:blip>
          <a:stretch>
            <a:fillRect/>
          </a:stretch>
        </p:blipFill>
        <p:spPr>
          <a:xfrm>
            <a:off x="4724350" y="3771925"/>
            <a:ext cx="3437300" cy="572883"/>
          </a:xfrm>
          <a:prstGeom prst="rect">
            <a:avLst/>
          </a:prstGeom>
          <a:noFill/>
          <a:ln>
            <a:noFill/>
          </a:ln>
        </p:spPr>
      </p:pic>
      <p:pic>
        <p:nvPicPr>
          <p:cNvPr id="108" name="Google Shape;108;p9"/>
          <p:cNvPicPr preferRelativeResize="0"/>
          <p:nvPr/>
        </p:nvPicPr>
        <p:blipFill>
          <a:blip r:embed="rId5">
            <a:alphaModFix/>
          </a:blip>
          <a:stretch>
            <a:fillRect/>
          </a:stretch>
        </p:blipFill>
        <p:spPr>
          <a:xfrm>
            <a:off x="140475" y="1304676"/>
            <a:ext cx="3601626" cy="2655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