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70" r:id="rId3"/>
    <p:sldId id="257" r:id="rId4"/>
    <p:sldId id="258" r:id="rId5"/>
    <p:sldId id="271" r:id="rId6"/>
    <p:sldId id="259" r:id="rId7"/>
    <p:sldId id="260" r:id="rId8"/>
    <p:sldId id="261" r:id="rId9"/>
    <p:sldId id="272" r:id="rId10"/>
    <p:sldId id="263" r:id="rId11"/>
    <p:sldId id="273" r:id="rId12"/>
    <p:sldId id="275" r:id="rId13"/>
    <p:sldId id="265" r:id="rId14"/>
    <p:sldId id="274" r:id="rId15"/>
    <p:sldId id="276" r:id="rId16"/>
    <p:sldId id="278" r:id="rId17"/>
    <p:sldId id="277" r:id="rId18"/>
    <p:sldId id="279" r:id="rId19"/>
    <p:sldId id="281" r:id="rId20"/>
    <p:sldId id="280" r:id="rId21"/>
    <p:sldId id="266" r:id="rId22"/>
    <p:sldId id="282" r:id="rId23"/>
    <p:sldId id="267" r:id="rId24"/>
    <p:sldId id="269"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
      <p:font typeface="Roboto Slab" pitchFamily="2"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96" autoAdjust="0"/>
  </p:normalViewPr>
  <p:slideViewPr>
    <p:cSldViewPr snapToGrid="0">
      <p:cViewPr varScale="1">
        <p:scale>
          <a:sx n="79" d="100"/>
          <a:sy n="79" d="100"/>
        </p:scale>
        <p:origin x="108" y="6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86656903-D4CE-FCE3-80D4-05B62783F802}"/>
            </a:ext>
          </a:extLst>
        </p:cNvPr>
        <p:cNvGrpSpPr/>
        <p:nvPr/>
      </p:nvGrpSpPr>
      <p:grpSpPr>
        <a:xfrm>
          <a:off x="0" y="0"/>
          <a:ext cx="0" cy="0"/>
          <a:chOff x="0" y="0"/>
          <a:chExt cx="0" cy="0"/>
        </a:xfrm>
      </p:grpSpPr>
      <p:sp>
        <p:nvSpPr>
          <p:cNvPr id="123" name="Google Shape;123;g7448e9c78e_0_30:notes">
            <a:extLst>
              <a:ext uri="{FF2B5EF4-FFF2-40B4-BE49-F238E27FC236}">
                <a16:creationId xmlns:a16="http://schemas.microsoft.com/office/drawing/2014/main" id="{9F9CB30A-DF2A-D398-3479-E682C77929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a:extLst>
              <a:ext uri="{FF2B5EF4-FFF2-40B4-BE49-F238E27FC236}">
                <a16:creationId xmlns:a16="http://schemas.microsoft.com/office/drawing/2014/main" id="{58F46A37-DE34-B214-12E8-3B388F36F8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tuning my parameters, I used Grid Search Cross Validation</a:t>
            </a:r>
            <a:endParaRPr dirty="0"/>
          </a:p>
        </p:txBody>
      </p:sp>
    </p:spTree>
    <p:extLst>
      <p:ext uri="{BB962C8B-B14F-4D97-AF65-F5344CB8AC3E}">
        <p14:creationId xmlns:p14="http://schemas.microsoft.com/office/powerpoint/2010/main" val="2556774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48e9c78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448e9c78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100" dirty="0">
                <a:effectLst/>
                <a:latin typeface="Times New Roman" panose="02020603050405020304" pitchFamily="18" charset="0"/>
                <a:ea typeface="SimSun" panose="02010600030101010101" pitchFamily="2" charset="-122"/>
              </a:rPr>
              <a:t>Foreign object debris, known as FOD, is an ever increasing concern in the aerospace industry. </a:t>
            </a:r>
          </a:p>
          <a:p>
            <a:pPr marL="0" indent="0">
              <a:buNone/>
            </a:pPr>
            <a:endParaRPr lang="en-US" sz="1100" dirty="0">
              <a:effectLst/>
              <a:latin typeface="Times New Roman" panose="02020603050405020304" pitchFamily="18" charset="0"/>
              <a:ea typeface="SimSun" panose="02010600030101010101" pitchFamily="2" charset="-122"/>
            </a:endParaRPr>
          </a:p>
          <a:p>
            <a:pPr marL="0" indent="0">
              <a:buNone/>
            </a:pPr>
            <a:r>
              <a:rPr lang="en-US" sz="1100" dirty="0">
                <a:effectLst/>
                <a:latin typeface="Times New Roman" panose="02020603050405020304" pitchFamily="18" charset="0"/>
                <a:ea typeface="SimSun" panose="02010600030101010101" pitchFamily="2" charset="-122"/>
              </a:rPr>
              <a:t>Causing nearly $13 billion in direct and indirect costs in the last year, the damage done by FOD presents a danger to the aircraft and the people exposed to the risk. </a:t>
            </a:r>
          </a:p>
          <a:p>
            <a:pPr marL="0" indent="0">
              <a:buNone/>
            </a:pPr>
            <a:endParaRPr lang="en-US" sz="1100" dirty="0">
              <a:effectLst/>
              <a:latin typeface="Times New Roman" panose="02020603050405020304" pitchFamily="18" charset="0"/>
              <a:ea typeface="SimSun" panose="02010600030101010101" pitchFamily="2" charset="-122"/>
            </a:endParaRPr>
          </a:p>
          <a:p>
            <a:pPr marL="0" indent="0">
              <a:buNone/>
            </a:pPr>
            <a:r>
              <a:rPr lang="en-US" sz="1100" dirty="0">
                <a:effectLst/>
                <a:latin typeface="Times New Roman" panose="02020603050405020304" pitchFamily="18" charset="0"/>
                <a:ea typeface="SimSun" panose="02010600030101010101" pitchFamily="2" charset="-122"/>
              </a:rPr>
              <a:t>FOD includes debris, animals, or any other foreign substance in an operating environment that could cause substantial damage. </a:t>
            </a:r>
          </a:p>
          <a:p>
            <a:pPr marL="0" indent="0">
              <a:buNone/>
            </a:pPr>
            <a:endParaRPr lang="en-US" sz="1100" dirty="0">
              <a:effectLst/>
              <a:latin typeface="Times New Roman" panose="02020603050405020304" pitchFamily="18" charset="0"/>
              <a:ea typeface="SimSun" panose="02010600030101010101" pitchFamily="2" charset="-122"/>
            </a:endParaRPr>
          </a:p>
          <a:p>
            <a:pPr marL="0" indent="0">
              <a:buNone/>
            </a:pPr>
            <a:r>
              <a:rPr lang="en-US" sz="1100" dirty="0">
                <a:effectLst/>
                <a:latin typeface="Times New Roman" panose="02020603050405020304" pitchFamily="18" charset="0"/>
                <a:ea typeface="SimSun" panose="02010600030101010101" pitchFamily="2" charset="-122"/>
              </a:rPr>
              <a:t>Many measures have been previously deployed to protect against FOD such as sweeping, magnetic bars, and detection cameras. </a:t>
            </a:r>
          </a:p>
          <a:p>
            <a:pPr marL="0" indent="0">
              <a:buNone/>
            </a:pPr>
            <a:endParaRPr lang="en-US" sz="1100" dirty="0">
              <a:effectLst/>
              <a:latin typeface="Times New Roman" panose="02020603050405020304" pitchFamily="18" charset="0"/>
              <a:ea typeface="SimSun" panose="02010600030101010101" pitchFamily="2" charset="-122"/>
            </a:endParaRPr>
          </a:p>
          <a:p>
            <a:pPr marL="0" indent="0">
              <a:buNone/>
            </a:pPr>
            <a:r>
              <a:rPr lang="en-US" sz="1100" dirty="0">
                <a:effectLst/>
                <a:latin typeface="Times New Roman" panose="02020603050405020304" pitchFamily="18" charset="0"/>
                <a:ea typeface="SimSun" panose="02010600030101010101" pitchFamily="2" charset="-122"/>
              </a:rPr>
              <a:t>Proposed detection methods include video-based detection from cameras mounted on the edge of the runway, millimeter-wave radar, and convolutional neural network object detection models. </a:t>
            </a:r>
          </a:p>
          <a:p>
            <a:endParaRPr lang="en-US" dirty="0"/>
          </a:p>
        </p:txBody>
      </p:sp>
    </p:spTree>
    <p:extLst>
      <p:ext uri="{BB962C8B-B14F-4D97-AF65-F5344CB8AC3E}">
        <p14:creationId xmlns:p14="http://schemas.microsoft.com/office/powerpoint/2010/main" val="186461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sz="1800" dirty="0">
              <a:effectLst/>
              <a:latin typeface="Times New Roman" panose="02020603050405020304" pitchFamily="18" charset="0"/>
              <a:ea typeface="SimSun"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46d08b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46d08b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dirty="0"/>
              <a:t>My proposed solution is to use </a:t>
            </a:r>
            <a:r>
              <a:rPr lang="en-US" sz="1100" dirty="0">
                <a:effectLst/>
                <a:latin typeface="Times New Roman" panose="02020603050405020304" pitchFamily="18" charset="0"/>
                <a:ea typeface="SimSun" panose="02010600030101010101" pitchFamily="2" charset="-122"/>
              </a:rPr>
              <a:t>object detection models with proprietary cameras to develop a real time processing solution to observe FOD on the runway, maintenance areas, and storage hangars.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Original Dataset has over 33000 images in 151 categories</a:t>
            </a:r>
          </a:p>
          <a:p>
            <a:pPr marL="0" lvl="0" indent="0" algn="l" rtl="0">
              <a:spcBef>
                <a:spcPts val="0"/>
              </a:spcBef>
              <a:spcAft>
                <a:spcPts val="0"/>
              </a:spcAft>
              <a:buNone/>
            </a:pPr>
            <a:r>
              <a:rPr lang="en" dirty="0"/>
              <a:t>Modifed data has 25835 images in 30 categories</a:t>
            </a:r>
            <a:endParaRPr dirty="0"/>
          </a:p>
          <a:p>
            <a:pPr marL="0" lvl="0" indent="0" algn="l" rtl="0">
              <a:spcBef>
                <a:spcPts val="0"/>
              </a:spcBef>
              <a:spcAft>
                <a:spcPts val="0"/>
              </a:spcAft>
              <a:buNone/>
            </a:pPr>
            <a:r>
              <a:rPr lang="en" dirty="0"/>
              <a:t>Images were originally taken has a video and spliced into frames for data collection.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6cc197e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6cc197e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rial" panose="020B0604020202020204" pitchFamily="34" charset="0"/>
                <a:ea typeface="Aptos" panose="020B0004020202020204" pitchFamily="34" charset="0"/>
                <a:cs typeface="Times New Roman" panose="02020603050405020304" pitchFamily="18" charset="0"/>
              </a:rPr>
              <a:t>The dataset needed to be modified to fit the data object TensorFlow needed for preprocessing. The folder structure needed to be flattened to only one layer instead of the multiple subdirectories present within the structure. This means that the categories needed to be combined for general classification. This works well in our favor as this means different types of each object can be generalized combating overfitting.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lvl="0" indent="0" algn="l" rtl="0">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There are many types of computer vision models to try out. </a:t>
            </a:r>
            <a:r>
              <a:rPr lang="en-US" dirty="0" err="1"/>
              <a:t>Mobilenet</a:t>
            </a:r>
            <a:r>
              <a:rPr lang="en-US" dirty="0"/>
              <a:t> stands out because of its intended purpose as a portable, lightweight CV model designed for IoT usage.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tuning my parameters, I used Grid Search Cross Validation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1481533"/>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Foreign Object Detection through a CNN Image Classifier</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US" dirty="0"/>
              <a:t>Juan Yostly</a:t>
            </a:r>
            <a:endParaRPr dirty="0"/>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CD4AE639-A50A-8241-367E-0CD6EC57D9A4}"/>
              </a:ext>
            </a:extLst>
          </p:cNvPr>
          <p:cNvPicPr>
            <a:picLocks noChangeAspect="1"/>
          </p:cNvPicPr>
          <p:nvPr/>
        </p:nvPicPr>
        <p:blipFill>
          <a:blip r:embed="rId3"/>
          <a:stretch>
            <a:fillRect/>
          </a:stretch>
        </p:blipFill>
        <p:spPr>
          <a:xfrm>
            <a:off x="4019473" y="4576744"/>
            <a:ext cx="1105054" cy="2572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Parameters</a:t>
            </a:r>
            <a:endParaRPr dirty="0"/>
          </a:p>
        </p:txBody>
      </p:sp>
      <p:sp>
        <p:nvSpPr>
          <p:cNvPr id="111" name="Google Shape;111;p20"/>
          <p:cNvSpPr txBox="1">
            <a:spLocks noGrp="1"/>
          </p:cNvSpPr>
          <p:nvPr>
            <p:ph type="body" idx="1"/>
          </p:nvPr>
        </p:nvSpPr>
        <p:spPr>
          <a:xfrm>
            <a:off x="387900" y="1278863"/>
            <a:ext cx="3999900" cy="34066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Batch Size is 32</a:t>
            </a:r>
          </a:p>
          <a:p>
            <a:pPr marL="0" lvl="0" indent="0" algn="l" rtl="0">
              <a:spcBef>
                <a:spcPts val="0"/>
              </a:spcBef>
              <a:spcAft>
                <a:spcPts val="1600"/>
              </a:spcAft>
              <a:buNone/>
            </a:pPr>
            <a:r>
              <a:rPr lang="en-US" dirty="0"/>
              <a:t>Number of Epochs is 10</a:t>
            </a:r>
          </a:p>
          <a:p>
            <a:pPr marL="0" lvl="0" indent="0" algn="l" rtl="0">
              <a:spcBef>
                <a:spcPts val="0"/>
              </a:spcBef>
              <a:spcAft>
                <a:spcPts val="1600"/>
              </a:spcAft>
              <a:buNone/>
            </a:pPr>
            <a:r>
              <a:rPr lang="en-US" dirty="0"/>
              <a:t>Training/Validation split is 80/20</a:t>
            </a:r>
          </a:p>
          <a:p>
            <a:pPr marL="0" lvl="0" indent="0" algn="l" rtl="0">
              <a:spcBef>
                <a:spcPts val="0"/>
              </a:spcBef>
              <a:spcAft>
                <a:spcPts val="1600"/>
              </a:spcAft>
              <a:buNone/>
            </a:pPr>
            <a:r>
              <a:rPr lang="en-US" dirty="0"/>
              <a:t>Add layers to modify the images in random ways i.e., rotation, translation, and zooms</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
        <p:nvSpPr>
          <p:cNvPr id="112" name="Google Shape;112;p20"/>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SzPts val="2000"/>
              <a:buNone/>
            </a:pPr>
            <a:r>
              <a:rPr lang="en-US" dirty="0"/>
              <a:t>Initial learning rate is 0.001 (fast)</a:t>
            </a:r>
          </a:p>
          <a:p>
            <a:pPr marL="101600" lvl="0" indent="0" algn="l" rtl="0">
              <a:spcBef>
                <a:spcPts val="0"/>
              </a:spcBef>
              <a:spcAft>
                <a:spcPts val="0"/>
              </a:spcAft>
              <a:buSzPts val="2000"/>
              <a:buNone/>
            </a:pPr>
            <a:endParaRPr lang="en-US" dirty="0"/>
          </a:p>
          <a:p>
            <a:pPr marL="101600" lvl="0" indent="0" algn="l" rtl="0">
              <a:spcBef>
                <a:spcPts val="0"/>
              </a:spcBef>
              <a:spcAft>
                <a:spcPts val="0"/>
              </a:spcAft>
              <a:buSzPts val="2000"/>
              <a:buNone/>
            </a:pPr>
            <a:r>
              <a:rPr lang="en-US" dirty="0"/>
              <a:t>Loss is computed as a crossentropy loss between labels and predictions</a:t>
            </a:r>
          </a:p>
          <a:p>
            <a:pPr marL="101600" lvl="0" indent="0" algn="l" rtl="0">
              <a:spcBef>
                <a:spcPts val="0"/>
              </a:spcBef>
              <a:spcAft>
                <a:spcPts val="0"/>
              </a:spcAft>
              <a:buSzPts val="2000"/>
              <a:buNone/>
            </a:pPr>
            <a:endParaRPr lang="en-US" dirty="0"/>
          </a:p>
          <a:p>
            <a:pPr marL="101600" lvl="0" indent="0" algn="l" rtl="0">
              <a:spcBef>
                <a:spcPts val="0"/>
              </a:spcBef>
              <a:spcAft>
                <a:spcPts val="0"/>
              </a:spcAft>
              <a:buSzPts val="2000"/>
              <a:buNone/>
            </a:pPr>
            <a:r>
              <a:rPr lang="en-US" dirty="0"/>
              <a:t>Callbacks can be used to speed up learning</a:t>
            </a:r>
          </a:p>
          <a:p>
            <a:pPr marL="101600" lvl="0" indent="0" algn="l" rtl="0">
              <a:spcBef>
                <a:spcPts val="0"/>
              </a:spcBef>
              <a:spcAft>
                <a:spcPts val="0"/>
              </a:spcAft>
              <a:buSzPts val="2000"/>
              <a:buNone/>
            </a:pPr>
            <a:endParaRPr sz="2000" dirty="0"/>
          </a:p>
        </p:txBody>
      </p:sp>
      <p:sp>
        <p:nvSpPr>
          <p:cNvPr id="113" name="Google Shape;113;p20"/>
          <p:cNvSpPr txBox="1">
            <a:spLocks noGrp="1"/>
          </p:cNvSpPr>
          <p:nvPr>
            <p:ph type="title"/>
          </p:nvPr>
        </p:nvSpPr>
        <p:spPr>
          <a:xfrm>
            <a:off x="47562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Hyperparameters</a:t>
            </a:r>
            <a:endParaRPr dirty="0"/>
          </a:p>
        </p:txBody>
      </p:sp>
      <p:pic>
        <p:nvPicPr>
          <p:cNvPr id="4" name="Picture 3">
            <a:extLst>
              <a:ext uri="{FF2B5EF4-FFF2-40B4-BE49-F238E27FC236}">
                <a16:creationId xmlns:a16="http://schemas.microsoft.com/office/drawing/2014/main" id="{5FB5B7B5-C9F3-6048-BA61-A4B17DE90F5B}"/>
              </a:ext>
            </a:extLst>
          </p:cNvPr>
          <p:cNvPicPr>
            <a:picLocks noChangeAspect="1"/>
          </p:cNvPicPr>
          <p:nvPr/>
        </p:nvPicPr>
        <p:blipFill>
          <a:blip r:embed="rId3"/>
          <a:stretch>
            <a:fillRect/>
          </a:stretch>
        </p:blipFill>
        <p:spPr>
          <a:xfrm>
            <a:off x="1787112" y="3485476"/>
            <a:ext cx="5201376" cy="14289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EA3-4887-CF2F-F4DC-2C91680AFF7D}"/>
              </a:ext>
            </a:extLst>
          </p:cNvPr>
          <p:cNvSpPr>
            <a:spLocks noGrp="1"/>
          </p:cNvSpPr>
          <p:nvPr>
            <p:ph type="title"/>
          </p:nvPr>
        </p:nvSpPr>
        <p:spPr/>
        <p:txBody>
          <a:bodyPr/>
          <a:lstStyle/>
          <a:p>
            <a:r>
              <a:rPr lang="en-US" dirty="0"/>
              <a:t>Initial Model</a:t>
            </a:r>
          </a:p>
        </p:txBody>
      </p:sp>
    </p:spTree>
    <p:extLst>
      <p:ext uri="{BB962C8B-B14F-4D97-AF65-F5344CB8AC3E}">
        <p14:creationId xmlns:p14="http://schemas.microsoft.com/office/powerpoint/2010/main" val="227028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number&#10;&#10;Description automatically generated">
            <a:extLst>
              <a:ext uri="{FF2B5EF4-FFF2-40B4-BE49-F238E27FC236}">
                <a16:creationId xmlns:a16="http://schemas.microsoft.com/office/drawing/2014/main" id="{ADDFFB35-6748-7220-17A7-3603F3AE1315}"/>
              </a:ext>
            </a:extLst>
          </p:cNvPr>
          <p:cNvPicPr>
            <a:picLocks noChangeAspect="1"/>
          </p:cNvPicPr>
          <p:nvPr/>
        </p:nvPicPr>
        <p:blipFill>
          <a:blip r:embed="rId2"/>
          <a:stretch>
            <a:fillRect/>
          </a:stretch>
        </p:blipFill>
        <p:spPr>
          <a:xfrm>
            <a:off x="887486" y="1658112"/>
            <a:ext cx="7369028" cy="1614487"/>
          </a:xfrm>
          <a:prstGeom prst="rect">
            <a:avLst/>
          </a:prstGeom>
        </p:spPr>
      </p:pic>
    </p:spTree>
    <p:extLst>
      <p:ext uri="{BB962C8B-B14F-4D97-AF65-F5344CB8AC3E}">
        <p14:creationId xmlns:p14="http://schemas.microsoft.com/office/powerpoint/2010/main" val="387172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Loss </a:t>
            </a:r>
            <a:endParaRPr dirty="0"/>
          </a:p>
        </p:txBody>
      </p:sp>
      <p:sp>
        <p:nvSpPr>
          <p:cNvPr id="127" name="Google Shape;127;p2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Actual vs Predicted</a:t>
            </a:r>
            <a:endParaRPr dirty="0"/>
          </a:p>
        </p:txBody>
      </p:sp>
      <p:pic>
        <p:nvPicPr>
          <p:cNvPr id="2" name="Picture 1" descr="A graph with blue and orange lines&#10;&#10;Description automatically generated">
            <a:extLst>
              <a:ext uri="{FF2B5EF4-FFF2-40B4-BE49-F238E27FC236}">
                <a16:creationId xmlns:a16="http://schemas.microsoft.com/office/drawing/2014/main" id="{C2B0E3A7-7A09-8D06-F8C8-DBAB1034A74D}"/>
              </a:ext>
            </a:extLst>
          </p:cNvPr>
          <p:cNvPicPr>
            <a:picLocks noChangeAspect="1"/>
          </p:cNvPicPr>
          <p:nvPr/>
        </p:nvPicPr>
        <p:blipFill>
          <a:blip r:embed="rId3"/>
          <a:stretch>
            <a:fillRect/>
          </a:stretch>
        </p:blipFill>
        <p:spPr>
          <a:xfrm>
            <a:off x="4833302" y="1151196"/>
            <a:ext cx="4204500" cy="31283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093192EA-4EDA-ED81-AAB1-55B6366A046F}"/>
            </a:ext>
          </a:extLst>
        </p:cNvPr>
        <p:cNvGrpSpPr/>
        <p:nvPr/>
      </p:nvGrpSpPr>
      <p:grpSpPr>
        <a:xfrm>
          <a:off x="0" y="0"/>
          <a:ext cx="0" cy="0"/>
          <a:chOff x="0" y="0"/>
          <a:chExt cx="0" cy="0"/>
        </a:xfrm>
      </p:grpSpPr>
      <p:sp>
        <p:nvSpPr>
          <p:cNvPr id="126" name="Google Shape;126;p22">
            <a:extLst>
              <a:ext uri="{FF2B5EF4-FFF2-40B4-BE49-F238E27FC236}">
                <a16:creationId xmlns:a16="http://schemas.microsoft.com/office/drawing/2014/main" id="{45E7B3AE-7E0E-E5C4-1E88-D155BF73F31C}"/>
              </a:ext>
            </a:extLst>
          </p:cNvPr>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Accuracy</a:t>
            </a:r>
            <a:endParaRPr dirty="0"/>
          </a:p>
        </p:txBody>
      </p:sp>
      <p:sp>
        <p:nvSpPr>
          <p:cNvPr id="127" name="Google Shape;127;p22">
            <a:extLst>
              <a:ext uri="{FF2B5EF4-FFF2-40B4-BE49-F238E27FC236}">
                <a16:creationId xmlns:a16="http://schemas.microsoft.com/office/drawing/2014/main" id="{EFEE0E0E-25D7-394B-CF7F-2DEDFC7404E9}"/>
              </a:ext>
            </a:extLst>
          </p:cNvPr>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Actual vs Predicted</a:t>
            </a:r>
            <a:endParaRPr dirty="0"/>
          </a:p>
        </p:txBody>
      </p:sp>
      <p:pic>
        <p:nvPicPr>
          <p:cNvPr id="3" name="Picture 2" descr="A graph with lines and numbers&#10;&#10;Description automatically generated">
            <a:extLst>
              <a:ext uri="{FF2B5EF4-FFF2-40B4-BE49-F238E27FC236}">
                <a16:creationId xmlns:a16="http://schemas.microsoft.com/office/drawing/2014/main" id="{DE324E48-0835-9C1D-BBC2-1C6511FD6CB0}"/>
              </a:ext>
            </a:extLst>
          </p:cNvPr>
          <p:cNvPicPr>
            <a:picLocks noChangeAspect="1"/>
          </p:cNvPicPr>
          <p:nvPr/>
        </p:nvPicPr>
        <p:blipFill>
          <a:blip r:embed="rId3"/>
          <a:stretch>
            <a:fillRect/>
          </a:stretch>
        </p:blipFill>
        <p:spPr>
          <a:xfrm>
            <a:off x="4833300" y="1011094"/>
            <a:ext cx="4045200" cy="3121312"/>
          </a:xfrm>
          <a:prstGeom prst="rect">
            <a:avLst/>
          </a:prstGeom>
        </p:spPr>
      </p:pic>
    </p:spTree>
    <p:extLst>
      <p:ext uri="{BB962C8B-B14F-4D97-AF65-F5344CB8AC3E}">
        <p14:creationId xmlns:p14="http://schemas.microsoft.com/office/powerpoint/2010/main" val="177084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metal object on a white surface&#10;&#10;Description automatically generated">
            <a:extLst>
              <a:ext uri="{FF2B5EF4-FFF2-40B4-BE49-F238E27FC236}">
                <a16:creationId xmlns:a16="http://schemas.microsoft.com/office/drawing/2014/main" id="{2A0F0728-964D-D07D-148A-C56751EC484A}"/>
              </a:ext>
            </a:extLst>
          </p:cNvPr>
          <p:cNvPicPr>
            <a:picLocks noChangeAspect="1"/>
          </p:cNvPicPr>
          <p:nvPr/>
        </p:nvPicPr>
        <p:blipFill>
          <a:blip r:embed="rId2"/>
          <a:stretch>
            <a:fillRect/>
          </a:stretch>
        </p:blipFill>
        <p:spPr>
          <a:xfrm>
            <a:off x="2487930" y="248920"/>
            <a:ext cx="4168140" cy="4645660"/>
          </a:xfrm>
          <a:prstGeom prst="rect">
            <a:avLst/>
          </a:prstGeom>
        </p:spPr>
      </p:pic>
    </p:spTree>
    <p:extLst>
      <p:ext uri="{BB962C8B-B14F-4D97-AF65-F5344CB8AC3E}">
        <p14:creationId xmlns:p14="http://schemas.microsoft.com/office/powerpoint/2010/main" val="426885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1F61-C24D-FD4D-D700-E4758A267764}"/>
              </a:ext>
            </a:extLst>
          </p:cNvPr>
          <p:cNvSpPr>
            <a:spLocks noGrp="1"/>
          </p:cNvSpPr>
          <p:nvPr>
            <p:ph type="title"/>
          </p:nvPr>
        </p:nvSpPr>
        <p:spPr/>
        <p:txBody>
          <a:bodyPr/>
          <a:lstStyle/>
          <a:p>
            <a:r>
              <a:rPr lang="en-US" dirty="0"/>
              <a:t>Updated Model</a:t>
            </a:r>
          </a:p>
        </p:txBody>
      </p:sp>
    </p:spTree>
    <p:extLst>
      <p:ext uri="{BB962C8B-B14F-4D97-AF65-F5344CB8AC3E}">
        <p14:creationId xmlns:p14="http://schemas.microsoft.com/office/powerpoint/2010/main" val="48613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817ED6-8234-E503-1F4C-152735FEF424}"/>
              </a:ext>
            </a:extLst>
          </p:cNvPr>
          <p:cNvPicPr>
            <a:picLocks noChangeAspect="1"/>
          </p:cNvPicPr>
          <p:nvPr/>
        </p:nvPicPr>
        <p:blipFill>
          <a:blip r:embed="rId2"/>
          <a:stretch>
            <a:fillRect/>
          </a:stretch>
        </p:blipFill>
        <p:spPr>
          <a:xfrm>
            <a:off x="2609576" y="1297144"/>
            <a:ext cx="3924848" cy="2305372"/>
          </a:xfrm>
          <a:prstGeom prst="rect">
            <a:avLst/>
          </a:prstGeom>
        </p:spPr>
      </p:pic>
    </p:spTree>
    <p:extLst>
      <p:ext uri="{BB962C8B-B14F-4D97-AF65-F5344CB8AC3E}">
        <p14:creationId xmlns:p14="http://schemas.microsoft.com/office/powerpoint/2010/main" val="3578906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text&#10;&#10;Description automatically generated">
            <a:extLst>
              <a:ext uri="{FF2B5EF4-FFF2-40B4-BE49-F238E27FC236}">
                <a16:creationId xmlns:a16="http://schemas.microsoft.com/office/drawing/2014/main" id="{F70D10C2-A1DF-6E46-5FDC-E763804BE1B6}"/>
              </a:ext>
            </a:extLst>
          </p:cNvPr>
          <p:cNvPicPr>
            <a:picLocks noChangeAspect="1"/>
          </p:cNvPicPr>
          <p:nvPr/>
        </p:nvPicPr>
        <p:blipFill>
          <a:blip r:embed="rId2"/>
          <a:stretch>
            <a:fillRect/>
          </a:stretch>
        </p:blipFill>
        <p:spPr>
          <a:xfrm>
            <a:off x="248291" y="855652"/>
            <a:ext cx="8647418" cy="3633543"/>
          </a:xfrm>
          <a:prstGeom prst="rect">
            <a:avLst/>
          </a:prstGeom>
        </p:spPr>
      </p:pic>
    </p:spTree>
    <p:extLst>
      <p:ext uri="{BB962C8B-B14F-4D97-AF65-F5344CB8AC3E}">
        <p14:creationId xmlns:p14="http://schemas.microsoft.com/office/powerpoint/2010/main" val="1541177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line and a blue line&#10;&#10;Description automatically generated">
            <a:extLst>
              <a:ext uri="{FF2B5EF4-FFF2-40B4-BE49-F238E27FC236}">
                <a16:creationId xmlns:a16="http://schemas.microsoft.com/office/drawing/2014/main" id="{847828F2-0141-AFAE-743B-330A1F18C153}"/>
              </a:ext>
            </a:extLst>
          </p:cNvPr>
          <p:cNvPicPr>
            <a:picLocks noChangeAspect="1"/>
          </p:cNvPicPr>
          <p:nvPr/>
        </p:nvPicPr>
        <p:blipFill>
          <a:blip r:embed="rId2"/>
          <a:srcRect t="1768"/>
          <a:stretch/>
        </p:blipFill>
        <p:spPr>
          <a:xfrm>
            <a:off x="1600200" y="329183"/>
            <a:ext cx="5943600" cy="4567301"/>
          </a:xfrm>
          <a:prstGeom prst="rect">
            <a:avLst/>
          </a:prstGeom>
        </p:spPr>
      </p:pic>
    </p:spTree>
    <p:extLst>
      <p:ext uri="{BB962C8B-B14F-4D97-AF65-F5344CB8AC3E}">
        <p14:creationId xmlns:p14="http://schemas.microsoft.com/office/powerpoint/2010/main" val="357801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D0C4-0CFA-0717-89FB-EDAC8F4EED85}"/>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A9025E93-D727-3DBA-BAA5-0EC4FA02E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0"/>
            <a:ext cx="90487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457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yellow and black knife on the ground&#10;&#10;Description automatically generated">
            <a:extLst>
              <a:ext uri="{FF2B5EF4-FFF2-40B4-BE49-F238E27FC236}">
                <a16:creationId xmlns:a16="http://schemas.microsoft.com/office/drawing/2014/main" id="{D7372914-40ED-D816-A6E5-76F0121AD2B0}"/>
              </a:ext>
            </a:extLst>
          </p:cNvPr>
          <p:cNvPicPr>
            <a:picLocks noChangeAspect="1"/>
          </p:cNvPicPr>
          <p:nvPr/>
        </p:nvPicPr>
        <p:blipFill>
          <a:blip r:embed="rId2"/>
          <a:stretch>
            <a:fillRect/>
          </a:stretch>
        </p:blipFill>
        <p:spPr>
          <a:xfrm>
            <a:off x="2359469" y="155286"/>
            <a:ext cx="4425061" cy="4832928"/>
          </a:xfrm>
          <a:prstGeom prst="rect">
            <a:avLst/>
          </a:prstGeom>
        </p:spPr>
      </p:pic>
    </p:spTree>
    <p:extLst>
      <p:ext uri="{BB962C8B-B14F-4D97-AF65-F5344CB8AC3E}">
        <p14:creationId xmlns:p14="http://schemas.microsoft.com/office/powerpoint/2010/main" val="87431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US" sz="2200" dirty="0"/>
              <a:t>Updated model has a loss score of 2.34 and an accuracy score of 69.72% after seven epochs.</a:t>
            </a:r>
            <a:endParaRPr sz="2200" dirty="0"/>
          </a:p>
          <a:p>
            <a:pPr marL="457200" lvl="0" indent="-368300" algn="l" rtl="0">
              <a:spcBef>
                <a:spcPts val="0"/>
              </a:spcBef>
              <a:spcAft>
                <a:spcPts val="0"/>
              </a:spcAft>
              <a:buSzPts val="2200"/>
              <a:buChar char="❖"/>
            </a:pPr>
            <a:r>
              <a:rPr lang="en" sz="2200" dirty="0"/>
              <a:t>More training time is required for improving scores.</a:t>
            </a:r>
            <a:endParaRPr sz="2200" dirty="0"/>
          </a:p>
          <a:p>
            <a:pPr marL="457200" lvl="0" indent="-368300" algn="l" rtl="0">
              <a:spcBef>
                <a:spcPts val="0"/>
              </a:spcBef>
              <a:spcAft>
                <a:spcPts val="0"/>
              </a:spcAft>
              <a:buSzPts val="2200"/>
              <a:buChar char="❖"/>
            </a:pPr>
            <a:r>
              <a:rPr lang="en" sz="2200" dirty="0"/>
              <a:t>A portable, computer vision model has been constructed based off the MobileNet framework.</a:t>
            </a:r>
          </a:p>
          <a:p>
            <a:pPr marL="457200" lvl="0" indent="-368300" algn="l" rtl="0">
              <a:spcBef>
                <a:spcPts val="0"/>
              </a:spcBef>
              <a:spcAft>
                <a:spcPts val="0"/>
              </a:spcAft>
              <a:buSzPts val="2200"/>
              <a:buChar char="❖"/>
            </a:pPr>
            <a:r>
              <a:rPr lang="en" sz="2200" dirty="0"/>
              <a:t>Nuts, bolts, and other small pieces of hardware were the hardest to detect due to their small size and characteristics.</a:t>
            </a:r>
            <a:endParaRPr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erial view of a runway with many colored circles and lines&#10;&#10;Description automatically generated with medium confidence">
            <a:extLst>
              <a:ext uri="{FF2B5EF4-FFF2-40B4-BE49-F238E27FC236}">
                <a16:creationId xmlns:a16="http://schemas.microsoft.com/office/drawing/2014/main" id="{CC5B4ED8-AEBC-32F1-E49D-770758080E90}"/>
              </a:ext>
            </a:extLst>
          </p:cNvPr>
          <p:cNvPicPr>
            <a:picLocks noChangeAspect="1"/>
          </p:cNvPicPr>
          <p:nvPr/>
        </p:nvPicPr>
        <p:blipFill>
          <a:blip r:embed="rId2"/>
          <a:stretch>
            <a:fillRect/>
          </a:stretch>
        </p:blipFill>
        <p:spPr>
          <a:xfrm>
            <a:off x="1062228" y="1043207"/>
            <a:ext cx="7019544" cy="3242789"/>
          </a:xfrm>
          <a:prstGeom prst="rect">
            <a:avLst/>
          </a:prstGeom>
        </p:spPr>
      </p:pic>
    </p:spTree>
    <p:extLst>
      <p:ext uri="{BB962C8B-B14F-4D97-AF65-F5344CB8AC3E}">
        <p14:creationId xmlns:p14="http://schemas.microsoft.com/office/powerpoint/2010/main" val="291180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Research</a:t>
            </a:r>
            <a:endParaRPr/>
          </a:p>
        </p:txBody>
      </p:sp>
      <p:sp>
        <p:nvSpPr>
          <p:cNvPr id="140" name="Google Shape;140;p2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41" name="Google Shape;141;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More training (90% accuracy goal)</a:t>
            </a:r>
            <a:endParaRPr dirty="0"/>
          </a:p>
          <a:p>
            <a:pPr marL="457200" lvl="0" indent="-342900" algn="l" rtl="0">
              <a:spcBef>
                <a:spcPts val="0"/>
              </a:spcBef>
              <a:spcAft>
                <a:spcPts val="0"/>
              </a:spcAft>
              <a:buSzPts val="1800"/>
              <a:buChar char="❖"/>
            </a:pPr>
            <a:r>
              <a:rPr lang="en" dirty="0"/>
              <a:t>Expand to video</a:t>
            </a:r>
          </a:p>
          <a:p>
            <a:pPr marL="457200" lvl="0" indent="-342900" algn="l" rtl="0">
              <a:spcBef>
                <a:spcPts val="0"/>
              </a:spcBef>
              <a:spcAft>
                <a:spcPts val="0"/>
              </a:spcAft>
              <a:buSzPts val="1800"/>
              <a:buChar char="❖"/>
            </a:pPr>
            <a:r>
              <a:rPr lang="en" dirty="0"/>
              <a:t>Real time calculations based on t</a:t>
            </a:r>
            <a:r>
              <a:rPr lang="en-US" dirty="0"/>
              <a:t>he</a:t>
            </a:r>
            <a:r>
              <a:rPr lang="en" dirty="0"/>
              <a:t> scenario given</a:t>
            </a:r>
            <a:endParaRPr dirty="0"/>
          </a:p>
          <a:p>
            <a:pPr marL="457200" lvl="0" indent="-342900" algn="l" rtl="0">
              <a:spcBef>
                <a:spcPts val="0"/>
              </a:spcBef>
              <a:spcAft>
                <a:spcPts val="0"/>
              </a:spcAft>
              <a:buSzPts val="1800"/>
              <a:buChar char="❖"/>
            </a:pPr>
            <a:r>
              <a:rPr lang="en" dirty="0"/>
              <a:t>Integrate physical connectivity</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sz="2400" dirty="0"/>
          </a:p>
        </p:txBody>
      </p:sp>
      <p:sp>
        <p:nvSpPr>
          <p:cNvPr id="70" name="Google Shape;70;p14"/>
          <p:cNvSpPr txBox="1"/>
          <p:nvPr/>
        </p:nvSpPr>
        <p:spPr>
          <a:xfrm>
            <a:off x="887825" y="3115150"/>
            <a:ext cx="73080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dk1"/>
                </a:solidFill>
                <a:latin typeface="Roboto Slab"/>
                <a:ea typeface="Roboto Slab"/>
                <a:cs typeface="Roboto Slab"/>
                <a:sym typeface="Roboto Slab"/>
              </a:rPr>
              <a:t>FOD creates safety hazards and can ultimately impact safe operations by damaging aircraft.</a:t>
            </a:r>
            <a:endParaRPr lang="en-US"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Solution</a:t>
            </a:r>
            <a:endParaRPr sz="2400" dirty="0"/>
          </a:p>
        </p:txBody>
      </p:sp>
      <p:sp>
        <p:nvSpPr>
          <p:cNvPr id="76" name="Google Shape;76;p15"/>
          <p:cNvSpPr txBox="1"/>
          <p:nvPr/>
        </p:nvSpPr>
        <p:spPr>
          <a:xfrm>
            <a:off x="887825" y="3115150"/>
            <a:ext cx="7308000" cy="11642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dk1"/>
                </a:solidFill>
                <a:latin typeface="Roboto Slab"/>
                <a:ea typeface="Roboto Slab"/>
                <a:cs typeface="Roboto Slab"/>
                <a:sym typeface="Roboto Slab"/>
              </a:rPr>
              <a:t>Train a portable object detector model for detecting FOD to decrease safety risks.</a:t>
            </a:r>
            <a:endParaRPr sz="2400"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83E2-8854-63F3-FDA4-A1A472F12C6E}"/>
              </a:ext>
            </a:extLst>
          </p:cNvPr>
          <p:cNvSpPr>
            <a:spLocks noGrp="1"/>
          </p:cNvSpPr>
          <p:nvPr>
            <p:ph type="title"/>
          </p:nvPr>
        </p:nvSpPr>
        <p:spPr/>
        <p:txBody>
          <a:bodyPr/>
          <a:lstStyle/>
          <a:p>
            <a:r>
              <a:rPr lang="en-US" dirty="0"/>
              <a:t>Data Wrangling</a:t>
            </a:r>
          </a:p>
        </p:txBody>
      </p:sp>
    </p:spTree>
    <p:extLst>
      <p:ext uri="{BB962C8B-B14F-4D97-AF65-F5344CB8AC3E}">
        <p14:creationId xmlns:p14="http://schemas.microsoft.com/office/powerpoint/2010/main" val="151584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1298775" y="4629900"/>
            <a:ext cx="6473100"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t>Data Source: </a:t>
            </a:r>
            <a:r>
              <a:rPr lang="en-US" dirty="0"/>
              <a:t>https://github.com/FOD-UNOmaha/FOD-data</a:t>
            </a:r>
            <a:endParaRPr sz="1200" dirty="0">
              <a:solidFill>
                <a:schemeClr val="dk1"/>
              </a:solidFill>
              <a:latin typeface="Roboto"/>
              <a:ea typeface="Roboto"/>
              <a:cs typeface="Roboto"/>
              <a:sym typeface="Roboto"/>
            </a:endParaRPr>
          </a:p>
        </p:txBody>
      </p:sp>
      <p:pic>
        <p:nvPicPr>
          <p:cNvPr id="2" name="Picture 1">
            <a:extLst>
              <a:ext uri="{FF2B5EF4-FFF2-40B4-BE49-F238E27FC236}">
                <a16:creationId xmlns:a16="http://schemas.microsoft.com/office/drawing/2014/main" id="{F6947AC2-5EEA-AAAC-7722-B5ECF39DB228}"/>
              </a:ext>
            </a:extLst>
          </p:cNvPr>
          <p:cNvPicPr>
            <a:picLocks noChangeAspect="1"/>
          </p:cNvPicPr>
          <p:nvPr/>
        </p:nvPicPr>
        <p:blipFill>
          <a:blip r:embed="rId3"/>
          <a:stretch>
            <a:fillRect/>
          </a:stretch>
        </p:blipFill>
        <p:spPr>
          <a:xfrm>
            <a:off x="987938" y="865632"/>
            <a:ext cx="6783937" cy="27979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20325" y="116800"/>
            <a:ext cx="82221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Modify Labels</a:t>
            </a:r>
            <a:endParaRPr sz="2400" dirty="0"/>
          </a:p>
        </p:txBody>
      </p:sp>
      <p:pic>
        <p:nvPicPr>
          <p:cNvPr id="4" name="Picture 3">
            <a:extLst>
              <a:ext uri="{FF2B5EF4-FFF2-40B4-BE49-F238E27FC236}">
                <a16:creationId xmlns:a16="http://schemas.microsoft.com/office/drawing/2014/main" id="{49542FDE-9317-1A31-9673-BEF8934AEC23}"/>
              </a:ext>
            </a:extLst>
          </p:cNvPr>
          <p:cNvPicPr>
            <a:picLocks noChangeAspect="1"/>
          </p:cNvPicPr>
          <p:nvPr/>
        </p:nvPicPr>
        <p:blipFill>
          <a:blip r:embed="rId3"/>
          <a:stretch>
            <a:fillRect/>
          </a:stretch>
        </p:blipFill>
        <p:spPr>
          <a:xfrm>
            <a:off x="2528576" y="1050410"/>
            <a:ext cx="4086848" cy="3042680"/>
          </a:xfrm>
          <a:prstGeom prst="rect">
            <a:avLst/>
          </a:prstGeom>
        </p:spPr>
      </p:pic>
      <p:sp>
        <p:nvSpPr>
          <p:cNvPr id="5" name="Arrow: Striped Right 4">
            <a:extLst>
              <a:ext uri="{FF2B5EF4-FFF2-40B4-BE49-F238E27FC236}">
                <a16:creationId xmlns:a16="http://schemas.microsoft.com/office/drawing/2014/main" id="{0E80202A-D97C-D079-8469-5E6ACE760E9E}"/>
              </a:ext>
            </a:extLst>
          </p:cNvPr>
          <p:cNvSpPr/>
          <p:nvPr/>
        </p:nvSpPr>
        <p:spPr>
          <a:xfrm>
            <a:off x="4042171" y="2329434"/>
            <a:ext cx="978408" cy="484632"/>
          </a:xfrm>
          <a:prstGeom prst="striped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Pre-Trained Model Selection</a:t>
            </a:r>
            <a:endParaRPr dirty="0"/>
          </a:p>
        </p:txBody>
      </p:sp>
      <p:sp>
        <p:nvSpPr>
          <p:cNvPr id="95" name="Google Shape;95;p18"/>
          <p:cNvSpPr txBox="1">
            <a:spLocks noGrp="1"/>
          </p:cNvSpPr>
          <p:nvPr>
            <p:ph type="body" idx="2"/>
          </p:nvPr>
        </p:nvSpPr>
        <p:spPr>
          <a:xfrm>
            <a:off x="4783975" y="724200"/>
            <a:ext cx="3992700" cy="1847550"/>
          </a:xfrm>
          <a:prstGeom prst="rect">
            <a:avLst/>
          </a:prstGeom>
        </p:spPr>
        <p:txBody>
          <a:bodyPr spcFirstLastPara="1" wrap="square" lIns="91425" tIns="91425" rIns="91425" bIns="91425" anchor="ctr" anchorCtr="0">
            <a:noAutofit/>
          </a:bodyPr>
          <a:lstStyle/>
          <a:p>
            <a:pPr marL="114300" lvl="0" indent="0" algn="l" rtl="0">
              <a:spcBef>
                <a:spcPts val="0"/>
              </a:spcBef>
              <a:spcAft>
                <a:spcPts val="0"/>
              </a:spcAft>
              <a:buSzPts val="1800"/>
              <a:buNone/>
            </a:pPr>
            <a:r>
              <a:rPr lang="en-US" dirty="0"/>
              <a:t>Base model needs to be</a:t>
            </a:r>
          </a:p>
          <a:p>
            <a:pPr marL="114300" lvl="0" indent="0" algn="l" rtl="0">
              <a:spcBef>
                <a:spcPts val="0"/>
              </a:spcBef>
              <a:spcAft>
                <a:spcPts val="0"/>
              </a:spcAft>
              <a:buSzPts val="1800"/>
              <a:buNone/>
            </a:pPr>
            <a:r>
              <a:rPr lang="en-US" dirty="0"/>
              <a:t>	- Portable</a:t>
            </a:r>
          </a:p>
          <a:p>
            <a:pPr marL="114300" lvl="0" indent="0" algn="l" rtl="0">
              <a:spcBef>
                <a:spcPts val="0"/>
              </a:spcBef>
              <a:spcAft>
                <a:spcPts val="0"/>
              </a:spcAft>
              <a:buSzPts val="1800"/>
              <a:buNone/>
            </a:pPr>
            <a:r>
              <a:rPr lang="en-US" dirty="0"/>
              <a:t>	- Designed for CV</a:t>
            </a:r>
          </a:p>
          <a:p>
            <a:pPr marL="114300" lvl="0" indent="0" algn="l" rtl="0">
              <a:spcBef>
                <a:spcPts val="0"/>
              </a:spcBef>
              <a:spcAft>
                <a:spcPts val="0"/>
              </a:spcAft>
              <a:buSzPts val="1800"/>
              <a:buNone/>
            </a:pPr>
            <a:r>
              <a:rPr lang="en-US" dirty="0"/>
              <a:t>	- Open Exchange Capable</a:t>
            </a:r>
          </a:p>
        </p:txBody>
      </p:sp>
      <p:pic>
        <p:nvPicPr>
          <p:cNvPr id="2050" name="Picture 2">
            <a:extLst>
              <a:ext uri="{FF2B5EF4-FFF2-40B4-BE49-F238E27FC236}">
                <a16:creationId xmlns:a16="http://schemas.microsoft.com/office/drawing/2014/main" id="{28DF2884-1F5A-7393-6D22-AB5C4C566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02" y="2674933"/>
            <a:ext cx="4218595" cy="15336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051E70-6B4D-1C32-144A-94A648376823}"/>
              </a:ext>
            </a:extLst>
          </p:cNvPr>
          <p:cNvSpPr txBox="1"/>
          <p:nvPr/>
        </p:nvSpPr>
        <p:spPr>
          <a:xfrm>
            <a:off x="6128544" y="2490267"/>
            <a:ext cx="1303562" cy="369332"/>
          </a:xfrm>
          <a:prstGeom prst="rect">
            <a:avLst/>
          </a:prstGeom>
          <a:noFill/>
        </p:spPr>
        <p:txBody>
          <a:bodyPr wrap="none" rtlCol="0">
            <a:spAutoFit/>
          </a:bodyPr>
          <a:lstStyle/>
          <a:p>
            <a:r>
              <a:rPr lang="en-US" sz="1800" dirty="0">
                <a:solidFill>
                  <a:schemeClr val="tx1"/>
                </a:solidFill>
                <a:latin typeface="Roboto" panose="02000000000000000000" pitchFamily="2" charset="0"/>
                <a:ea typeface="Roboto" panose="02000000000000000000" pitchFamily="2" charset="0"/>
              </a:rPr>
              <a:t>MobileNet!</a:t>
            </a:r>
          </a:p>
        </p:txBody>
      </p:sp>
      <p:sp>
        <p:nvSpPr>
          <p:cNvPr id="5" name="TextBox 4">
            <a:extLst>
              <a:ext uri="{FF2B5EF4-FFF2-40B4-BE49-F238E27FC236}">
                <a16:creationId xmlns:a16="http://schemas.microsoft.com/office/drawing/2014/main" id="{1BAA2309-3353-1C32-BA81-6E36D0B7236A}"/>
              </a:ext>
            </a:extLst>
          </p:cNvPr>
          <p:cNvSpPr txBox="1"/>
          <p:nvPr/>
        </p:nvSpPr>
        <p:spPr>
          <a:xfrm>
            <a:off x="4978840" y="3441750"/>
            <a:ext cx="3797835" cy="369332"/>
          </a:xfrm>
          <a:prstGeom prst="rect">
            <a:avLst/>
          </a:prstGeom>
          <a:noFill/>
        </p:spPr>
        <p:txBody>
          <a:bodyPr wrap="none" rtlCol="0">
            <a:spAutoFit/>
          </a:bodyPr>
          <a:lstStyle/>
          <a:p>
            <a:r>
              <a:rPr lang="en-US" dirty="0">
                <a:solidFill>
                  <a:schemeClr val="tx1"/>
                </a:solidFill>
                <a:latin typeface="Roboto" panose="02000000000000000000" pitchFamily="2" charset="0"/>
                <a:ea typeface="Roboto" panose="02000000000000000000" pitchFamily="2" charset="0"/>
              </a:rPr>
              <a:t>Also handles 400x400 images</a:t>
            </a:r>
            <a:r>
              <a:rPr lang="en-US" sz="1800" dirty="0">
                <a:solidFill>
                  <a:schemeClr val="tx1"/>
                </a:solidFill>
                <a:latin typeface="Roboto" panose="02000000000000000000" pitchFamily="2" charset="0"/>
                <a:ea typeface="Roboto" panose="02000000000000000000" pitchFamily="2" charset="0"/>
              </a:rPr>
              <a:t> </a:t>
            </a:r>
            <a:r>
              <a:rPr lang="en-US" dirty="0">
                <a:solidFill>
                  <a:schemeClr val="tx1"/>
                </a:solidFill>
                <a:latin typeface="Roboto" panose="02000000000000000000" pitchFamily="2" charset="0"/>
                <a:ea typeface="Roboto" panose="02000000000000000000" pitchFamily="2" charset="0"/>
              </a:rPr>
              <a:t>by conversion.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2884-C0AE-9C17-48C5-C1A3A93EE3A9}"/>
              </a:ext>
            </a:extLst>
          </p:cNvPr>
          <p:cNvSpPr>
            <a:spLocks noGrp="1"/>
          </p:cNvSpPr>
          <p:nvPr>
            <p:ph type="title"/>
          </p:nvPr>
        </p:nvSpPr>
        <p:spPr/>
        <p:txBody>
          <a:bodyPr/>
          <a:lstStyle/>
          <a:p>
            <a:r>
              <a:rPr lang="en-US" dirty="0"/>
              <a:t>Preprocessing</a:t>
            </a:r>
          </a:p>
        </p:txBody>
      </p:sp>
    </p:spTree>
    <p:extLst>
      <p:ext uri="{BB962C8B-B14F-4D97-AF65-F5344CB8AC3E}">
        <p14:creationId xmlns:p14="http://schemas.microsoft.com/office/powerpoint/2010/main" val="2086857552"/>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569</Words>
  <Application>Microsoft Office PowerPoint</Application>
  <PresentationFormat>On-screen Show (16:9)</PresentationFormat>
  <Paragraphs>63</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Roboto Slab</vt:lpstr>
      <vt:lpstr>Times New Roman</vt:lpstr>
      <vt:lpstr>Arial</vt:lpstr>
      <vt:lpstr>Roboto</vt:lpstr>
      <vt:lpstr>Marina</vt:lpstr>
      <vt:lpstr>Foreign Object Detection through a CNN Image Classifier</vt:lpstr>
      <vt:lpstr>PowerPoint Presentation</vt:lpstr>
      <vt:lpstr>The Problem</vt:lpstr>
      <vt:lpstr>The Solution</vt:lpstr>
      <vt:lpstr>Data Wrangling</vt:lpstr>
      <vt:lpstr>PowerPoint Presentation</vt:lpstr>
      <vt:lpstr>Modify Labels</vt:lpstr>
      <vt:lpstr>Pre-Trained Model Selection</vt:lpstr>
      <vt:lpstr>Preprocessing</vt:lpstr>
      <vt:lpstr>Parameters</vt:lpstr>
      <vt:lpstr>Initial Model</vt:lpstr>
      <vt:lpstr>PowerPoint Presentation</vt:lpstr>
      <vt:lpstr>Loss </vt:lpstr>
      <vt:lpstr>Accuracy</vt:lpstr>
      <vt:lpstr>PowerPoint Presentation</vt:lpstr>
      <vt:lpstr>Updated Model</vt:lpstr>
      <vt:lpstr>PowerPoint Presentation</vt:lpstr>
      <vt:lpstr>PowerPoint Presentation</vt:lpstr>
      <vt:lpstr>PowerPoint Presentation</vt:lpstr>
      <vt:lpstr>PowerPoint Presentation</vt:lpstr>
      <vt:lpstr>Takeaways</vt:lpstr>
      <vt:lpstr>PowerPoint Presentation</vt:lpstr>
      <vt:lpstr>Future Research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Juan Alberto Yostly</dc:creator>
  <cp:lastModifiedBy>Juan Yostly</cp:lastModifiedBy>
  <cp:revision>2</cp:revision>
  <dcterms:modified xsi:type="dcterms:W3CDTF">2025-01-11T21:27:53Z</dcterms:modified>
</cp:coreProperties>
</file>