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1" r:id="rId6"/>
    <p:sldId id="259" r:id="rId7"/>
    <p:sldId id="265" r:id="rId8"/>
    <p:sldId id="266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AF45-4DFF-4EF0-9F59-971B69876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CC54F-DAE1-43A1-9098-B0A662B49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16C-E575-430E-A24E-63DE62EC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157F-55BA-45AC-BC05-9B4FFEA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7B53-D9E6-47FF-8BA7-C356BB84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7D9-6A0D-43C0-B8E9-868B5E32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6EC2C-4860-45DA-AE56-5C7404CA0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FBB23-945C-44A6-B2DC-8B30BEAE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5C67-609C-4494-8E2A-6A2918CB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FF34-5A7A-46FF-B5F2-2774E3BB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4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A4445-060C-4B00-BB26-11C4C3D66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C886-F3F0-4390-B543-77D9E132D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676F-7CFD-4C9A-BA59-D1EE3937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FF05-16F2-4472-8A7D-39A4EEA4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7FC8-9C6C-48E0-86E2-EB65CC21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DC9E-4CBA-4065-935A-F59ADC2E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354E-A052-4366-B11C-1CCB3DFD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9187-270A-4EB4-9D5B-EEBDD866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8BAB-FA03-4226-93CF-9EE09144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F7D9-93B5-4C82-B5F2-753AD2FD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0D26-0CBC-41DE-9B1D-FD3B054B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613A0-F14A-418F-8EC3-2F75D4E2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12F7-E0B4-4E9E-A9D3-50132AC1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C714-1D17-401B-9002-D4C2FDAB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0C3-EB27-4A86-BF05-442A77EC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14F9-FB98-4B5E-9271-749CA3AB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CFD2-93E2-4E8C-BACF-091A2B24A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B32CB-9FC4-4B6F-A4E3-D6C0DDC75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2EE96-B3E3-4BA7-81C0-64700289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C0C2D-0FF8-4905-91CF-018F3C77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E2406-BE0D-4921-A2DD-B8AA7BD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6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6813-BB87-4C3E-B7B7-44B4B7B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F6C3B-A0F4-43D9-8D7C-20341FB1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3B4B-F688-45AC-95F2-EE5A46F76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82DB5-F6FE-4EB9-8940-7DAACA4FD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C7938-0F9A-4F1A-AD43-18D0FF91D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C1544-26A9-424F-9A5B-DB80DD77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21EFE-2FA6-47E8-A468-2371A83C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24EBE-26ED-40EC-84B7-9D2B75B4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C8FB-8431-43D4-995D-FF4E707D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2A911-5EC2-4DA5-A5A2-FF0356DD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55CB7-1D99-4AD7-8801-91AABB32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EC274-61B3-4B7C-92E9-D23BC4E0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9951F-C291-48BA-A8BD-B2AEAA0C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08AC3-3EC9-4FC0-BAF9-48355046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F138F-98FF-47B6-A410-22870D87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258A-9D25-4573-8099-59F33727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D32D-091C-4B45-995C-51E71D3D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5933A-9FA0-40EC-81EC-DBA4690C0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9C919-9E22-4C98-A1B5-1B0D19F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A9037-CA06-4514-B610-68112183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9B3C5-3273-4807-93B5-69FFF6C4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9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078F-D02B-485D-8506-4EAE3E4A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8091C-797F-409A-A01F-37481CB2D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BCEC9-A1C3-4E7F-B86D-CBA8295E5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858EA-B5A9-4A7D-8497-BF7C8A20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55AA6-CA2B-44A1-9E38-AC9F223B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8390C-0F6A-495B-AA09-F708B70F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8611C-A022-4843-9C41-89C8C707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4274A-86E4-4AF5-93DF-F1526A9C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13B9-1488-41AB-9916-BCECEB992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B7F9-6E76-46BD-8AB7-A849A41B1EF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25A5-23DB-4EEE-A853-BDDC30A71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BDD59-C73C-4206-84CC-36D502FB0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4204494"/>
            <a:ext cx="91440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Big Mountain Ski Resort</a:t>
            </a:r>
            <a:br>
              <a:rPr lang="en-US" dirty="0"/>
            </a:br>
            <a:r>
              <a:rPr lang="en-US" dirty="0"/>
              <a:t>Case Study for Revenue Growth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Juan Yostly</a:t>
            </a:r>
            <a:br>
              <a:rPr lang="en-US" sz="2200" dirty="0"/>
            </a:br>
            <a:r>
              <a:rPr lang="en-US" sz="2200" dirty="0"/>
              <a:t>May 2024 </a:t>
            </a:r>
          </a:p>
        </p:txBody>
      </p:sp>
    </p:spTree>
    <p:extLst>
      <p:ext uri="{BB962C8B-B14F-4D97-AF65-F5344CB8AC3E}">
        <p14:creationId xmlns:p14="http://schemas.microsoft.com/office/powerpoint/2010/main" val="363503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984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Gaining Possibilities 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990600"/>
            <a:ext cx="11353346" cy="5337629"/>
          </a:xfrm>
        </p:spPr>
        <p:txBody>
          <a:bodyPr>
            <a:noAutofit/>
          </a:bodyPr>
          <a:lstStyle/>
          <a:p>
            <a:pPr marL="571500" marR="0" lvl="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71500" marR="0" lvl="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Adding a run, increasing the vertical drop by 150 feet, and installing an additional chair lift suggests a $1.99 increase that may sum 3.5M USD per year.</a:t>
            </a:r>
          </a:p>
          <a:p>
            <a:pPr marL="571500" marR="0" lvl="0" indent="-5715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Closing the least used ten runs suggests a slight price decrease.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5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984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Market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990599"/>
            <a:ext cx="11791950" cy="55224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The ski resort industry is expected to grow and register a CAGR of 11.8% during 2024-2029. As per capita disposable income continues to increase, many Americans will likely continue spending on vacations and activities, such as skiing and snowboarding.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IBISWorld anticipates industry revenue to increase at an annualized rate of 3.6% to $3.4 billion over the next five years.</a:t>
            </a:r>
          </a:p>
        </p:txBody>
      </p:sp>
    </p:spTree>
    <p:extLst>
      <p:ext uri="{BB962C8B-B14F-4D97-AF65-F5344CB8AC3E}">
        <p14:creationId xmlns:p14="http://schemas.microsoft.com/office/powerpoint/2010/main" val="144837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984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Business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990599"/>
            <a:ext cx="11639049" cy="55545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Mountain suspects it may not be maximizing its returns, relative to its position in the market.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also does not have a strong sense of what facilities matter most to visitors, particularly which ones they're most likely to pay more for.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opportunities exist for Big Mountain to increase revenue to at least cover the operating costs of a new lift ($1,540,000)?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8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Key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marR="0" lvl="0" algn="l"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Currently the price for an adult weekday ticket is $81, the modelled price suggests </a:t>
            </a:r>
            <a:r>
              <a:rPr lang="en-US" sz="11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$85.48-95.87</a:t>
            </a:r>
            <a:r>
              <a:rPr lang="en-US" sz="11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R="0" lvl="0" algn="l"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1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dding a run, increasing the max vertical drop by 150 ft, and installing an additional chair lift will correlate with a </a:t>
            </a:r>
            <a:r>
              <a:rPr lang="en-US" sz="11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$1.99 increase</a:t>
            </a:r>
            <a:r>
              <a:rPr lang="en-US" sz="11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 Closing the ten least used runs correlates </a:t>
            </a:r>
            <a:r>
              <a:rPr lang="en-US" sz="11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to a slight price decrease</a:t>
            </a:r>
            <a:r>
              <a:rPr lang="en-US" sz="11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8FE18-BB28-49FC-3729-0712DD9A2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4" t="27537" r="37528" b="29696"/>
          <a:stretch/>
        </p:blipFill>
        <p:spPr bwMode="auto">
          <a:xfrm>
            <a:off x="4962371" y="625683"/>
            <a:ext cx="6650837" cy="545538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281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Modeling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800"/>
              </a:spcAft>
              <a:buSzPct val="67000"/>
              <a:tabLst>
                <a:tab pos="457200" algn="l"/>
              </a:tabLst>
            </a:pPr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Focus on the ticket prices for adults during the weekdays, features were prioritized based on their effect on the price.</a:t>
            </a:r>
          </a:p>
          <a:p>
            <a:pPr marL="342900" indent="-342900" algn="l"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97BCF66-D3AB-CAB1-506B-5DA1A25C5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19" t="33962" r="31952" b="7853"/>
          <a:stretch/>
        </p:blipFill>
        <p:spPr bwMode="auto">
          <a:xfrm>
            <a:off x="4864608" y="687654"/>
            <a:ext cx="6846363" cy="533143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2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latin typeface="+mj-lt"/>
                <a:ea typeface="+mj-ea"/>
                <a:cs typeface="+mj-cs"/>
              </a:rPr>
              <a:t>Chosen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800"/>
              </a:spcAft>
              <a:buSzPct val="67000"/>
              <a:tabLst>
                <a:tab pos="457200" algn="l"/>
              </a:tabLst>
            </a:pPr>
            <a:r>
              <a:rPr lang="en-US" sz="1000" dirty="0">
                <a:effectLst/>
              </a:rPr>
              <a:t>	Features are engineered by four columns: </a:t>
            </a:r>
            <a:r>
              <a:rPr lang="en-US" sz="1000" dirty="0" err="1">
                <a:effectLst/>
              </a:rPr>
              <a:t>NightSkiing_ac</a:t>
            </a:r>
            <a:r>
              <a:rPr lang="en-US" sz="1000" dirty="0">
                <a:effectLst/>
              </a:rPr>
              <a:t> (skiable acres by night), </a:t>
            </a:r>
            <a:r>
              <a:rPr lang="en-US" sz="1000" dirty="0" err="1">
                <a:effectLst/>
              </a:rPr>
              <a:t>TerrainParks</a:t>
            </a:r>
            <a:r>
              <a:rPr lang="en-US" sz="1000" dirty="0">
                <a:effectLst/>
              </a:rPr>
              <a:t> (# of parks), </a:t>
            </a:r>
            <a:r>
              <a:rPr lang="en-US" sz="1000" dirty="0" err="1">
                <a:effectLst/>
              </a:rPr>
              <a:t>SkiableTerrain_ac</a:t>
            </a:r>
            <a:r>
              <a:rPr lang="en-US" sz="1000" dirty="0">
                <a:effectLst/>
              </a:rPr>
              <a:t> (skiable acres total), and </a:t>
            </a:r>
            <a:r>
              <a:rPr lang="en-US" sz="1000" dirty="0" err="1">
                <a:effectLst/>
              </a:rPr>
              <a:t>daysOpenLastYear</a:t>
            </a:r>
            <a:r>
              <a:rPr lang="en-US" sz="1000" dirty="0">
                <a:effectLst/>
              </a:rPr>
              <a:t> (# of days open previous </a:t>
            </a:r>
            <a:r>
              <a:rPr lang="en-US" sz="1000" dirty="0" err="1">
                <a:effectLst/>
              </a:rPr>
              <a:t>seaon</a:t>
            </a:r>
            <a:r>
              <a:rPr lang="en-US" sz="1000" dirty="0">
                <a:effectLst/>
              </a:rPr>
              <a:t>). </a:t>
            </a:r>
          </a:p>
          <a:p>
            <a:pPr algn="l">
              <a:spcBef>
                <a:spcPts val="0"/>
              </a:spcBef>
              <a:spcAft>
                <a:spcPts val="800"/>
              </a:spcAft>
              <a:buSzPct val="67000"/>
              <a:tabLst>
                <a:tab pos="457200" algn="l"/>
              </a:tabLst>
            </a:pPr>
            <a:r>
              <a:rPr lang="en-US" sz="1000" dirty="0">
                <a:effectLst/>
              </a:rPr>
              <a:t>	The first five resorts are shown by the resort data and their demographics. The last seven features at the bottom were chosen as important features to examine.</a:t>
            </a:r>
          </a:p>
          <a:p>
            <a:pPr indent="-228600" algn="l">
              <a:spcBef>
                <a:spcPts val="0"/>
              </a:spcBef>
              <a:spcAft>
                <a:spcPts val="800"/>
              </a:spcAft>
              <a:buSzPct val="6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000" dirty="0">
              <a:effectLst/>
            </a:endParaRPr>
          </a:p>
          <a:p>
            <a:pPr marR="0" lvl="0" indent="-228600" algn="l">
              <a:spcBef>
                <a:spcPts val="0"/>
              </a:spcBef>
              <a:spcAft>
                <a:spcPts val="800"/>
              </a:spcAft>
              <a:buSzPct val="6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000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312FF6-6A10-B015-79C3-C5726300D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5" t="25337" r="40830" b="12442"/>
          <a:stretch/>
        </p:blipFill>
        <p:spPr bwMode="auto">
          <a:xfrm>
            <a:off x="5816844" y="625683"/>
            <a:ext cx="4941891" cy="545538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256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Significant Features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0"/>
              </a:spcBef>
              <a:spcAft>
                <a:spcPts val="800"/>
              </a:spcAft>
              <a:buSzPct val="67000"/>
              <a:tabLst>
                <a:tab pos="457200" algn="l"/>
              </a:tabLst>
            </a:pPr>
            <a:r>
              <a:rPr lang="en-US" sz="1400">
                <a:effectLst/>
              </a:rPr>
              <a:t>	The most significant correlations observed were the fastQuads (4-seater chair lifts), Runs, and Snow Making_ac (snow cover). This is a heatmap showing the correlations between features. </a:t>
            </a:r>
          </a:p>
          <a:p>
            <a:pPr marR="0" lvl="0" indent="-228600" algn="l">
              <a:spcBef>
                <a:spcPts val="0"/>
              </a:spcBef>
              <a:spcAft>
                <a:spcPts val="800"/>
              </a:spcAft>
              <a:buSzPct val="6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400"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63798DB-16E4-C66F-3A6A-B657B2D3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6" t="16889" r="31952" b="8220"/>
          <a:stretch/>
        </p:blipFill>
        <p:spPr bwMode="auto">
          <a:xfrm>
            <a:off x="5292305" y="625683"/>
            <a:ext cx="5990969" cy="545538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706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Model Prediction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0"/>
              </a:spcBef>
              <a:spcAft>
                <a:spcPts val="800"/>
              </a:spcAft>
              <a:buSzPct val="67000"/>
              <a:tabLst>
                <a:tab pos="457200" algn="l"/>
              </a:tabLst>
            </a:pPr>
            <a:r>
              <a:rPr lang="en-US" sz="1400" dirty="0">
                <a:effectLst/>
              </a:rPr>
              <a:t>	6 out of 7 of these features dominate 75% of the variance. The most significant features were based on random regressor parameters and trained using the mean of each feature. </a:t>
            </a:r>
          </a:p>
          <a:p>
            <a:pPr marR="0" lvl="0" indent="-228600" algn="l">
              <a:spcBef>
                <a:spcPts val="0"/>
              </a:spcBef>
              <a:spcAft>
                <a:spcPts val="800"/>
              </a:spcAft>
              <a:buSzPct val="6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400" dirty="0"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F933CB-AB22-0EB3-14CD-DAE325206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4" t="27537" r="37528" b="29696"/>
          <a:stretch/>
        </p:blipFill>
        <p:spPr bwMode="auto">
          <a:xfrm>
            <a:off x="4962371" y="625683"/>
            <a:ext cx="6650837" cy="545538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503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984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Gaining Possibilities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990600"/>
            <a:ext cx="11353346" cy="5337629"/>
          </a:xfrm>
        </p:spPr>
        <p:txBody>
          <a:bodyPr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best model applied suggests that Big Mountain’s modelled price is 95.87 USD, where actual price is 81.00 USD. 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 with the expected mean absolute error of 10.39 USD, this suggests there is room for an increase. 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 USD increase may sum a total of 7.5M USD per year.</a:t>
            </a:r>
            <a:endParaRPr lang="en-US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490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Symbol</vt:lpstr>
      <vt:lpstr>Office Theme</vt:lpstr>
      <vt:lpstr>Big Mountain Ski Resort Case Study for Revenue Growth  Juan Yostly May 2024 </vt:lpstr>
      <vt:lpstr>Market overview</vt:lpstr>
      <vt:lpstr>Business objective</vt:lpstr>
      <vt:lpstr>Key Findings</vt:lpstr>
      <vt:lpstr>Modeling Analysis</vt:lpstr>
      <vt:lpstr>Chosen Factors</vt:lpstr>
      <vt:lpstr>Significant Features</vt:lpstr>
      <vt:lpstr>Model Prediction</vt:lpstr>
      <vt:lpstr>Gaining Possibilities</vt:lpstr>
      <vt:lpstr>Gaining Possibilities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overview</dc:title>
  <dc:creator>Emre Ozmen</dc:creator>
  <cp:lastModifiedBy>YOSTLY, JUAN</cp:lastModifiedBy>
  <cp:revision>5</cp:revision>
  <dcterms:created xsi:type="dcterms:W3CDTF">2020-11-27T16:58:42Z</dcterms:created>
  <dcterms:modified xsi:type="dcterms:W3CDTF">2024-05-10T20:32:51Z</dcterms:modified>
</cp:coreProperties>
</file>