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70" r:id="rId3"/>
    <p:sldId id="257" r:id="rId4"/>
    <p:sldId id="258" r:id="rId5"/>
    <p:sldId id="259" r:id="rId6"/>
    <p:sldId id="260" r:id="rId7"/>
    <p:sldId id="261" r:id="rId8"/>
    <p:sldId id="262" r:id="rId9"/>
    <p:sldId id="263" r:id="rId10"/>
    <p:sldId id="265" r:id="rId11"/>
    <p:sldId id="271" r:id="rId12"/>
    <p:sldId id="266" r:id="rId13"/>
    <p:sldId id="267"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Slab"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96" autoAdjust="0"/>
  </p:normalViewPr>
  <p:slideViewPr>
    <p:cSldViewPr snapToGrid="0">
      <p:cViewPr varScale="1">
        <p:scale>
          <a:sx n="85" d="100"/>
          <a:sy n="85" d="100"/>
        </p:scale>
        <p:origin x="13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2DDEE2B-B126-B6B0-AFF4-CDC26D9E09CD}"/>
            </a:ext>
          </a:extLst>
        </p:cNvPr>
        <p:cNvGrpSpPr/>
        <p:nvPr/>
      </p:nvGrpSpPr>
      <p:grpSpPr>
        <a:xfrm>
          <a:off x="0" y="0"/>
          <a:ext cx="0" cy="0"/>
          <a:chOff x="0" y="0"/>
          <a:chExt cx="0" cy="0"/>
        </a:xfrm>
      </p:grpSpPr>
      <p:sp>
        <p:nvSpPr>
          <p:cNvPr id="107" name="Google Shape;107;g7448e9c78e_0_22:notes">
            <a:extLst>
              <a:ext uri="{FF2B5EF4-FFF2-40B4-BE49-F238E27FC236}">
                <a16:creationId xmlns:a16="http://schemas.microsoft.com/office/drawing/2014/main" id="{B80F8D28-0422-06EF-BDBA-89786DFC23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a:extLst>
              <a:ext uri="{FF2B5EF4-FFF2-40B4-BE49-F238E27FC236}">
                <a16:creationId xmlns:a16="http://schemas.microsoft.com/office/drawing/2014/main" id="{1AA07B00-65AC-8B8E-17F4-BA3D054D6A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18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a:effectLst/>
                <a:latin typeface="Aptos" panose="020B0004020202020204" pitchFamily="34" charset="0"/>
                <a:ea typeface="Aptos" panose="020B0004020202020204" pitchFamily="34" charset="0"/>
                <a:cs typeface="Times New Roman" panose="02020603050405020304" pitchFamily="18" charset="0"/>
              </a:rPr>
              <a:t>In 2023, th</a:t>
            </a:r>
            <a:r>
              <a:rPr lang="en-US" sz="1100" dirty="0">
                <a:latin typeface="Aptos" panose="020B0004020202020204" pitchFamily="34" charset="0"/>
                <a:ea typeface="Aptos" panose="020B0004020202020204" pitchFamily="34" charset="0"/>
                <a:cs typeface="Times New Roman" panose="02020603050405020304" pitchFamily="18" charset="0"/>
              </a:rPr>
              <a:t>e EPA found that bacteria exceeded the recreational benchmark in 20% of river and stream miles.</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100" dirty="0">
              <a:latin typeface="Aptos" panose="020B0004020202020204" pitchFamily="34" charset="0"/>
              <a:ea typeface="Aptos" panose="020B0004020202020204" pitchFamily="34" charset="0"/>
              <a:cs typeface="Times New Roman" panose="02020603050405020304" pitchFamily="18" charset="0"/>
            </a:endParaRPr>
          </a:p>
          <a:p>
            <a:pPr marL="457200" lvl="0" indent="-298450" algn="l" rtl="0">
              <a:spcBef>
                <a:spcPts val="0"/>
              </a:spcBef>
              <a:spcAft>
                <a:spcPts val="0"/>
              </a:spcAft>
              <a:buSzPts val="1100"/>
              <a:buChar char="-"/>
            </a:pPr>
            <a:r>
              <a:rPr lang="en-US" dirty="0"/>
              <a:t>It’s no great discovery that water flows into itself. The issues of one part of the harbor are not entirely isolated from the issues of another. By better understanding how this water quality network works, water quality issues can be treated systematically rather than on a case by case basis.</a:t>
            </a:r>
          </a:p>
          <a:p>
            <a:pPr marL="457200" lvl="0" indent="-298450" algn="l" rtl="0">
              <a:spcBef>
                <a:spcPts val="0"/>
              </a:spcBef>
              <a:spcAft>
                <a:spcPts val="0"/>
              </a:spcAft>
              <a:buSzPts val="1100"/>
              <a:buChar char="-"/>
            </a:pPr>
            <a:r>
              <a:rPr lang="en-US" dirty="0"/>
              <a:t>Understanding the system requires constant and broad monitoring which is costly and time consuming.</a:t>
            </a:r>
          </a:p>
          <a:p>
            <a:endParaRPr lang="en-US" sz="1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100" dirty="0">
                <a:effectLst/>
                <a:latin typeface="Aptos" panose="020B0004020202020204" pitchFamily="34" charset="0"/>
                <a:ea typeface="Aptos" panose="020B0004020202020204" pitchFamily="34" charset="0"/>
                <a:cs typeface="Times New Roman" panose="02020603050405020304" pitchFamily="18" charset="0"/>
              </a:rPr>
              <a:t>Is it possible to model reservoirs to predict which components greatly impact water quality</a:t>
            </a:r>
            <a:endParaRPr lang="en-US" dirty="0"/>
          </a:p>
          <a:p>
            <a:pPr marL="457200" lvl="0" indent="-298450" algn="l" rtl="0">
              <a:spcBef>
                <a:spcPts val="0"/>
              </a:spcBef>
              <a:spcAft>
                <a:spcPts val="0"/>
              </a:spcAft>
              <a:buSzPts val="11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My proposed solution is to use geospatial statistics and machine learning to reduce monitoring costs without sacrificing accuracy</a:t>
            </a:r>
            <a:endParaRPr dirty="0"/>
          </a:p>
          <a:p>
            <a:pPr marL="0" lvl="0" indent="0" algn="l" rtl="0">
              <a:spcBef>
                <a:spcPts val="0"/>
              </a:spcBef>
              <a:spcAft>
                <a:spcPts val="0"/>
              </a:spcAft>
              <a:buNone/>
            </a:pPr>
            <a:r>
              <a:rPr lang="en" dirty="0"/>
              <a:t>I looked at E coli. because it signals poor water quality that can cause cascading effects damaging the natural ecosystem and public health alike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The dataset I used came from the </a:t>
            </a:r>
            <a:r>
              <a:rPr lang="en-US" dirty="0"/>
              <a:t>Georgia EPA</a:t>
            </a:r>
            <a:endParaRPr dirty="0"/>
          </a:p>
          <a:p>
            <a:pPr marL="457200" lvl="0" indent="-298450" algn="l" rtl="0">
              <a:spcBef>
                <a:spcPts val="0"/>
              </a:spcBef>
              <a:spcAft>
                <a:spcPts val="0"/>
              </a:spcAft>
              <a:buSzPts val="1100"/>
              <a:buChar char="-"/>
            </a:pPr>
            <a:r>
              <a:rPr lang="en" dirty="0"/>
              <a:t>Water samples have been collected from all these sites from as early as 2 years ago</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Wanted a large enough time span to capture multiple climate anomalies</a:t>
            </a:r>
            <a:endParaRPr dirty="0"/>
          </a:p>
          <a:p>
            <a:pPr marL="457200" lvl="0" indent="-298450" algn="l" rtl="0">
              <a:spcBef>
                <a:spcPts val="0"/>
              </a:spcBef>
              <a:spcAft>
                <a:spcPts val="0"/>
              </a:spcAft>
              <a:buSzPts val="1100"/>
              <a:buChar char="-"/>
            </a:pPr>
            <a:r>
              <a:rPr lang="en" dirty="0"/>
              <a:t>Wanted to focus on sites actively being sampled</a:t>
            </a:r>
            <a:endParaRPr dirty="0"/>
          </a:p>
          <a:p>
            <a:pPr marL="457200" lvl="0" indent="-298450" algn="l" rtl="0">
              <a:spcBef>
                <a:spcPts val="0"/>
              </a:spcBef>
              <a:spcAft>
                <a:spcPts val="0"/>
              </a:spcAft>
              <a:buSzPts val="1100"/>
              <a:buChar char="-"/>
            </a:pPr>
            <a:r>
              <a:rPr lang="en" dirty="0"/>
              <a:t>Reduced the size and scope considerably by dumping redundant data</a:t>
            </a:r>
            <a:endParaRPr dirty="0"/>
          </a:p>
          <a:p>
            <a:pPr marL="457200" lvl="0" indent="-298450" algn="l" rtl="0">
              <a:spcBef>
                <a:spcPts val="0"/>
              </a:spcBef>
              <a:spcAft>
                <a:spcPts val="0"/>
              </a:spcAft>
              <a:buSzPts val="1100"/>
              <a:buChar char="-"/>
            </a:pPr>
            <a:r>
              <a:rPr lang="en" dirty="0"/>
              <a:t>Imputed values based on old measurements and streamflow</a:t>
            </a:r>
            <a:endParaRPr dirty="0"/>
          </a:p>
          <a:p>
            <a:pPr marL="457200" lvl="0" indent="-298450" algn="l" rtl="0">
              <a:spcBef>
                <a:spcPts val="0"/>
              </a:spcBef>
              <a:spcAft>
                <a:spcPts val="0"/>
              </a:spcAft>
              <a:buSzPts val="1100"/>
              <a:buChar char="-"/>
            </a:pPr>
            <a:r>
              <a:rPr lang="en" dirty="0"/>
              <a:t>Chose e coli as my target vairable because it has far reaching and tangible, immediate effects on an ecosystem such as fish death and drops in dissolved oxygen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Using these graphs and more, I was able to narrow down my features and the sites I was going to look at</a:t>
            </a: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tuning my parameters, I used Grid Search Cross Validation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Predicting the Water Quality of Streams</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Juan Yostly</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Hyperparameter Tuning</a:t>
            </a:r>
            <a:endParaRPr/>
          </a:p>
        </p:txBody>
      </p:sp>
      <p:sp>
        <p:nvSpPr>
          <p:cNvPr id="127" name="Google Shape;127;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Grid Search Cross Validation</a:t>
            </a:r>
            <a:endParaRPr/>
          </a:p>
        </p:txBody>
      </p:sp>
      <p:sp>
        <p:nvSpPr>
          <p:cNvPr id="128" name="Google Shape;128;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Precision Increase by Model</a:t>
            </a:r>
            <a:endParaRPr sz="2400" dirty="0"/>
          </a:p>
          <a:p>
            <a:pPr marL="457200" lvl="0" indent="-361950" algn="l" rtl="0">
              <a:spcBef>
                <a:spcPts val="1600"/>
              </a:spcBef>
              <a:spcAft>
                <a:spcPts val="0"/>
              </a:spcAft>
              <a:buSzPts val="2100"/>
              <a:buChar char="❖"/>
            </a:pPr>
            <a:r>
              <a:rPr lang="en" sz="2100" dirty="0"/>
              <a:t>RF: 91% to 95%</a:t>
            </a:r>
            <a:endParaRPr sz="2100" dirty="0"/>
          </a:p>
          <a:p>
            <a:pPr marL="457200" lvl="0" indent="-361950" algn="l" rtl="0">
              <a:spcBef>
                <a:spcPts val="0"/>
              </a:spcBef>
              <a:spcAft>
                <a:spcPts val="0"/>
              </a:spcAft>
              <a:buSzPts val="2100"/>
              <a:buChar char="❖"/>
            </a:pPr>
            <a:r>
              <a:rPr lang="en" sz="2100" dirty="0"/>
              <a:t>XGBoost: 88% to 95%</a:t>
            </a:r>
          </a:p>
          <a:p>
            <a:pPr marL="457200" lvl="0" indent="-361950" algn="l" rtl="0">
              <a:spcBef>
                <a:spcPts val="0"/>
              </a:spcBef>
              <a:spcAft>
                <a:spcPts val="0"/>
              </a:spcAft>
              <a:buSzPts val="2100"/>
              <a:buChar char="❖"/>
            </a:pPr>
            <a:r>
              <a:rPr lang="en" sz="2100" dirty="0"/>
              <a:t>Voter: 96%</a:t>
            </a:r>
            <a:endParaRPr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0B66ABA-A412-01BD-C4EA-DD5AE68B05E6}"/>
            </a:ext>
          </a:extLst>
        </p:cNvPr>
        <p:cNvGrpSpPr/>
        <p:nvPr/>
      </p:nvGrpSpPr>
      <p:grpSpPr>
        <a:xfrm>
          <a:off x="0" y="0"/>
          <a:ext cx="0" cy="0"/>
          <a:chOff x="0" y="0"/>
          <a:chExt cx="0" cy="0"/>
        </a:xfrm>
      </p:grpSpPr>
      <p:sp>
        <p:nvSpPr>
          <p:cNvPr id="110" name="Google Shape;110;p20">
            <a:extLst>
              <a:ext uri="{FF2B5EF4-FFF2-40B4-BE49-F238E27FC236}">
                <a16:creationId xmlns:a16="http://schemas.microsoft.com/office/drawing/2014/main" id="{719CF4CC-F62F-4F19-B204-94791030698C}"/>
              </a:ext>
            </a:extLst>
          </p:cNvPr>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1" name="Google Shape;111;p20">
            <a:extLst>
              <a:ext uri="{FF2B5EF4-FFF2-40B4-BE49-F238E27FC236}">
                <a16:creationId xmlns:a16="http://schemas.microsoft.com/office/drawing/2014/main" id="{A586301C-FBDA-4660-90CD-1744FC612C60}"/>
              </a:ext>
            </a:extLst>
          </p:cNvPr>
          <p:cNvSpPr txBox="1">
            <a:spLocks noGrp="1"/>
          </p:cNvSpPr>
          <p:nvPr>
            <p:ph type="body" idx="1"/>
          </p:nvPr>
        </p:nvSpPr>
        <p:spPr>
          <a:xfrm>
            <a:off x="387900" y="1278863"/>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Random Water Quality Dataset (496 sites)</a:t>
            </a:r>
            <a:endParaRPr dirty="0"/>
          </a:p>
        </p:txBody>
      </p:sp>
      <p:sp>
        <p:nvSpPr>
          <p:cNvPr id="112" name="Google Shape;112;p20">
            <a:extLst>
              <a:ext uri="{FF2B5EF4-FFF2-40B4-BE49-F238E27FC236}">
                <a16:creationId xmlns:a16="http://schemas.microsoft.com/office/drawing/2014/main" id="{AAD414B8-3AF6-2D5E-0B83-CD2E1F9C7CE1}"/>
              </a:ext>
            </a:extLst>
          </p:cNvPr>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Logistic Regression</a:t>
            </a:r>
            <a:br>
              <a:rPr lang="en" sz="2000" dirty="0"/>
            </a:br>
            <a:endParaRPr sz="2000" dirty="0"/>
          </a:p>
          <a:p>
            <a:pPr marL="457200" lvl="0" indent="-355600" algn="l" rtl="0">
              <a:spcBef>
                <a:spcPts val="0"/>
              </a:spcBef>
              <a:spcAft>
                <a:spcPts val="0"/>
              </a:spcAft>
              <a:buSzPts val="2000"/>
              <a:buChar char="❖"/>
            </a:pPr>
            <a:r>
              <a:rPr lang="en" sz="2000" dirty="0"/>
              <a:t>Random Forest Classifier</a:t>
            </a:r>
            <a:br>
              <a:rPr lang="en" sz="2000" dirty="0"/>
            </a:br>
            <a:endParaRPr sz="2000" dirty="0"/>
          </a:p>
          <a:p>
            <a:pPr marL="457200" lvl="0" indent="-355600" algn="l" rtl="0">
              <a:spcBef>
                <a:spcPts val="0"/>
              </a:spcBef>
              <a:spcAft>
                <a:spcPts val="0"/>
              </a:spcAft>
              <a:buSzPts val="2000"/>
              <a:buChar char="❖"/>
            </a:pPr>
            <a:r>
              <a:rPr lang="en" sz="2000" dirty="0"/>
              <a:t>XGBoost Classifier</a:t>
            </a:r>
            <a:endParaRPr sz="2000" dirty="0"/>
          </a:p>
        </p:txBody>
      </p:sp>
      <p:pic>
        <p:nvPicPr>
          <p:cNvPr id="3" name="Picture 2">
            <a:extLst>
              <a:ext uri="{FF2B5EF4-FFF2-40B4-BE49-F238E27FC236}">
                <a16:creationId xmlns:a16="http://schemas.microsoft.com/office/drawing/2014/main" id="{B5CBB74F-9918-FBD4-A5EA-99F1A873A9C9}"/>
              </a:ext>
            </a:extLst>
          </p:cNvPr>
          <p:cNvPicPr>
            <a:picLocks noChangeAspect="1"/>
          </p:cNvPicPr>
          <p:nvPr/>
        </p:nvPicPr>
        <p:blipFill>
          <a:blip r:embed="rId3"/>
          <a:srcRect t="30043"/>
          <a:stretch/>
        </p:blipFill>
        <p:spPr>
          <a:xfrm>
            <a:off x="663391" y="1990165"/>
            <a:ext cx="2916554" cy="2310448"/>
          </a:xfrm>
          <a:prstGeom prst="rect">
            <a:avLst/>
          </a:prstGeom>
        </p:spPr>
      </p:pic>
    </p:spTree>
    <p:extLst>
      <p:ext uri="{BB962C8B-B14F-4D97-AF65-F5344CB8AC3E}">
        <p14:creationId xmlns:p14="http://schemas.microsoft.com/office/powerpoint/2010/main" val="178159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RandomForest and XGBoost were </a:t>
            </a:r>
            <a:r>
              <a:rPr lang="en-US" sz="2200" dirty="0"/>
              <a:t>tied as best model.</a:t>
            </a:r>
            <a:endParaRPr sz="2200" dirty="0"/>
          </a:p>
          <a:p>
            <a:pPr marL="457200" lvl="0" indent="-368300" algn="l" rtl="0">
              <a:spcBef>
                <a:spcPts val="0"/>
              </a:spcBef>
              <a:spcAft>
                <a:spcPts val="0"/>
              </a:spcAft>
              <a:buSzPts val="2200"/>
              <a:buChar char="❖"/>
            </a:pPr>
            <a:r>
              <a:rPr lang="en" sz="2200" dirty="0"/>
              <a:t>TSS measurement matter most.</a:t>
            </a:r>
            <a:endParaRPr sz="2200" dirty="0"/>
          </a:p>
          <a:p>
            <a:pPr marL="457200" lvl="0" indent="-368300" algn="l" rtl="0">
              <a:spcBef>
                <a:spcPts val="0"/>
              </a:spcBef>
              <a:spcAft>
                <a:spcPts val="0"/>
              </a:spcAft>
              <a:buSzPts val="2200"/>
              <a:buChar char="❖"/>
            </a:pPr>
            <a:r>
              <a:rPr lang="en" sz="2200" dirty="0"/>
              <a:t>A lot of features are not important (Reduced columns from 100 to 11)</a:t>
            </a:r>
            <a:endParaRPr sz="2200" dirty="0"/>
          </a:p>
          <a:p>
            <a:pPr marL="457200" lvl="0" indent="-368300" algn="l" rtl="0">
              <a:spcBef>
                <a:spcPts val="0"/>
              </a:spcBef>
              <a:spcAft>
                <a:spcPts val="0"/>
              </a:spcAft>
              <a:buSzPts val="2200"/>
              <a:buChar char="❖"/>
            </a:pPr>
            <a:r>
              <a:rPr lang="en" sz="2200" dirty="0"/>
              <a:t>Different sites have different predictability</a:t>
            </a: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0" name="Google Shape;140;p2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41" name="Google Shape;141;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Expand to more sites</a:t>
            </a:r>
            <a:endParaRPr dirty="0"/>
          </a:p>
          <a:p>
            <a:pPr marL="457200" lvl="0" indent="-342900" algn="l" rtl="0">
              <a:spcBef>
                <a:spcPts val="0"/>
              </a:spcBef>
              <a:spcAft>
                <a:spcPts val="0"/>
              </a:spcAft>
              <a:buSzPts val="1800"/>
              <a:buChar char="❖"/>
            </a:pPr>
            <a:r>
              <a:rPr lang="en" dirty="0"/>
              <a:t>Expand to more parameters</a:t>
            </a:r>
            <a:endParaRPr dirty="0"/>
          </a:p>
          <a:p>
            <a:pPr marL="457200" lvl="0" indent="-342900" algn="l" rtl="0">
              <a:spcBef>
                <a:spcPts val="0"/>
              </a:spcBef>
              <a:spcAft>
                <a:spcPts val="0"/>
              </a:spcAft>
              <a:buSzPts val="1800"/>
              <a:buChar char="❖"/>
            </a:pPr>
            <a:r>
              <a:rPr lang="en" dirty="0"/>
              <a:t>Develop a short term model (monthly geometric mean)</a:t>
            </a:r>
            <a:endParaRPr dirty="0"/>
          </a:p>
          <a:p>
            <a:pPr marL="457200" lvl="0" indent="-342900" algn="l" rtl="0">
              <a:spcBef>
                <a:spcPts val="0"/>
              </a:spcBef>
              <a:spcAft>
                <a:spcPts val="0"/>
              </a:spcAft>
              <a:buSzPts val="1800"/>
              <a:buChar char="❖"/>
            </a:pPr>
            <a:r>
              <a:rPr lang="en" dirty="0"/>
              <a:t>Integrate physical connectivity</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D0C4-0CFA-0717-89FB-EDAC8F4EED8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C85B2E-062E-2DF4-A6DF-C62F47879001}"/>
              </a:ext>
            </a:extLst>
          </p:cNvPr>
          <p:cNvPicPr>
            <a:picLocks noChangeAspect="1"/>
          </p:cNvPicPr>
          <p:nvPr/>
        </p:nvPicPr>
        <p:blipFill>
          <a:blip r:embed="rId2"/>
          <a:stretch>
            <a:fillRect/>
          </a:stretch>
        </p:blipFill>
        <p:spPr>
          <a:xfrm>
            <a:off x="0" y="0"/>
            <a:ext cx="12192000" cy="6858350"/>
          </a:xfrm>
          <a:prstGeom prst="rect">
            <a:avLst/>
          </a:prstGeom>
        </p:spPr>
      </p:pic>
    </p:spTree>
    <p:extLst>
      <p:ext uri="{BB962C8B-B14F-4D97-AF65-F5344CB8AC3E}">
        <p14:creationId xmlns:p14="http://schemas.microsoft.com/office/powerpoint/2010/main" val="155645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Problem:</a:t>
            </a:r>
            <a:endParaRPr sz="2400"/>
          </a:p>
        </p:txBody>
      </p:sp>
      <p:sp>
        <p:nvSpPr>
          <p:cNvPr id="70" name="Google Shape;70;p14"/>
          <p:cNvSpPr txBox="1"/>
          <p:nvPr/>
        </p:nvSpPr>
        <p:spPr>
          <a:xfrm>
            <a:off x="887825" y="3115150"/>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Poor water quality is rarely an isolated incident</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Solution:</a:t>
            </a:r>
            <a:endParaRPr sz="2400"/>
          </a:p>
        </p:txBody>
      </p:sp>
      <p:sp>
        <p:nvSpPr>
          <p:cNvPr id="76" name="Google Shape;76;p15"/>
          <p:cNvSpPr txBox="1"/>
          <p:nvPr/>
        </p:nvSpPr>
        <p:spPr>
          <a:xfrm>
            <a:off x="887825" y="3115150"/>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Reduce monitoring costs by reducing number of parameters measured and sites tested.</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1298775" y="4629900"/>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a:t>
            </a:r>
            <a:r>
              <a:rPr lang="en-US" dirty="0"/>
              <a:t>https://www.waterqualitydata.us/</a:t>
            </a:r>
            <a:endParaRPr sz="1200" dirty="0">
              <a:solidFill>
                <a:schemeClr val="dk1"/>
              </a:solidFill>
              <a:latin typeface="Roboto"/>
              <a:ea typeface="Roboto"/>
              <a:cs typeface="Roboto"/>
              <a:sym typeface="Roboto"/>
            </a:endParaRPr>
          </a:p>
        </p:txBody>
      </p:sp>
      <p:pic>
        <p:nvPicPr>
          <p:cNvPr id="7" name="Picture 6">
            <a:extLst>
              <a:ext uri="{FF2B5EF4-FFF2-40B4-BE49-F238E27FC236}">
                <a16:creationId xmlns:a16="http://schemas.microsoft.com/office/drawing/2014/main" id="{45220BF1-6142-1A1A-DEDA-53A57EE4DDCD}"/>
              </a:ext>
            </a:extLst>
          </p:cNvPr>
          <p:cNvPicPr>
            <a:picLocks noChangeAspect="1"/>
          </p:cNvPicPr>
          <p:nvPr/>
        </p:nvPicPr>
        <p:blipFill>
          <a:blip r:embed="rId3"/>
          <a:stretch>
            <a:fillRect/>
          </a:stretch>
        </p:blipFill>
        <p:spPr>
          <a:xfrm>
            <a:off x="0" y="926989"/>
            <a:ext cx="9144000" cy="32895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20325" y="116800"/>
            <a:ext cx="82221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Georgia Water Bodies Sample Sites</a:t>
            </a:r>
            <a:endParaRPr sz="2400" dirty="0"/>
          </a:p>
        </p:txBody>
      </p:sp>
      <p:pic>
        <p:nvPicPr>
          <p:cNvPr id="3" name="Picture 2">
            <a:extLst>
              <a:ext uri="{FF2B5EF4-FFF2-40B4-BE49-F238E27FC236}">
                <a16:creationId xmlns:a16="http://schemas.microsoft.com/office/drawing/2014/main" id="{AD2355C7-D50F-D3FB-AA92-64E96EC3516F}"/>
              </a:ext>
            </a:extLst>
          </p:cNvPr>
          <p:cNvPicPr>
            <a:picLocks noChangeAspect="1"/>
          </p:cNvPicPr>
          <p:nvPr/>
        </p:nvPicPr>
        <p:blipFill>
          <a:blip r:embed="rId3"/>
          <a:stretch>
            <a:fillRect/>
          </a:stretch>
        </p:blipFill>
        <p:spPr>
          <a:xfrm>
            <a:off x="2166602" y="490247"/>
            <a:ext cx="4810796" cy="41630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Only consider data from Aug 8, 2022 and later</a:t>
            </a:r>
            <a:endParaRPr dirty="0"/>
          </a:p>
          <a:p>
            <a:pPr marL="457200" lvl="0" indent="-342900" algn="l" rtl="0">
              <a:spcBef>
                <a:spcPts val="0"/>
              </a:spcBef>
              <a:spcAft>
                <a:spcPts val="0"/>
              </a:spcAft>
              <a:buSzPts val="1800"/>
              <a:buChar char="❖"/>
            </a:pPr>
            <a:r>
              <a:rPr lang="en" dirty="0"/>
              <a:t>Only consider sites on Georgia map</a:t>
            </a:r>
            <a:endParaRPr dirty="0"/>
          </a:p>
          <a:p>
            <a:pPr marL="457200" lvl="0" indent="-342900" algn="l" rtl="0">
              <a:spcBef>
                <a:spcPts val="0"/>
              </a:spcBef>
              <a:spcAft>
                <a:spcPts val="0"/>
              </a:spcAft>
              <a:buSzPts val="1800"/>
              <a:buChar char="❖"/>
            </a:pPr>
            <a:r>
              <a:rPr lang="en" dirty="0"/>
              <a:t>Drop uncessary columns</a:t>
            </a:r>
            <a:endParaRPr dirty="0"/>
          </a:p>
          <a:p>
            <a:pPr marL="457200" lvl="0" indent="-342900" algn="l" rtl="0">
              <a:spcBef>
                <a:spcPts val="0"/>
              </a:spcBef>
              <a:spcAft>
                <a:spcPts val="0"/>
              </a:spcAft>
              <a:buSzPts val="1800"/>
              <a:buChar char="❖"/>
            </a:pPr>
            <a:r>
              <a:rPr lang="en" dirty="0"/>
              <a:t>Drop rows with more than 30% of data missing</a:t>
            </a:r>
            <a:endParaRPr dirty="0"/>
          </a:p>
          <a:p>
            <a:pPr marL="457200" lvl="0" indent="-342900" algn="l" rtl="0">
              <a:spcBef>
                <a:spcPts val="0"/>
              </a:spcBef>
              <a:spcAft>
                <a:spcPts val="0"/>
              </a:spcAft>
              <a:buSzPts val="1800"/>
              <a:buChar char="❖"/>
            </a:pPr>
            <a:r>
              <a:rPr lang="en" dirty="0"/>
              <a:t>Forward fill blank values with median value over all sites</a:t>
            </a:r>
            <a:endParaRPr dirty="0"/>
          </a:p>
          <a:p>
            <a:pPr marL="457200" lvl="0" indent="-342900" algn="l" rtl="0">
              <a:spcBef>
                <a:spcPts val="0"/>
              </a:spcBef>
              <a:spcAft>
                <a:spcPts val="0"/>
              </a:spcAft>
              <a:buSzPts val="1800"/>
              <a:buChar char="❖"/>
            </a:pPr>
            <a:r>
              <a:rPr lang="en" dirty="0"/>
              <a:t>Target Variable: E. Coli.</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Original dataset had ~80,000 rows and 100 columns and not a single complete row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3530525" y="2272350"/>
            <a:ext cx="21657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t>Exploratory </a:t>
            </a:r>
            <a:endParaRPr sz="2200" b="1"/>
          </a:p>
          <a:p>
            <a:pPr marL="0" lvl="0" indent="0" algn="ctr" rtl="0">
              <a:spcBef>
                <a:spcPts val="0"/>
              </a:spcBef>
              <a:spcAft>
                <a:spcPts val="0"/>
              </a:spcAft>
              <a:buNone/>
            </a:pPr>
            <a:r>
              <a:rPr lang="en" sz="2200" b="1"/>
              <a:t>Data Analysis</a:t>
            </a:r>
            <a:endParaRPr sz="2200" b="1"/>
          </a:p>
        </p:txBody>
      </p:sp>
      <p:pic>
        <p:nvPicPr>
          <p:cNvPr id="2" name="Picture 1" descr="A chart of different types of minerals&#10;&#10;Description automatically generated with medium confidence">
            <a:extLst>
              <a:ext uri="{FF2B5EF4-FFF2-40B4-BE49-F238E27FC236}">
                <a16:creationId xmlns:a16="http://schemas.microsoft.com/office/drawing/2014/main" id="{4133FE7F-067E-C1E1-733A-DAAD69C1DEE0}"/>
              </a:ext>
            </a:extLst>
          </p:cNvPr>
          <p:cNvPicPr>
            <a:picLocks noChangeAspect="1"/>
          </p:cNvPicPr>
          <p:nvPr/>
        </p:nvPicPr>
        <p:blipFill>
          <a:blip r:embed="rId3"/>
          <a:stretch>
            <a:fillRect/>
          </a:stretch>
        </p:blipFill>
        <p:spPr>
          <a:xfrm>
            <a:off x="304799" y="282898"/>
            <a:ext cx="3300423" cy="2155501"/>
          </a:xfrm>
          <a:prstGeom prst="rect">
            <a:avLst/>
          </a:prstGeom>
        </p:spPr>
      </p:pic>
      <p:pic>
        <p:nvPicPr>
          <p:cNvPr id="4" name="Picture 3">
            <a:extLst>
              <a:ext uri="{FF2B5EF4-FFF2-40B4-BE49-F238E27FC236}">
                <a16:creationId xmlns:a16="http://schemas.microsoft.com/office/drawing/2014/main" id="{0633C1DE-A2DE-5523-854E-20736E600E31}"/>
              </a:ext>
            </a:extLst>
          </p:cNvPr>
          <p:cNvPicPr>
            <a:picLocks noChangeAspect="1"/>
          </p:cNvPicPr>
          <p:nvPr/>
        </p:nvPicPr>
        <p:blipFill>
          <a:blip r:embed="rId4"/>
          <a:srcRect t="4224"/>
          <a:stretch/>
        </p:blipFill>
        <p:spPr>
          <a:xfrm>
            <a:off x="5696225" y="548640"/>
            <a:ext cx="3300424" cy="4232923"/>
          </a:xfrm>
          <a:prstGeom prst="rect">
            <a:avLst/>
          </a:prstGeom>
        </p:spPr>
      </p:pic>
      <p:pic>
        <p:nvPicPr>
          <p:cNvPr id="5" name="Picture 4" descr="A line graph with numbers and points&#10;&#10;Description automatically generated">
            <a:extLst>
              <a:ext uri="{FF2B5EF4-FFF2-40B4-BE49-F238E27FC236}">
                <a16:creationId xmlns:a16="http://schemas.microsoft.com/office/drawing/2014/main" id="{FA92FED6-5146-193C-4B70-9532F49E6005}"/>
              </a:ext>
            </a:extLst>
          </p:cNvPr>
          <p:cNvPicPr>
            <a:picLocks noChangeAspect="1"/>
          </p:cNvPicPr>
          <p:nvPr/>
        </p:nvPicPr>
        <p:blipFill>
          <a:blip r:embed="rId5"/>
          <a:stretch>
            <a:fillRect/>
          </a:stretch>
        </p:blipFill>
        <p:spPr>
          <a:xfrm>
            <a:off x="478774" y="2705102"/>
            <a:ext cx="2781300" cy="2113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Site Selection</a:t>
            </a:r>
            <a:endParaRPr/>
          </a:p>
        </p:txBody>
      </p:sp>
      <p:sp>
        <p:nvSpPr>
          <p:cNvPr id="111" name="Google Shape;111;p20"/>
          <p:cNvSpPr txBox="1">
            <a:spLocks noGrp="1"/>
          </p:cNvSpPr>
          <p:nvPr>
            <p:ph type="body" idx="1"/>
          </p:nvPr>
        </p:nvSpPr>
        <p:spPr>
          <a:xfrm>
            <a:off x="387900" y="1278863"/>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Selected 91 sites</a:t>
            </a:r>
            <a:endParaRPr dirty="0"/>
          </a:p>
        </p:txBody>
      </p:sp>
      <p:sp>
        <p:nvSpPr>
          <p:cNvPr id="112" name="Google Shape;112;p20"/>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Logistic Regression</a:t>
            </a:r>
            <a:br>
              <a:rPr lang="en" sz="2000" dirty="0"/>
            </a:br>
            <a:endParaRPr sz="2000" dirty="0"/>
          </a:p>
          <a:p>
            <a:pPr marL="457200" lvl="0" indent="-355600" algn="l" rtl="0">
              <a:spcBef>
                <a:spcPts val="0"/>
              </a:spcBef>
              <a:spcAft>
                <a:spcPts val="0"/>
              </a:spcAft>
              <a:buSzPts val="2000"/>
              <a:buChar char="❖"/>
            </a:pPr>
            <a:r>
              <a:rPr lang="en" sz="2000" dirty="0"/>
              <a:t>Random Forest Classifier</a:t>
            </a:r>
            <a:br>
              <a:rPr lang="en" sz="2000" dirty="0"/>
            </a:br>
            <a:endParaRPr sz="2000" dirty="0"/>
          </a:p>
          <a:p>
            <a:pPr marL="457200" lvl="0" indent="-355600" algn="l" rtl="0">
              <a:spcBef>
                <a:spcPts val="0"/>
              </a:spcBef>
              <a:spcAft>
                <a:spcPts val="0"/>
              </a:spcAft>
              <a:buSzPts val="2000"/>
              <a:buChar char="❖"/>
            </a:pPr>
            <a:r>
              <a:rPr lang="en" sz="2000" dirty="0"/>
              <a:t>XGBoost Classifier</a:t>
            </a:r>
            <a:endParaRPr sz="2000" dirty="0"/>
          </a:p>
        </p:txBody>
      </p:sp>
      <p:sp>
        <p:nvSpPr>
          <p:cNvPr id="113" name="Google Shape;113;p20"/>
          <p:cNvSpPr txBox="1">
            <a:spLocks noGrp="1"/>
          </p:cNvSpPr>
          <p:nvPr>
            <p:ph type="title"/>
          </p:nvPr>
        </p:nvSpPr>
        <p:spPr>
          <a:xfrm>
            <a:off x="47562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Selection</a:t>
            </a:r>
            <a:endParaRPr/>
          </a:p>
        </p:txBody>
      </p:sp>
      <p:pic>
        <p:nvPicPr>
          <p:cNvPr id="2" name="Picture 1" descr="A screenshot of a graph&#10;&#10;Description automatically generated">
            <a:extLst>
              <a:ext uri="{FF2B5EF4-FFF2-40B4-BE49-F238E27FC236}">
                <a16:creationId xmlns:a16="http://schemas.microsoft.com/office/drawing/2014/main" id="{4751AF60-C8E3-F9D6-A1F6-D77B631A6B37}"/>
              </a:ext>
            </a:extLst>
          </p:cNvPr>
          <p:cNvPicPr>
            <a:picLocks noChangeAspect="1"/>
          </p:cNvPicPr>
          <p:nvPr/>
        </p:nvPicPr>
        <p:blipFill>
          <a:blip r:embed="rId3"/>
          <a:stretch>
            <a:fillRect/>
          </a:stretch>
        </p:blipFill>
        <p:spPr>
          <a:xfrm>
            <a:off x="780288" y="1699434"/>
            <a:ext cx="2828544" cy="3255104"/>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525</Words>
  <Application>Microsoft Office PowerPoint</Application>
  <PresentationFormat>On-screen Show (16:9)</PresentationFormat>
  <Paragraphs>68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Slab</vt:lpstr>
      <vt:lpstr>Arial</vt:lpstr>
      <vt:lpstr>Aptos</vt:lpstr>
      <vt:lpstr>Roboto</vt:lpstr>
      <vt:lpstr>Marina</vt:lpstr>
      <vt:lpstr>Predicting the Water Quality of Streams</vt:lpstr>
      <vt:lpstr>PowerPoint Presentation</vt:lpstr>
      <vt:lpstr>The Problem:</vt:lpstr>
      <vt:lpstr>The Solution:</vt:lpstr>
      <vt:lpstr>PowerPoint Presentation</vt:lpstr>
      <vt:lpstr>Georgia Water Bodies Sample Sites</vt:lpstr>
      <vt:lpstr>Data Wrangling</vt:lpstr>
      <vt:lpstr>PowerPoint Presentation</vt:lpstr>
      <vt:lpstr>Site Selection</vt:lpstr>
      <vt:lpstr>Hyperparameter Tuning</vt:lpstr>
      <vt:lpstr>Results</vt:lpstr>
      <vt:lpstr>Takeaways</vt:lpstr>
      <vt:lpstr>Future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Juan Alberto Yostly</dc:creator>
  <cp:lastModifiedBy>Juan Yostly</cp:lastModifiedBy>
  <cp:revision>3</cp:revision>
  <dcterms:modified xsi:type="dcterms:W3CDTF">2024-12-05T09:43:28Z</dcterms:modified>
</cp:coreProperties>
</file>