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7D9AC-953B-41AA-B78F-120E3FB1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0880E-2889-4447-9E87-0FC4167F3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61F35-D404-4028-BEEC-A4F1CB2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35226-37E0-46E7-9BBE-F4142A0D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5D0EC-6222-4A02-BF67-539F19A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28BD-C8EB-41E4-BE43-CEDDC34D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26AF96-437A-4E53-B32A-C0523FA9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2F4FB-993C-49E5-8077-88662B89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92BED-006B-46D5-A9B9-04170ED0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0095C-E7B9-4D00-84FB-EB837B69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C8CBC2-AD97-4700-8F87-0B483AB45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9A0EDF-3E2C-4364-9575-E31D15D9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705D1-D34E-49DE-9231-95495B22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A5031-AB99-4D57-9E19-1E7227D2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E4FC5-2FD9-4CAC-A256-2D3D7B4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F423-C5F6-464E-8250-32066B3A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D88F4-8888-4FFE-BB5F-29BCFBD5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5065B-FFA1-427C-AE9A-43A7EF1A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D24BB-A44B-47BC-ADA8-53EB2E4A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4719C-2BA4-4D1E-87A8-52463DBD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41431-9597-4A6D-80D1-43B8A587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286C2-23AF-4E51-8E90-23272431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1CA54-400E-4539-9466-55292AFE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571DB-F2C4-45F7-AF6C-E6CC1FE5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4C1D4-7EF5-4831-B546-96E23EA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19617-20F9-451A-A7B4-17F75C9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3D37A-FDC2-453E-A1FB-4A285C92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675EF6-1B46-4AF4-BC04-A24B7ADD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419C-3371-433E-AD37-988BC238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7540F-69E4-4518-95C0-484635C8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2AA0C-E816-4D39-965C-068DA11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EDFB2-A159-47FE-8D69-1A99FD62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B3927-8178-42E0-B0DE-EEE800C4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AEEC2-F416-437F-9267-04E2A5EA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172858-34FF-40DE-892A-C54078C6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2B02DF-AACF-4FF0-A627-4757223B0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F62932-896F-4D5A-AD8C-B247A89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B15DD2-6314-47C6-9C2E-E4C9AE1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2F4525-1B2E-40C2-88CC-86F05131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6F508-83EF-461B-8D8D-45FEFF45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7598BA-EFEB-402F-89E0-51E35ACA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A244F-A104-4D85-9E83-FDBE690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7D5360-6C3C-4DB7-8250-30716DA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04D79C-9378-4C45-BD83-CFC9FAE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A449C-9F40-4BFE-9041-F4E2206E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F21B92-E5E8-4AE5-91B0-F9EAF0CA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F26F-AC9A-4861-AB9C-EF5FC6B5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0576B-3896-4A41-85F7-9C2DD36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1D6F6-FFAF-47FA-B554-FB8BD4B0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3876C2-1D8F-4ABA-A8B3-C1D0610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C38DC-BE52-4F9B-8028-BD1ABBB0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25CA-DA26-48FC-BF3F-235AFDD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12B2-0B44-49AE-BE75-C23759DC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ABAF2-65BD-4916-9FE8-2826698A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26E5A6-47DA-4DB5-BDBC-082578E99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2991A-987E-47CC-9E2A-6A8DDEAD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E2413-8214-4361-AEDC-931019F0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6F41E-B66D-427F-8E66-03B1B7B4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28210A-DF46-486F-8746-17F29746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CE164-27B1-4BA3-9C5F-1179CBCE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BE68F-0D12-4270-A571-E8DE5CDF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E451-15B9-4E1A-A7F1-6DC9A6AF64A2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27EAC-87E5-4511-AE7F-3459E695A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4B860-6511-4951-9C0F-C1F757BE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4323-396F-4E9A-BFA6-812D864453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1407A87-E674-408F-AE1F-B276D0986525}"/>
              </a:ext>
            </a:extLst>
          </p:cNvPr>
          <p:cNvSpPr txBox="1">
            <a:spLocks/>
          </p:cNvSpPr>
          <p:nvPr/>
        </p:nvSpPr>
        <p:spPr>
          <a:xfrm>
            <a:off x="1368490" y="105746"/>
            <a:ext cx="9143999" cy="5671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rgbClr val="D2292E"/>
                </a:solidFill>
                <a:latin typeface="Corbel" panose="020B0503020204020204" pitchFamily="34" charset="0"/>
              </a:rPr>
              <a:t>Diseños de Apps móviles</a:t>
            </a:r>
            <a:endParaRPr lang="en-US" sz="3200" b="1" dirty="0">
              <a:solidFill>
                <a:srgbClr val="D2292E"/>
              </a:solidFill>
              <a:latin typeface="Corbel" panose="020B0503020204020204" pitchFamily="34" charset="0"/>
            </a:endParaRP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82AEDF-EC30-4759-853C-3C32AD4830FD}"/>
              </a:ext>
            </a:extLst>
          </p:cNvPr>
          <p:cNvSpPr txBox="1">
            <a:spLocks/>
          </p:cNvSpPr>
          <p:nvPr/>
        </p:nvSpPr>
        <p:spPr>
          <a:xfrm>
            <a:off x="2307476" y="582189"/>
            <a:ext cx="7300444" cy="3757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69850" algn="ctr">
              <a:lnSpc>
                <a:spcPts val="1500"/>
              </a:lnSpc>
              <a:buClr>
                <a:srgbClr val="000000"/>
              </a:buClr>
              <a:buSzPts val="1100"/>
              <a:defRPr/>
            </a:pPr>
            <a:r>
              <a:rPr lang="es-MX" sz="1600" kern="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Muestra de la vista final que tendrán las aplicaciones móviles y sus componentes</a:t>
            </a:r>
            <a:endParaRPr lang="es-MX" sz="2000" b="1" kern="0" dirty="0">
              <a:solidFill>
                <a:schemeClr val="bg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028D899-39B2-44D7-83CB-0FAEAEF17ED3}"/>
              </a:ext>
            </a:extLst>
          </p:cNvPr>
          <p:cNvGrpSpPr/>
          <p:nvPr/>
        </p:nvGrpSpPr>
        <p:grpSpPr>
          <a:xfrm>
            <a:off x="2702294" y="1703150"/>
            <a:ext cx="1981377" cy="3975100"/>
            <a:chOff x="2819223" y="2060575"/>
            <a:chExt cx="1981377" cy="3975100"/>
          </a:xfrm>
        </p:grpSpPr>
        <p:sp>
          <p:nvSpPr>
            <p:cNvPr id="6" name="Shape 331">
              <a:extLst>
                <a:ext uri="{FF2B5EF4-FFF2-40B4-BE49-F238E27FC236}">
                  <a16:creationId xmlns:a16="http://schemas.microsoft.com/office/drawing/2014/main" id="{3C4AE68C-8F66-4F4D-A51C-31A7203F00DE}"/>
                </a:ext>
              </a:extLst>
            </p:cNvPr>
            <p:cNvSpPr/>
            <p:nvPr/>
          </p:nvSpPr>
          <p:spPr>
            <a:xfrm>
              <a:off x="2819223" y="2060575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2682555-A1BC-4719-94A8-6DB8059F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355" y="2389026"/>
              <a:ext cx="1801074" cy="3203510"/>
            </a:xfrm>
            <a:prstGeom prst="rect">
              <a:avLst/>
            </a:prstGeom>
          </p:spPr>
        </p:pic>
      </p:grpSp>
      <p:sp>
        <p:nvSpPr>
          <p:cNvPr id="20" name="Shape 331">
            <a:extLst>
              <a:ext uri="{FF2B5EF4-FFF2-40B4-BE49-F238E27FC236}">
                <a16:creationId xmlns:a16="http://schemas.microsoft.com/office/drawing/2014/main" id="{EF719339-7674-489D-A3A7-74FFB692A273}"/>
              </a:ext>
            </a:extLst>
          </p:cNvPr>
          <p:cNvSpPr/>
          <p:nvPr/>
        </p:nvSpPr>
        <p:spPr>
          <a:xfrm>
            <a:off x="377801" y="1703150"/>
            <a:ext cx="1981377" cy="39751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 flip="none" rotWithShape="1">
            <a:gsLst>
              <a:gs pos="2000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C1B50A-FDE7-4D58-ACA6-6D9229764F06}"/>
              </a:ext>
            </a:extLst>
          </p:cNvPr>
          <p:cNvSpPr/>
          <p:nvPr/>
        </p:nvSpPr>
        <p:spPr>
          <a:xfrm>
            <a:off x="472752" y="2031601"/>
            <a:ext cx="1797374" cy="3203510"/>
          </a:xfrm>
          <a:prstGeom prst="rect">
            <a:avLst/>
          </a:prstGeom>
          <a:solidFill>
            <a:srgbClr val="C92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Agregar </a:t>
            </a:r>
          </a:p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Splash Screen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Globo: línea doblada con barra de énfasis 23">
            <a:extLst>
              <a:ext uri="{FF2B5EF4-FFF2-40B4-BE49-F238E27FC236}">
                <a16:creationId xmlns:a16="http://schemas.microsoft.com/office/drawing/2014/main" id="{6F837580-0C3C-4EA1-AE69-A3C8A8FE29A9}"/>
              </a:ext>
            </a:extLst>
          </p:cNvPr>
          <p:cNvSpPr/>
          <p:nvPr/>
        </p:nvSpPr>
        <p:spPr>
          <a:xfrm>
            <a:off x="4781803" y="4017139"/>
            <a:ext cx="1177348" cy="486434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6667"/>
              <a:gd name="adj5" fmla="val 89093"/>
              <a:gd name="adj6" fmla="val -837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Agregar </a:t>
            </a:r>
            <a:r>
              <a:rPr lang="es-MX" sz="1100" dirty="0" err="1">
                <a:solidFill>
                  <a:schemeClr val="tx1"/>
                </a:solidFill>
                <a:latin typeface="+mj-lt"/>
              </a:rPr>
              <a:t>check</a:t>
            </a:r>
            <a:r>
              <a:rPr lang="es-MX" sz="1100" dirty="0">
                <a:solidFill>
                  <a:schemeClr val="tx1"/>
                </a:solidFill>
                <a:latin typeface="+mj-lt"/>
              </a:rPr>
              <a:t> de “Recordar credenciales”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8A20FB4-DE08-4DBB-BFFC-EE400C1D335C}"/>
              </a:ext>
            </a:extLst>
          </p:cNvPr>
          <p:cNvGrpSpPr/>
          <p:nvPr/>
        </p:nvGrpSpPr>
        <p:grpSpPr>
          <a:xfrm>
            <a:off x="6187845" y="1691945"/>
            <a:ext cx="1981377" cy="3975100"/>
            <a:chOff x="6809884" y="1691945"/>
            <a:chExt cx="1981377" cy="3975100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51ED057-F1A7-49C7-B8E2-C515B7AA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305" y="2031601"/>
              <a:ext cx="1791195" cy="3185938"/>
            </a:xfrm>
            <a:prstGeom prst="rect">
              <a:avLst/>
            </a:prstGeom>
          </p:spPr>
        </p:pic>
        <p:sp>
          <p:nvSpPr>
            <p:cNvPr id="27" name="Shape 331">
              <a:extLst>
                <a:ext uri="{FF2B5EF4-FFF2-40B4-BE49-F238E27FC236}">
                  <a16:creationId xmlns:a16="http://schemas.microsoft.com/office/drawing/2014/main" id="{6613C5A8-DAE6-41E6-B342-AA15A56BC7BD}"/>
                </a:ext>
              </a:extLst>
            </p:cNvPr>
            <p:cNvSpPr/>
            <p:nvPr/>
          </p:nvSpPr>
          <p:spPr>
            <a:xfrm>
              <a:off x="6809884" y="1691945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8" name="Globo: línea doblada con barra de énfasis 27">
            <a:extLst>
              <a:ext uri="{FF2B5EF4-FFF2-40B4-BE49-F238E27FC236}">
                <a16:creationId xmlns:a16="http://schemas.microsoft.com/office/drawing/2014/main" id="{FF3A355C-761C-42CB-9891-D72E9E2A62C2}"/>
              </a:ext>
            </a:extLst>
          </p:cNvPr>
          <p:cNvSpPr/>
          <p:nvPr/>
        </p:nvSpPr>
        <p:spPr>
          <a:xfrm>
            <a:off x="8512338" y="1951187"/>
            <a:ext cx="2099678" cy="3087344"/>
          </a:xfrm>
          <a:prstGeom prst="accentCallout2">
            <a:avLst>
              <a:gd name="adj1" fmla="val 20474"/>
              <a:gd name="adj2" fmla="val 858"/>
              <a:gd name="adj3" fmla="val 22118"/>
              <a:gd name="adj4" fmla="val -13665"/>
              <a:gd name="adj5" fmla="val 36598"/>
              <a:gd name="adj6" fmla="val -36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tabs parte superior (Últimas, Popular  Próximo Registro)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barra inferior de iconos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“Búsqueda por Autor”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El listado de las noticias, eliminar imagen y solo se mostrará un icono según el tipo de noticia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“corazón” y “comentario” de cada celda de noticias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La información a detalle de cada noticia al darle click, se desplegará en un PopUp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En la barra de Acción, arriba a la derecha, poner en cada pantalla un ícono que haga alusión a la pantalla actual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10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1407A87-E674-408F-AE1F-B276D0986525}"/>
              </a:ext>
            </a:extLst>
          </p:cNvPr>
          <p:cNvSpPr txBox="1">
            <a:spLocks/>
          </p:cNvSpPr>
          <p:nvPr/>
        </p:nvSpPr>
        <p:spPr>
          <a:xfrm>
            <a:off x="1368490" y="105746"/>
            <a:ext cx="9143999" cy="5671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rgbClr val="D2292E"/>
                </a:solidFill>
                <a:latin typeface="Corbel" panose="020B0503020204020204" pitchFamily="34" charset="0"/>
              </a:rPr>
              <a:t>Diseños de Apps móviles</a:t>
            </a:r>
            <a:endParaRPr lang="en-US" sz="3200" b="1" dirty="0">
              <a:solidFill>
                <a:srgbClr val="D2292E"/>
              </a:solidFill>
              <a:latin typeface="Corbel" panose="020B0503020204020204" pitchFamily="34" charset="0"/>
            </a:endParaRP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82AEDF-EC30-4759-853C-3C32AD4830FD}"/>
              </a:ext>
            </a:extLst>
          </p:cNvPr>
          <p:cNvSpPr txBox="1">
            <a:spLocks/>
          </p:cNvSpPr>
          <p:nvPr/>
        </p:nvSpPr>
        <p:spPr>
          <a:xfrm>
            <a:off x="2307476" y="582189"/>
            <a:ext cx="7300444" cy="3757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69850" algn="ctr">
              <a:lnSpc>
                <a:spcPts val="1500"/>
              </a:lnSpc>
              <a:buClr>
                <a:srgbClr val="000000"/>
              </a:buClr>
              <a:buSzPts val="1100"/>
              <a:defRPr/>
            </a:pPr>
            <a:r>
              <a:rPr lang="es-MX" sz="1600" kern="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Muestra de la vista final que tendrán las aplicaciones móviles y sus componentes</a:t>
            </a:r>
            <a:endParaRPr lang="es-MX" sz="2000" b="1" kern="0" dirty="0">
              <a:solidFill>
                <a:schemeClr val="bg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69D4C39-40C2-4D97-AC90-B04E5AC1FB14}"/>
              </a:ext>
            </a:extLst>
          </p:cNvPr>
          <p:cNvGrpSpPr/>
          <p:nvPr/>
        </p:nvGrpSpPr>
        <p:grpSpPr>
          <a:xfrm>
            <a:off x="4616306" y="1706659"/>
            <a:ext cx="1981377" cy="3975100"/>
            <a:chOff x="2702294" y="1703150"/>
            <a:chExt cx="1981377" cy="3975100"/>
          </a:xfrm>
        </p:grpSpPr>
        <p:sp>
          <p:nvSpPr>
            <p:cNvPr id="6" name="Shape 331">
              <a:extLst>
                <a:ext uri="{FF2B5EF4-FFF2-40B4-BE49-F238E27FC236}">
                  <a16:creationId xmlns:a16="http://schemas.microsoft.com/office/drawing/2014/main" id="{3C4AE68C-8F66-4F4D-A51C-31A7203F00DE}"/>
                </a:ext>
              </a:extLst>
            </p:cNvPr>
            <p:cNvSpPr/>
            <p:nvPr/>
          </p:nvSpPr>
          <p:spPr>
            <a:xfrm>
              <a:off x="2702294" y="1703150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F103C30-8780-4F22-A3AF-8272E4E3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2043007"/>
              <a:ext cx="1794922" cy="319256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BF35A8A-FDC3-4D6C-91FD-BD535A98B1FE}"/>
              </a:ext>
            </a:extLst>
          </p:cNvPr>
          <p:cNvGrpSpPr/>
          <p:nvPr/>
        </p:nvGrpSpPr>
        <p:grpSpPr>
          <a:xfrm>
            <a:off x="7018083" y="1703150"/>
            <a:ext cx="1981377" cy="3975100"/>
            <a:chOff x="6187845" y="1691945"/>
            <a:chExt cx="1981377" cy="3975100"/>
          </a:xfrm>
        </p:grpSpPr>
        <p:sp>
          <p:nvSpPr>
            <p:cNvPr id="27" name="Shape 331">
              <a:extLst>
                <a:ext uri="{FF2B5EF4-FFF2-40B4-BE49-F238E27FC236}">
                  <a16:creationId xmlns:a16="http://schemas.microsoft.com/office/drawing/2014/main" id="{6613C5A8-DAE6-41E6-B342-AA15A56BC7BD}"/>
                </a:ext>
              </a:extLst>
            </p:cNvPr>
            <p:cNvSpPr/>
            <p:nvPr/>
          </p:nvSpPr>
          <p:spPr>
            <a:xfrm>
              <a:off x="6187845" y="1691945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22C0E84-FDEB-4F6F-AC0B-6818C6EF7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266" y="2035509"/>
              <a:ext cx="1788998" cy="3182030"/>
            </a:xfrm>
            <a:prstGeom prst="rect">
              <a:avLst/>
            </a:prstGeom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DEF546B5-285C-44FB-AADB-2598FE70C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6"/>
          <a:stretch/>
        </p:blipFill>
        <p:spPr>
          <a:xfrm>
            <a:off x="10654120" y="4766976"/>
            <a:ext cx="1024670" cy="1677367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9C1A096-54EA-4F72-9458-61B0AFD1939B}"/>
              </a:ext>
            </a:extLst>
          </p:cNvPr>
          <p:cNvGrpSpPr/>
          <p:nvPr/>
        </p:nvGrpSpPr>
        <p:grpSpPr>
          <a:xfrm>
            <a:off x="377801" y="1703150"/>
            <a:ext cx="1981377" cy="3975100"/>
            <a:chOff x="377801" y="1703150"/>
            <a:chExt cx="1981377" cy="3975100"/>
          </a:xfrm>
        </p:grpSpPr>
        <p:sp>
          <p:nvSpPr>
            <p:cNvPr id="20" name="Shape 331">
              <a:extLst>
                <a:ext uri="{FF2B5EF4-FFF2-40B4-BE49-F238E27FC236}">
                  <a16:creationId xmlns:a16="http://schemas.microsoft.com/office/drawing/2014/main" id="{EF719339-7674-489D-A3A7-74FFB692A273}"/>
                </a:ext>
              </a:extLst>
            </p:cNvPr>
            <p:cNvSpPr/>
            <p:nvPr/>
          </p:nvSpPr>
          <p:spPr>
            <a:xfrm>
              <a:off x="377801" y="1703150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266367F-7510-4060-9AA5-9D034B52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42" y="2045034"/>
              <a:ext cx="1783642" cy="3172505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A190C844-133B-41D3-96E9-0FF83AE5F295}"/>
                </a:ext>
              </a:extLst>
            </p:cNvPr>
            <p:cNvSpPr/>
            <p:nvPr/>
          </p:nvSpPr>
          <p:spPr>
            <a:xfrm>
              <a:off x="852114" y="2035509"/>
              <a:ext cx="1418920" cy="320006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Globo: línea doblada con barra de énfasis 23">
            <a:extLst>
              <a:ext uri="{FF2B5EF4-FFF2-40B4-BE49-F238E27FC236}">
                <a16:creationId xmlns:a16="http://schemas.microsoft.com/office/drawing/2014/main" id="{6F837580-0C3C-4EA1-AE69-A3C8A8FE29A9}"/>
              </a:ext>
            </a:extLst>
          </p:cNvPr>
          <p:cNvSpPr/>
          <p:nvPr/>
        </p:nvSpPr>
        <p:spPr>
          <a:xfrm>
            <a:off x="2497717" y="1970725"/>
            <a:ext cx="1885555" cy="1708765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6667"/>
              <a:gd name="adj5" fmla="val 71768"/>
              <a:gd name="adj6" fmla="val -93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El estilo de menú se queda así. Solo hay que agregar los siguientes íconos de cada apartado: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Noticias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Perfil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Avances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Notificaciones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Evaluación técnica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Inspección física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Pagos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Salir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Globo: línea doblada con barra de énfasis 29">
            <a:extLst>
              <a:ext uri="{FF2B5EF4-FFF2-40B4-BE49-F238E27FC236}">
                <a16:creationId xmlns:a16="http://schemas.microsoft.com/office/drawing/2014/main" id="{8D1CC116-E368-4C2C-9739-1AD9E229ABF8}"/>
              </a:ext>
            </a:extLst>
          </p:cNvPr>
          <p:cNvSpPr/>
          <p:nvPr/>
        </p:nvSpPr>
        <p:spPr>
          <a:xfrm flipH="1">
            <a:off x="3164113" y="4301213"/>
            <a:ext cx="1212809" cy="486434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3181"/>
              <a:gd name="adj5" fmla="val 60746"/>
              <a:gd name="adj6" fmla="val -544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100"/>
              </a:lnSpc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Esta pantalla de Perfil se queda así 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Globo: línea doblada con barra de énfasis 27">
            <a:extLst>
              <a:ext uri="{FF2B5EF4-FFF2-40B4-BE49-F238E27FC236}">
                <a16:creationId xmlns:a16="http://schemas.microsoft.com/office/drawing/2014/main" id="{FF3A355C-761C-42CB-9891-D72E9E2A62C2}"/>
              </a:ext>
            </a:extLst>
          </p:cNvPr>
          <p:cNvSpPr/>
          <p:nvPr/>
        </p:nvSpPr>
        <p:spPr>
          <a:xfrm>
            <a:off x="9526767" y="1685725"/>
            <a:ext cx="2161882" cy="2915303"/>
          </a:xfrm>
          <a:prstGeom prst="accentCallout2">
            <a:avLst>
              <a:gd name="adj1" fmla="val 20474"/>
              <a:gd name="adj2" fmla="val 858"/>
              <a:gd name="adj3" fmla="val 22118"/>
              <a:gd name="adj4" fmla="val -13665"/>
              <a:gd name="adj5" fmla="val 36598"/>
              <a:gd name="adj6" fmla="val -367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Las tabs de la parte superior (Todas, RVOE, Control) se quedan así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barra inferior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La información a detalle de cada notificación al darle click, se desplegará en un PopUp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El menú de cada celda sólo contará con el icono de eliminar (quitar icono de guardar)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En el recuadro tinto de cada celda irá un icono según el tipo de notificación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En la barra de Acción, arriba a la derecha, poner en cada pantalla un ícono que haga alusión a la pantalla actual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Globo: línea doblada con barra de énfasis 30">
            <a:extLst>
              <a:ext uri="{FF2B5EF4-FFF2-40B4-BE49-F238E27FC236}">
                <a16:creationId xmlns:a16="http://schemas.microsoft.com/office/drawing/2014/main" id="{8FD50C79-1A6A-4321-BC14-CD2E5176C21E}"/>
              </a:ext>
            </a:extLst>
          </p:cNvPr>
          <p:cNvSpPr/>
          <p:nvPr/>
        </p:nvSpPr>
        <p:spPr>
          <a:xfrm flipH="1">
            <a:off x="8920361" y="5695674"/>
            <a:ext cx="1212809" cy="668612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3181"/>
              <a:gd name="adj5" fmla="val 60746"/>
              <a:gd name="adj6" fmla="val -544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100"/>
              </a:lnSpc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Del PopUp, cambiar el botón “Siguiente” por un simpe Ok o Aceptar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29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1407A87-E674-408F-AE1F-B276D0986525}"/>
              </a:ext>
            </a:extLst>
          </p:cNvPr>
          <p:cNvSpPr txBox="1">
            <a:spLocks/>
          </p:cNvSpPr>
          <p:nvPr/>
        </p:nvSpPr>
        <p:spPr>
          <a:xfrm>
            <a:off x="1368490" y="105746"/>
            <a:ext cx="9143999" cy="5671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rgbClr val="D2292E"/>
                </a:solidFill>
                <a:latin typeface="Corbel" panose="020B0503020204020204" pitchFamily="34" charset="0"/>
              </a:rPr>
              <a:t>Diseños de Apps móviles</a:t>
            </a:r>
            <a:endParaRPr lang="en-US" sz="3200" b="1" dirty="0">
              <a:solidFill>
                <a:srgbClr val="D2292E"/>
              </a:solidFill>
              <a:latin typeface="Corbel" panose="020B0503020204020204" pitchFamily="34" charset="0"/>
            </a:endParaRP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82AEDF-EC30-4759-853C-3C32AD4830FD}"/>
              </a:ext>
            </a:extLst>
          </p:cNvPr>
          <p:cNvSpPr txBox="1">
            <a:spLocks/>
          </p:cNvSpPr>
          <p:nvPr/>
        </p:nvSpPr>
        <p:spPr>
          <a:xfrm>
            <a:off x="2307476" y="582189"/>
            <a:ext cx="7300444" cy="3757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69850" algn="ctr">
              <a:lnSpc>
                <a:spcPts val="1500"/>
              </a:lnSpc>
              <a:buClr>
                <a:srgbClr val="000000"/>
              </a:buClr>
              <a:buSzPts val="1100"/>
              <a:defRPr/>
            </a:pPr>
            <a:r>
              <a:rPr lang="es-MX" sz="1600" kern="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Muestra de la vista final que tendrán las aplicaciones móviles y sus componentes</a:t>
            </a:r>
            <a:endParaRPr lang="es-MX" sz="2000" b="1" kern="0" dirty="0">
              <a:solidFill>
                <a:schemeClr val="bg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Shape 331">
            <a:extLst>
              <a:ext uri="{FF2B5EF4-FFF2-40B4-BE49-F238E27FC236}">
                <a16:creationId xmlns:a16="http://schemas.microsoft.com/office/drawing/2014/main" id="{3C4AE68C-8F66-4F4D-A51C-31A7203F00DE}"/>
              </a:ext>
            </a:extLst>
          </p:cNvPr>
          <p:cNvSpPr/>
          <p:nvPr/>
        </p:nvSpPr>
        <p:spPr>
          <a:xfrm>
            <a:off x="4616306" y="1706659"/>
            <a:ext cx="1981377" cy="39751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 flip="none" rotWithShape="1">
            <a:gsLst>
              <a:gs pos="2000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331">
            <a:extLst>
              <a:ext uri="{FF2B5EF4-FFF2-40B4-BE49-F238E27FC236}">
                <a16:creationId xmlns:a16="http://schemas.microsoft.com/office/drawing/2014/main" id="{6613C5A8-DAE6-41E6-B342-AA15A56BC7BD}"/>
              </a:ext>
            </a:extLst>
          </p:cNvPr>
          <p:cNvSpPr/>
          <p:nvPr/>
        </p:nvSpPr>
        <p:spPr>
          <a:xfrm>
            <a:off x="7018083" y="1703150"/>
            <a:ext cx="1981377" cy="39751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 flip="none" rotWithShape="1">
            <a:gsLst>
              <a:gs pos="2000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331">
            <a:extLst>
              <a:ext uri="{FF2B5EF4-FFF2-40B4-BE49-F238E27FC236}">
                <a16:creationId xmlns:a16="http://schemas.microsoft.com/office/drawing/2014/main" id="{EF719339-7674-489D-A3A7-74FFB692A273}"/>
              </a:ext>
            </a:extLst>
          </p:cNvPr>
          <p:cNvSpPr/>
          <p:nvPr/>
        </p:nvSpPr>
        <p:spPr>
          <a:xfrm>
            <a:off x="377801" y="1703150"/>
            <a:ext cx="1981377" cy="39751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gradFill flip="none" rotWithShape="1">
            <a:gsLst>
              <a:gs pos="2000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560ABE-8CA5-41FD-8DB9-9FB09457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5" y="2044240"/>
            <a:ext cx="1786367" cy="31773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43333A-743D-4A92-AAB6-F139A611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08" y="2044241"/>
            <a:ext cx="1786366" cy="31773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00B2F18-4571-41D2-814E-C58E5107B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79" y="2044240"/>
            <a:ext cx="1786367" cy="3177351"/>
          </a:xfrm>
          <a:prstGeom prst="rect">
            <a:avLst/>
          </a:prstGeom>
        </p:spPr>
      </p:pic>
      <p:sp>
        <p:nvSpPr>
          <p:cNvPr id="24" name="Globo: línea doblada con barra de énfasis 23">
            <a:extLst>
              <a:ext uri="{FF2B5EF4-FFF2-40B4-BE49-F238E27FC236}">
                <a16:creationId xmlns:a16="http://schemas.microsoft.com/office/drawing/2014/main" id="{6F837580-0C3C-4EA1-AE69-A3C8A8FE29A9}"/>
              </a:ext>
            </a:extLst>
          </p:cNvPr>
          <p:cNvSpPr/>
          <p:nvPr/>
        </p:nvSpPr>
        <p:spPr>
          <a:xfrm>
            <a:off x="2504066" y="2092328"/>
            <a:ext cx="1885555" cy="1115692"/>
          </a:xfrm>
          <a:prstGeom prst="accentCallout2">
            <a:avLst>
              <a:gd name="adj1" fmla="val 20474"/>
              <a:gd name="adj2" fmla="val 858"/>
              <a:gd name="adj3" fmla="val 22094"/>
              <a:gd name="adj4" fmla="val -6733"/>
              <a:gd name="adj5" fmla="val 49657"/>
              <a:gd name="adj6" fmla="val -27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barra inferior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el escrito de “Plantel ingenierías…”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En la barra de Acción, arriba a la derecha, poner en cada pantalla un ícono que haga alusión a la pantalla actual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Globo: línea doblada con barra de énfasis 29">
            <a:extLst>
              <a:ext uri="{FF2B5EF4-FFF2-40B4-BE49-F238E27FC236}">
                <a16:creationId xmlns:a16="http://schemas.microsoft.com/office/drawing/2014/main" id="{8D1CC116-E368-4C2C-9739-1AD9E229ABF8}"/>
              </a:ext>
            </a:extLst>
          </p:cNvPr>
          <p:cNvSpPr/>
          <p:nvPr/>
        </p:nvSpPr>
        <p:spPr>
          <a:xfrm flipH="1">
            <a:off x="3099343" y="4114594"/>
            <a:ext cx="1212809" cy="486434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3181"/>
              <a:gd name="adj5" fmla="val 60746"/>
              <a:gd name="adj6" fmla="val -544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barra de “Avance 79% …”</a:t>
            </a:r>
          </a:p>
          <a:p>
            <a:pPr marL="171450" indent="-171450" algn="r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barra inferior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Globo: línea doblada con barra de énfasis 27">
            <a:extLst>
              <a:ext uri="{FF2B5EF4-FFF2-40B4-BE49-F238E27FC236}">
                <a16:creationId xmlns:a16="http://schemas.microsoft.com/office/drawing/2014/main" id="{FF3A355C-761C-42CB-9891-D72E9E2A62C2}"/>
              </a:ext>
            </a:extLst>
          </p:cNvPr>
          <p:cNvSpPr/>
          <p:nvPr/>
        </p:nvSpPr>
        <p:spPr>
          <a:xfrm>
            <a:off x="9343660" y="3429000"/>
            <a:ext cx="2161882" cy="1585911"/>
          </a:xfrm>
          <a:prstGeom prst="accentCallout2">
            <a:avLst>
              <a:gd name="adj1" fmla="val 20474"/>
              <a:gd name="adj2" fmla="val 858"/>
              <a:gd name="adj3" fmla="val 20379"/>
              <a:gd name="adj4" fmla="val -14766"/>
              <a:gd name="adj5" fmla="val 47466"/>
              <a:gd name="adj6" fmla="val -360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Quitar barra de Avance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En este espacio irá un listado parecido al de notificaciones. En él se mostrará cada etapa por la que ha pasado hasta llegar a su punto actual. Cuando se dé click en cada celda, se desplegará un PopUp para ver la celda a detalle</a:t>
            </a:r>
          </a:p>
        </p:txBody>
      </p:sp>
    </p:spTree>
    <p:extLst>
      <p:ext uri="{BB962C8B-B14F-4D97-AF65-F5344CB8AC3E}">
        <p14:creationId xmlns:p14="http://schemas.microsoft.com/office/powerpoint/2010/main" val="20171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1407A87-E674-408F-AE1F-B276D0986525}"/>
              </a:ext>
            </a:extLst>
          </p:cNvPr>
          <p:cNvSpPr txBox="1">
            <a:spLocks/>
          </p:cNvSpPr>
          <p:nvPr/>
        </p:nvSpPr>
        <p:spPr>
          <a:xfrm>
            <a:off x="1368490" y="105746"/>
            <a:ext cx="9143999" cy="5671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200" b="1" dirty="0">
                <a:solidFill>
                  <a:srgbClr val="D2292E"/>
                </a:solidFill>
                <a:latin typeface="Corbel" panose="020B0503020204020204" pitchFamily="34" charset="0"/>
              </a:rPr>
              <a:t>Diseños de Apps móviles</a:t>
            </a:r>
            <a:endParaRPr lang="en-US" sz="3200" b="1" dirty="0">
              <a:solidFill>
                <a:srgbClr val="D2292E"/>
              </a:solidFill>
              <a:latin typeface="Corbel" panose="020B0503020204020204" pitchFamily="34" charset="0"/>
            </a:endParaRPr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3D82AEDF-EC30-4759-853C-3C32AD4830FD}"/>
              </a:ext>
            </a:extLst>
          </p:cNvPr>
          <p:cNvSpPr txBox="1">
            <a:spLocks/>
          </p:cNvSpPr>
          <p:nvPr/>
        </p:nvSpPr>
        <p:spPr>
          <a:xfrm>
            <a:off x="2307476" y="582189"/>
            <a:ext cx="7300444" cy="3757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69850" algn="ctr">
              <a:lnSpc>
                <a:spcPts val="1500"/>
              </a:lnSpc>
              <a:buClr>
                <a:srgbClr val="000000"/>
              </a:buClr>
              <a:buSzPts val="1100"/>
              <a:defRPr/>
            </a:pPr>
            <a:r>
              <a:rPr lang="es-MX" sz="1600" kern="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Muestra de la vista final que tendrán las aplicaciones móviles y sus componentes</a:t>
            </a:r>
            <a:endParaRPr lang="es-MX" sz="2000" b="1" kern="0" dirty="0">
              <a:solidFill>
                <a:schemeClr val="bg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25F2B0-5AED-4ED4-92B4-A6611C9F57B8}"/>
              </a:ext>
            </a:extLst>
          </p:cNvPr>
          <p:cNvGrpSpPr/>
          <p:nvPr/>
        </p:nvGrpSpPr>
        <p:grpSpPr>
          <a:xfrm>
            <a:off x="377801" y="1703150"/>
            <a:ext cx="1981377" cy="3975100"/>
            <a:chOff x="377801" y="1703150"/>
            <a:chExt cx="1981377" cy="3975100"/>
          </a:xfrm>
        </p:grpSpPr>
        <p:sp>
          <p:nvSpPr>
            <p:cNvPr id="20" name="Shape 331">
              <a:extLst>
                <a:ext uri="{FF2B5EF4-FFF2-40B4-BE49-F238E27FC236}">
                  <a16:creationId xmlns:a16="http://schemas.microsoft.com/office/drawing/2014/main" id="{EF719339-7674-489D-A3A7-74FFB692A273}"/>
                </a:ext>
              </a:extLst>
            </p:cNvPr>
            <p:cNvSpPr/>
            <p:nvPr/>
          </p:nvSpPr>
          <p:spPr>
            <a:xfrm>
              <a:off x="377801" y="1703150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E288092-0FF9-4F09-BECD-00DCC73E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69" y="2043026"/>
              <a:ext cx="1787049" cy="3178565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51336A1-3423-4FF2-ACD8-545510E297E5}"/>
              </a:ext>
            </a:extLst>
          </p:cNvPr>
          <p:cNvGrpSpPr/>
          <p:nvPr/>
        </p:nvGrpSpPr>
        <p:grpSpPr>
          <a:xfrm>
            <a:off x="4368654" y="1706659"/>
            <a:ext cx="1981377" cy="3975100"/>
            <a:chOff x="4616306" y="1706659"/>
            <a:chExt cx="1981377" cy="3975100"/>
          </a:xfrm>
        </p:grpSpPr>
        <p:sp>
          <p:nvSpPr>
            <p:cNvPr id="6" name="Shape 331">
              <a:extLst>
                <a:ext uri="{FF2B5EF4-FFF2-40B4-BE49-F238E27FC236}">
                  <a16:creationId xmlns:a16="http://schemas.microsoft.com/office/drawing/2014/main" id="{3C4AE68C-8F66-4F4D-A51C-31A7203F00DE}"/>
                </a:ext>
              </a:extLst>
            </p:cNvPr>
            <p:cNvSpPr/>
            <p:nvPr/>
          </p:nvSpPr>
          <p:spPr>
            <a:xfrm>
              <a:off x="4616306" y="1706659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30FF413-9F02-47AB-A558-A46E51A29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348" y="2043026"/>
              <a:ext cx="1787049" cy="3178565"/>
            </a:xfrm>
            <a:prstGeom prst="rect">
              <a:avLst/>
            </a:prstGeom>
          </p:spPr>
        </p:pic>
      </p:grpSp>
      <p:sp>
        <p:nvSpPr>
          <p:cNvPr id="24" name="Globo: línea doblada con barra de énfasis 23">
            <a:extLst>
              <a:ext uri="{FF2B5EF4-FFF2-40B4-BE49-F238E27FC236}">
                <a16:creationId xmlns:a16="http://schemas.microsoft.com/office/drawing/2014/main" id="{6F837580-0C3C-4EA1-AE69-A3C8A8FE29A9}"/>
              </a:ext>
            </a:extLst>
          </p:cNvPr>
          <p:cNvSpPr/>
          <p:nvPr/>
        </p:nvSpPr>
        <p:spPr>
          <a:xfrm>
            <a:off x="2578675" y="2698508"/>
            <a:ext cx="1733478" cy="286822"/>
          </a:xfrm>
          <a:prstGeom prst="accentCallout2">
            <a:avLst>
              <a:gd name="adj1" fmla="val 20474"/>
              <a:gd name="adj2" fmla="val 858"/>
              <a:gd name="adj3" fmla="val 22094"/>
              <a:gd name="adj4" fmla="val -6733"/>
              <a:gd name="adj5" fmla="val 49657"/>
              <a:gd name="adj6" fmla="val -272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barra inferior</a:t>
            </a:r>
          </a:p>
          <a:p>
            <a:pPr marL="171450" indent="-171450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El resto se queda igual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Globo: línea doblada con barra de énfasis 29">
            <a:extLst>
              <a:ext uri="{FF2B5EF4-FFF2-40B4-BE49-F238E27FC236}">
                <a16:creationId xmlns:a16="http://schemas.microsoft.com/office/drawing/2014/main" id="{8D1CC116-E368-4C2C-9739-1AD9E229ABF8}"/>
              </a:ext>
            </a:extLst>
          </p:cNvPr>
          <p:cNvSpPr/>
          <p:nvPr/>
        </p:nvSpPr>
        <p:spPr>
          <a:xfrm flipH="1">
            <a:off x="2415678" y="3690700"/>
            <a:ext cx="1608775" cy="486434"/>
          </a:xfrm>
          <a:prstGeom prst="accentCallout2">
            <a:avLst>
              <a:gd name="adj1" fmla="val 20474"/>
              <a:gd name="adj2" fmla="val 858"/>
              <a:gd name="adj3" fmla="val 18750"/>
              <a:gd name="adj4" fmla="val -13181"/>
              <a:gd name="adj5" fmla="val 60746"/>
              <a:gd name="adj6" fmla="val -544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Quitar barra inferior</a:t>
            </a:r>
          </a:p>
          <a:p>
            <a:pPr marL="171450" indent="-171450" algn="r">
              <a:lnSpc>
                <a:spcPts val="11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tx1"/>
                </a:solidFill>
                <a:latin typeface="+mj-lt"/>
              </a:rPr>
              <a:t>El resto se queda igual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29D4A07-BB1A-4974-BA1C-D64DEC3B3B07}"/>
              </a:ext>
            </a:extLst>
          </p:cNvPr>
          <p:cNvGrpSpPr/>
          <p:nvPr/>
        </p:nvGrpSpPr>
        <p:grpSpPr>
          <a:xfrm>
            <a:off x="7135788" y="1703150"/>
            <a:ext cx="1981377" cy="3975100"/>
            <a:chOff x="377801" y="1703150"/>
            <a:chExt cx="1981377" cy="3975100"/>
          </a:xfrm>
        </p:grpSpPr>
        <p:sp>
          <p:nvSpPr>
            <p:cNvPr id="22" name="Shape 331">
              <a:extLst>
                <a:ext uri="{FF2B5EF4-FFF2-40B4-BE49-F238E27FC236}">
                  <a16:creationId xmlns:a16="http://schemas.microsoft.com/office/drawing/2014/main" id="{E591AC50-AFE1-4B57-AEA3-2201B8C3D81E}"/>
                </a:ext>
              </a:extLst>
            </p:cNvPr>
            <p:cNvSpPr/>
            <p:nvPr/>
          </p:nvSpPr>
          <p:spPr>
            <a:xfrm>
              <a:off x="377801" y="1703150"/>
              <a:ext cx="1981377" cy="3975100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A1BCF237-A5BB-4258-95C4-BF474F5B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69" y="2043026"/>
              <a:ext cx="1787049" cy="3178565"/>
            </a:xfrm>
            <a:prstGeom prst="rect">
              <a:avLst/>
            </a:prstGeom>
          </p:spPr>
        </p:pic>
      </p:grpSp>
      <p:sp>
        <p:nvSpPr>
          <p:cNvPr id="28" name="Globo: línea doblada con barra de énfasis 27">
            <a:extLst>
              <a:ext uri="{FF2B5EF4-FFF2-40B4-BE49-F238E27FC236}">
                <a16:creationId xmlns:a16="http://schemas.microsoft.com/office/drawing/2014/main" id="{FF3A355C-761C-42CB-9891-D72E9E2A62C2}"/>
              </a:ext>
            </a:extLst>
          </p:cNvPr>
          <p:cNvSpPr/>
          <p:nvPr/>
        </p:nvSpPr>
        <p:spPr>
          <a:xfrm>
            <a:off x="9607920" y="2255596"/>
            <a:ext cx="2161882" cy="1921538"/>
          </a:xfrm>
          <a:prstGeom prst="accentCallout2">
            <a:avLst>
              <a:gd name="adj1" fmla="val 20474"/>
              <a:gd name="adj2" fmla="val 858"/>
              <a:gd name="adj3" fmla="val 20379"/>
              <a:gd name="adj4" fmla="val -14766"/>
              <a:gd name="adj5" fmla="val 47466"/>
              <a:gd name="adj6" fmla="val -360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Separar pantallas de “Evaluación técnica” e “Inspección en sitio”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Crear plantilla de Inspección en sitio. El formato es: Pregunta con opciones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tx1"/>
                </a:solidFill>
                <a:latin typeface="+mj-lt"/>
              </a:rPr>
              <a:t>Y crear pantalla de “Pagos” muy similar a esta. Solo haciendo referencia a la fecha del pago, institución que la realiza, cuál es el motivo del pago, y a cuántos alumnos ampara cada pago. </a:t>
            </a:r>
          </a:p>
        </p:txBody>
      </p:sp>
    </p:spTree>
    <p:extLst>
      <p:ext uri="{BB962C8B-B14F-4D97-AF65-F5344CB8AC3E}">
        <p14:creationId xmlns:p14="http://schemas.microsoft.com/office/powerpoint/2010/main" val="287232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496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11</cp:revision>
  <dcterms:created xsi:type="dcterms:W3CDTF">2018-07-17T02:00:15Z</dcterms:created>
  <dcterms:modified xsi:type="dcterms:W3CDTF">2018-07-17T02:59:57Z</dcterms:modified>
</cp:coreProperties>
</file>