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8" r:id="rId12"/>
    <p:sldId id="269" r:id="rId13"/>
    <p:sldId id="270" r:id="rId14"/>
    <p:sldId id="272" r:id="rId15"/>
    <p:sldId id="276" r:id="rId16"/>
    <p:sldId id="275" r:id="rId17"/>
    <p:sldId id="271" r:id="rId18"/>
    <p:sldId id="273" r:id="rId19"/>
    <p:sldId id="278" r:id="rId20"/>
    <p:sldId id="274" r:id="rId21"/>
    <p:sldId id="277" r:id="rId22"/>
    <p:sldId id="279" r:id="rId23"/>
    <p:sldId id="25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Bautista Talens Felis" initials="JBTF" lastIdx="1" clrIdx="0">
    <p:extLst>
      <p:ext uri="{19B8F6BF-5375-455C-9EA6-DF929625EA0E}">
        <p15:presenceInfo xmlns:p15="http://schemas.microsoft.com/office/powerpoint/2012/main" userId="a173f53f89fb61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-48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6E528-7A1B-407F-A3F7-92365E27465F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56A17-42D3-4807-B7CA-A5288AB13C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31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FC8-4DDD-4D5D-80A1-DA7D82AF6902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58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2E2C-1F01-4F9B-80E2-A69715589111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4658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2E2C-1F01-4F9B-80E2-A69715589111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5185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2E2C-1F01-4F9B-80E2-A69715589111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0984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2E2C-1F01-4F9B-80E2-A69715589111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62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2E2C-1F01-4F9B-80E2-A69715589111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972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65EE-1127-4AED-ACCD-ADF01F6891B8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68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E49-8676-42B9-AA1C-F611211C4675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3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8AC4-3CCF-44C5-B0C5-7F3127FBD402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21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DA0C-95EE-4072-B6E7-E81A74680E57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17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9DE-2847-4A8A-BA05-22E1195E8C0C}" type="datetime1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65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C43-85C7-4F51-B896-EFE388B279C0}" type="datetime1">
              <a:rPr lang="es-ES" smtClean="0"/>
              <a:t>18/11/2020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4DB6-368F-4D81-9786-E9BF4DF3A9AD}" type="datetime1">
              <a:rPr lang="es-ES" smtClean="0"/>
              <a:t>18/11/2020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8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DDB4-13DE-43FE-8732-D18403636A91}" type="datetime1">
              <a:rPr lang="es-ES" smtClean="0"/>
              <a:t>18/11/2020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1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1BC-C716-4C73-BBC0-D9F10EA6F3EC}" type="datetime1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7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B93-C299-41BC-A2F4-0AF09FBCD851}" type="datetime1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16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2E2C-1F01-4F9B-80E2-A69715589111}" type="datetime1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DDF8E5-F0EF-4BD8-B6B8-67B8E30F51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urch.com/logisim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youtu.be/waU7U_7-m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hyperlink" Target="http://lab.xitrus.es/VonNeumann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8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0oa9A_KGCvI&amp;ab_channel=trickykushal" TargetMode="External"/><Relationship Id="rId5" Type="http://schemas.openxmlformats.org/officeDocument/2006/relationships/hyperlink" Target="https://www.qemu.org/download/" TargetMode="External"/><Relationship Id="rId4" Type="http://schemas.openxmlformats.org/officeDocument/2006/relationships/hyperlink" Target="https://www.nasm.u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7ukDKVHnac4&amp;ab_channel=LearnEngineering" TargetMode="External"/><Relationship Id="rId3" Type="http://schemas.openxmlformats.org/officeDocument/2006/relationships/image" Target="../media/image8.jpeg"/><Relationship Id="rId7" Type="http://schemas.openxmlformats.org/officeDocument/2006/relationships/hyperlink" Target="https://www.youtube.com/watch?v=V9xUQWo4vN0&amp;list=RDCMUCnpDurxReTSpFs5-AhDo8Kg&amp;start_radio=1&amp;t=243&amp;ab_channel=AT%26TTechChanne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2.jpeg"/><Relationship Id="rId4" Type="http://schemas.openxmlformats.org/officeDocument/2006/relationships/image" Target="../media/image9.jpeg"/><Relationship Id="rId9" Type="http://schemas.openxmlformats.org/officeDocument/2006/relationships/hyperlink" Target="https://www.youtube.com/watch?v=stM8dgcY1CA&amp;ab_channel=LearnEngineer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tinkerca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8621" y="-203506"/>
            <a:ext cx="9673389" cy="2387600"/>
          </a:xfrm>
        </p:spPr>
        <p:txBody>
          <a:bodyPr/>
          <a:lstStyle/>
          <a:p>
            <a:r>
              <a:rPr lang="ca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ca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1 –</a:t>
            </a:r>
            <a:r>
              <a:rPr lang="ca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ca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ca-ES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µI</a:t>
            </a:r>
            <a:endParaRPr lang="es-ES" b="1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Systems</a:t>
            </a:r>
            <a:endParaRPr lang="es-E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/>
          <p:cNvSpPr/>
          <p:nvPr/>
        </p:nvSpPr>
        <p:spPr>
          <a:xfrm>
            <a:off x="5086350" y="491899"/>
            <a:ext cx="939800" cy="984607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Adder</a:t>
            </a:r>
            <a:endParaRPr lang="es-ES" dirty="0"/>
          </a:p>
        </p:txBody>
      </p:sp>
      <p:pic>
        <p:nvPicPr>
          <p:cNvPr id="8194" name="Picture 2" descr="https://lh6.googleusercontent.com/XYHgmYlLQhPlsEt0j8yqaex_c5vFvc55TDM9sU7x7eZUbz_9RLLH2Oy4Kb7jBUezU8K7Y-bWNX1Vex9GpKtpoNYkNHgcQ-5Evm4NG2P7ezYB8Zz0R0ijIhyiH_AaC7J4MJDvOLn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74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10</a:t>
            </a:fld>
            <a:endParaRPr lang="es-ES"/>
          </a:p>
        </p:txBody>
      </p:sp>
      <p:pic>
        <p:nvPicPr>
          <p:cNvPr id="8196" name="Picture 4" descr="https://lh3.googleusercontent.com/PzVKLjxPzypLNCchzJqNgyZwhQqYnxQcQzUrrFQBiRgOK6YcMTzJ2j-JK84xAZbVMywVeZWCrcTcD2pXcvDfxCMvhb3eqvH7KOiUDqSW8v5EJFkI-90zRU0jKk3Zmd1H_HmSH-9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5" y="5130799"/>
            <a:ext cx="1737586" cy="15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7553861" y="1690688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11</a:t>
            </a:r>
            <a:r>
              <a:rPr lang="ca-ES" baseline="-25000" dirty="0"/>
              <a:t>2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7553861" y="1965008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11</a:t>
            </a:r>
            <a:r>
              <a:rPr lang="ca-ES" baseline="-25000" dirty="0"/>
              <a:t>2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7320082" y="19506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+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7251177" y="20778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______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7436842" y="23522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110</a:t>
            </a:r>
            <a:r>
              <a:rPr lang="ca-ES" baseline="-25000" dirty="0" smtClean="0"/>
              <a:t>2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8436444" y="1690688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10</a:t>
            </a:r>
            <a:r>
              <a:rPr lang="ca-ES" baseline="-25000" dirty="0" smtClean="0"/>
              <a:t>2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8436444" y="1965008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11</a:t>
            </a:r>
            <a:r>
              <a:rPr lang="ca-ES" baseline="-25000" dirty="0"/>
              <a:t>2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8202665" y="19506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+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8133760" y="20778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______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8319425" y="23522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101</a:t>
            </a:r>
            <a:r>
              <a:rPr lang="ca-ES" baseline="-25000" dirty="0" smtClean="0"/>
              <a:t>2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9215547" y="1690688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/>
              <a:t>A</a:t>
            </a:r>
            <a:r>
              <a:rPr lang="ca-ES" baseline="-25000" dirty="0" smtClean="0"/>
              <a:t>1</a:t>
            </a:r>
            <a:r>
              <a:rPr lang="ca-ES" dirty="0" smtClean="0"/>
              <a:t> A</a:t>
            </a:r>
            <a:r>
              <a:rPr lang="ca-ES" baseline="-25000" dirty="0" smtClean="0"/>
              <a:t>0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215547" y="1982868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B</a:t>
            </a:r>
            <a:r>
              <a:rPr lang="ca-ES" baseline="-25000" dirty="0" smtClean="0"/>
              <a:t>1</a:t>
            </a:r>
            <a:r>
              <a:rPr lang="ca-ES" dirty="0" smtClean="0"/>
              <a:t> B</a:t>
            </a:r>
            <a:r>
              <a:rPr lang="ca-ES" baseline="-25000" dirty="0" smtClean="0"/>
              <a:t>0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9022977" y="2334340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S</a:t>
            </a:r>
            <a:r>
              <a:rPr lang="ca-ES" baseline="-25000" dirty="0" smtClean="0"/>
              <a:t>2 </a:t>
            </a:r>
            <a:r>
              <a:rPr lang="ca-ES" dirty="0" smtClean="0"/>
              <a:t>S</a:t>
            </a:r>
            <a:r>
              <a:rPr lang="ca-ES" baseline="-25000" dirty="0" smtClean="0"/>
              <a:t>1</a:t>
            </a:r>
            <a:r>
              <a:rPr lang="ca-ES" dirty="0" smtClean="0"/>
              <a:t> S</a:t>
            </a:r>
            <a:r>
              <a:rPr lang="ca-ES" baseline="-25000" dirty="0" smtClean="0"/>
              <a:t>0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9063673" y="19535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+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8994768" y="20808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______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436444" y="3473568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0</a:t>
            </a:r>
            <a:r>
              <a:rPr lang="ca-ES" baseline="-25000" dirty="0" smtClean="0"/>
              <a:t>2+</a:t>
            </a:r>
            <a:r>
              <a:rPr lang="ca-ES" dirty="0" smtClean="0"/>
              <a:t> 0</a:t>
            </a:r>
            <a:r>
              <a:rPr lang="ca-ES" baseline="-25000" dirty="0" smtClean="0"/>
              <a:t>2</a:t>
            </a:r>
            <a:r>
              <a:rPr lang="ca-ES" dirty="0" smtClean="0"/>
              <a:t> = 0</a:t>
            </a:r>
            <a:r>
              <a:rPr lang="ca-ES" baseline="-25000" dirty="0" smtClean="0"/>
              <a:t>2 </a:t>
            </a:r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8436444" y="3839487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1</a:t>
            </a:r>
            <a:r>
              <a:rPr lang="ca-ES" baseline="-25000" dirty="0" smtClean="0"/>
              <a:t>2+</a:t>
            </a:r>
            <a:r>
              <a:rPr lang="ca-ES" dirty="0" smtClean="0"/>
              <a:t> 0</a:t>
            </a:r>
            <a:r>
              <a:rPr lang="ca-ES" baseline="-25000" dirty="0" smtClean="0"/>
              <a:t>2</a:t>
            </a:r>
            <a:r>
              <a:rPr lang="ca-ES" dirty="0" smtClean="0"/>
              <a:t> = 1</a:t>
            </a:r>
            <a:r>
              <a:rPr lang="ca-ES" baseline="-25000" dirty="0" smtClean="0"/>
              <a:t>2 </a:t>
            </a:r>
            <a:endParaRPr lang="es-ES" dirty="0"/>
          </a:p>
        </p:txBody>
      </p:sp>
      <p:sp>
        <p:nvSpPr>
          <p:cNvPr id="37" name="Rectángulo 36"/>
          <p:cNvSpPr/>
          <p:nvPr/>
        </p:nvSpPr>
        <p:spPr>
          <a:xfrm>
            <a:off x="8436444" y="4247295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smtClean="0"/>
              <a:t>1</a:t>
            </a:r>
            <a:r>
              <a:rPr lang="ca-ES" baseline="-25000" dirty="0" smtClean="0"/>
              <a:t>2+</a:t>
            </a:r>
            <a:r>
              <a:rPr lang="ca-ES" dirty="0" smtClean="0"/>
              <a:t> 1</a:t>
            </a:r>
            <a:r>
              <a:rPr lang="ca-ES" baseline="-25000" dirty="0" smtClean="0"/>
              <a:t>2</a:t>
            </a:r>
            <a:r>
              <a:rPr lang="ca-ES" dirty="0" smtClean="0"/>
              <a:t> = 0</a:t>
            </a:r>
            <a:r>
              <a:rPr lang="ca-ES" baseline="-25000" dirty="0" smtClean="0"/>
              <a:t>2 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594133" y="4258729"/>
            <a:ext cx="126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Overflow</a:t>
            </a:r>
            <a:r>
              <a:rPr lang="ca-ES" dirty="0" smtClean="0"/>
              <a:t>!!!</a:t>
            </a:r>
          </a:p>
          <a:p>
            <a:endParaRPr lang="ca-ES" dirty="0"/>
          </a:p>
          <a:p>
            <a:r>
              <a:rPr lang="ca-ES" dirty="0" err="1" smtClean="0"/>
              <a:t>Carry</a:t>
            </a:r>
            <a:r>
              <a:rPr lang="ca-ES" dirty="0" smtClean="0"/>
              <a:t> </a:t>
            </a:r>
            <a:r>
              <a:rPr lang="ca-ES" dirty="0" err="1" smtClean="0"/>
              <a:t>one</a:t>
            </a:r>
            <a:endParaRPr lang="es-ES" dirty="0"/>
          </a:p>
        </p:txBody>
      </p:sp>
      <p:sp>
        <p:nvSpPr>
          <p:cNvPr id="35" name="Más 34"/>
          <p:cNvSpPr/>
          <p:nvPr/>
        </p:nvSpPr>
        <p:spPr>
          <a:xfrm>
            <a:off x="5273675" y="668044"/>
            <a:ext cx="565150" cy="622815"/>
          </a:xfrm>
          <a:prstGeom prst="mathPlus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Conector recto 39"/>
          <p:cNvCxnSpPr>
            <a:stCxn id="38" idx="1"/>
          </p:cNvCxnSpPr>
          <p:nvPr/>
        </p:nvCxnSpPr>
        <p:spPr>
          <a:xfrm flipH="1" flipV="1">
            <a:off x="4775200" y="402463"/>
            <a:ext cx="448781" cy="233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8" idx="3"/>
          </p:cNvCxnSpPr>
          <p:nvPr/>
        </p:nvCxnSpPr>
        <p:spPr>
          <a:xfrm flipH="1">
            <a:off x="4782585" y="1332314"/>
            <a:ext cx="441396" cy="199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endCxn id="38" idx="6"/>
          </p:cNvCxnSpPr>
          <p:nvPr/>
        </p:nvCxnSpPr>
        <p:spPr>
          <a:xfrm flipH="1">
            <a:off x="6026150" y="984202"/>
            <a:ext cx="60325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4197168" y="-151001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221214" y="870649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689875" y="435650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4909132" y="402463"/>
            <a:ext cx="224391" cy="2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245817" y="862637"/>
            <a:ext cx="224391" cy="2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rot="10740000" flipH="1" flipV="1">
            <a:off x="4909132" y="1298087"/>
            <a:ext cx="224391" cy="2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5080000" y="133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2</a:t>
            </a:r>
            <a:endParaRPr lang="es-ES" dirty="0"/>
          </a:p>
        </p:txBody>
      </p:sp>
      <p:sp>
        <p:nvSpPr>
          <p:cNvPr id="59" name="CuadroTexto 58"/>
          <p:cNvSpPr txBox="1"/>
          <p:nvPr/>
        </p:nvSpPr>
        <p:spPr>
          <a:xfrm>
            <a:off x="4718185" y="1021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2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6379840" y="570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03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/>
          <p:cNvSpPr/>
          <p:nvPr/>
        </p:nvSpPr>
        <p:spPr>
          <a:xfrm>
            <a:off x="7168416" y="745762"/>
            <a:ext cx="939800" cy="984607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Multiplier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11</a:t>
            </a:fld>
            <a:endParaRPr lang="es-ES"/>
          </a:p>
        </p:txBody>
      </p:sp>
      <p:sp>
        <p:nvSpPr>
          <p:cNvPr id="35" name="Más 34"/>
          <p:cNvSpPr/>
          <p:nvPr/>
        </p:nvSpPr>
        <p:spPr>
          <a:xfrm rot="2351204">
            <a:off x="7355741" y="939686"/>
            <a:ext cx="565150" cy="560590"/>
          </a:xfrm>
          <a:prstGeom prst="mathPlus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Conector recto 39"/>
          <p:cNvCxnSpPr>
            <a:stCxn id="38" idx="1"/>
          </p:cNvCxnSpPr>
          <p:nvPr/>
        </p:nvCxnSpPr>
        <p:spPr>
          <a:xfrm flipH="1" flipV="1">
            <a:off x="6857266" y="656326"/>
            <a:ext cx="448781" cy="233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8" idx="3"/>
          </p:cNvCxnSpPr>
          <p:nvPr/>
        </p:nvCxnSpPr>
        <p:spPr>
          <a:xfrm flipH="1">
            <a:off x="6864651" y="1586177"/>
            <a:ext cx="441396" cy="199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endCxn id="38" idx="6"/>
          </p:cNvCxnSpPr>
          <p:nvPr/>
        </p:nvCxnSpPr>
        <p:spPr>
          <a:xfrm flipH="1">
            <a:off x="8108216" y="1238065"/>
            <a:ext cx="60325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6279234" y="102862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303280" y="1124512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8723851" y="689513"/>
            <a:ext cx="598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6991198" y="656326"/>
            <a:ext cx="224391" cy="2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8327883" y="1116500"/>
            <a:ext cx="224391" cy="2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rot="10740000" flipH="1" flipV="1">
            <a:off x="6991198" y="1551950"/>
            <a:ext cx="224391" cy="2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7162066" y="387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2</a:t>
            </a:r>
            <a:endParaRPr lang="es-ES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800251" y="1274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2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461906" y="824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4</a:t>
            </a:r>
            <a:endParaRPr lang="es-ES" dirty="0"/>
          </a:p>
        </p:txBody>
      </p:sp>
      <p:pic>
        <p:nvPicPr>
          <p:cNvPr id="4098" name="Picture 2" descr="https://upload.wikimedia.org/wikipedia/en/7/7b/Binary_mult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0" y="2259021"/>
            <a:ext cx="6080192" cy="26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1X4 Demultpl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85" y="1412749"/>
            <a:ext cx="3088800" cy="252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4x1 Multiple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56" y="1412749"/>
            <a:ext cx="3471848" cy="250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Multiplexer</a:t>
            </a:r>
            <a:r>
              <a:rPr lang="ca-ES" dirty="0" smtClean="0"/>
              <a:t> &amp; </a:t>
            </a:r>
            <a:r>
              <a:rPr lang="ca-ES" dirty="0" err="1" smtClean="0"/>
              <a:t>Demultiplexer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12</a:t>
            </a:fld>
            <a:endParaRPr lang="es-ES"/>
          </a:p>
        </p:txBody>
      </p:sp>
      <p:pic>
        <p:nvPicPr>
          <p:cNvPr id="5122" name="Picture 2" descr="Multiplexer and Demultiplex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4" y="4200455"/>
            <a:ext cx="5172075" cy="24479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46797"/>
              </p:ext>
            </p:extLst>
          </p:nvPr>
        </p:nvGraphicFramePr>
        <p:xfrm>
          <a:off x="144851" y="1882839"/>
          <a:ext cx="2813979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37993">
                  <a:extLst>
                    <a:ext uri="{9D8B030D-6E8A-4147-A177-3AD203B41FA5}">
                      <a16:colId xmlns:a16="http://schemas.microsoft.com/office/drawing/2014/main" val="1575338942"/>
                    </a:ext>
                  </a:extLst>
                </a:gridCol>
                <a:gridCol w="937993">
                  <a:extLst>
                    <a:ext uri="{9D8B030D-6E8A-4147-A177-3AD203B41FA5}">
                      <a16:colId xmlns:a16="http://schemas.microsoft.com/office/drawing/2014/main" val="3744178031"/>
                    </a:ext>
                  </a:extLst>
                </a:gridCol>
                <a:gridCol w="937993">
                  <a:extLst>
                    <a:ext uri="{9D8B030D-6E8A-4147-A177-3AD203B41FA5}">
                      <a16:colId xmlns:a16="http://schemas.microsoft.com/office/drawing/2014/main" val="1097830201"/>
                    </a:ext>
                  </a:extLst>
                </a:gridCol>
              </a:tblGrid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B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q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2135015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d[0]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345879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d[1]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0183324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d[2]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4778422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d[3]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6042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54451"/>
              </p:ext>
            </p:extLst>
          </p:nvPr>
        </p:nvGraphicFramePr>
        <p:xfrm>
          <a:off x="6992503" y="4212562"/>
          <a:ext cx="2813982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8997">
                  <a:extLst>
                    <a:ext uri="{9D8B030D-6E8A-4147-A177-3AD203B41FA5}">
                      <a16:colId xmlns:a16="http://schemas.microsoft.com/office/drawing/2014/main" val="1575338942"/>
                    </a:ext>
                  </a:extLst>
                </a:gridCol>
                <a:gridCol w="468997">
                  <a:extLst>
                    <a:ext uri="{9D8B030D-6E8A-4147-A177-3AD203B41FA5}">
                      <a16:colId xmlns:a16="http://schemas.microsoft.com/office/drawing/2014/main" val="3744178031"/>
                    </a:ext>
                  </a:extLst>
                </a:gridCol>
                <a:gridCol w="468997">
                  <a:extLst>
                    <a:ext uri="{9D8B030D-6E8A-4147-A177-3AD203B41FA5}">
                      <a16:colId xmlns:a16="http://schemas.microsoft.com/office/drawing/2014/main" val="1097830201"/>
                    </a:ext>
                  </a:extLst>
                </a:gridCol>
                <a:gridCol w="468997">
                  <a:extLst>
                    <a:ext uri="{9D8B030D-6E8A-4147-A177-3AD203B41FA5}">
                      <a16:colId xmlns:a16="http://schemas.microsoft.com/office/drawing/2014/main" val="2982862358"/>
                    </a:ext>
                  </a:extLst>
                </a:gridCol>
                <a:gridCol w="468997">
                  <a:extLst>
                    <a:ext uri="{9D8B030D-6E8A-4147-A177-3AD203B41FA5}">
                      <a16:colId xmlns:a16="http://schemas.microsoft.com/office/drawing/2014/main" val="4226523589"/>
                    </a:ext>
                  </a:extLst>
                </a:gridCol>
                <a:gridCol w="468997">
                  <a:extLst>
                    <a:ext uri="{9D8B030D-6E8A-4147-A177-3AD203B41FA5}">
                      <a16:colId xmlns:a16="http://schemas.microsoft.com/office/drawing/2014/main" val="111553843"/>
                    </a:ext>
                  </a:extLst>
                </a:gridCol>
              </a:tblGrid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B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Y</a:t>
                      </a:r>
                      <a:r>
                        <a:rPr lang="ca-ES" baseline="-25000" dirty="0" smtClean="0"/>
                        <a:t>0</a:t>
                      </a:r>
                      <a:endParaRPr lang="es-E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/>
                        <a:t>Y</a:t>
                      </a:r>
                      <a:r>
                        <a:rPr lang="ca-ES" baseline="-25000" dirty="0" smtClean="0"/>
                        <a:t>1</a:t>
                      </a:r>
                      <a:endParaRPr lang="es-E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/>
                        <a:t>Y</a:t>
                      </a:r>
                      <a:r>
                        <a:rPr lang="ca-ES" baseline="-25000" dirty="0" smtClean="0"/>
                        <a:t>2</a:t>
                      </a:r>
                      <a:endParaRPr lang="es-E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/>
                        <a:t>Y</a:t>
                      </a:r>
                      <a:r>
                        <a:rPr lang="ca-ES" baseline="-25000" dirty="0" smtClean="0"/>
                        <a:t>3</a:t>
                      </a:r>
                      <a:endParaRPr lang="es-E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2135015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345879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0183324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4778422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5998888" cy="990235"/>
          </a:xfrm>
        </p:spPr>
        <p:txBody>
          <a:bodyPr>
            <a:noAutofit/>
          </a:bodyPr>
          <a:lstStyle/>
          <a:p>
            <a:r>
              <a:rPr lang="ca-ES" dirty="0" smtClean="0">
                <a:cs typeface="Arial" panose="020B0604020202020204" pitchFamily="34" charset="0"/>
              </a:rPr>
              <a:t>Flip-</a:t>
            </a:r>
            <a:r>
              <a:rPr lang="ca-ES" dirty="0" err="1" smtClean="0">
                <a:cs typeface="Arial" panose="020B0604020202020204" pitchFamily="34" charset="0"/>
              </a:rPr>
              <a:t>flops</a:t>
            </a:r>
            <a:r>
              <a:rPr lang="ca-ES" dirty="0" smtClean="0">
                <a:cs typeface="Arial" panose="020B0604020202020204" pitchFamily="34" charset="0"/>
              </a:rPr>
              <a:t> has </a:t>
            </a:r>
            <a:r>
              <a:rPr lang="ca-ES" dirty="0" err="1" smtClean="0">
                <a:cs typeface="Arial" panose="020B0604020202020204" pitchFamily="34" charset="0"/>
              </a:rPr>
              <a:t>memory</a:t>
            </a:r>
            <a:r>
              <a:rPr lang="ca-ES" dirty="0" smtClean="0">
                <a:cs typeface="Arial" panose="020B0604020202020204" pitchFamily="34" charset="0"/>
              </a:rPr>
              <a:t> in a </a:t>
            </a:r>
            <a:r>
              <a:rPr lang="ca-ES" dirty="0" err="1" smtClean="0">
                <a:cs typeface="Arial" panose="020B0604020202020204" pitchFamily="34" charset="0"/>
              </a:rPr>
              <a:t>sequentially</a:t>
            </a:r>
            <a:r>
              <a:rPr lang="ca-ES" dirty="0" smtClean="0">
                <a:cs typeface="Arial" panose="020B0604020202020204" pitchFamily="34" charset="0"/>
              </a:rPr>
              <a:t> Systems.</a:t>
            </a:r>
          </a:p>
          <a:p>
            <a:r>
              <a:rPr lang="ca-ES" dirty="0" err="1" smtClean="0">
                <a:cs typeface="Arial" panose="020B0604020202020204" pitchFamily="34" charset="0"/>
              </a:rPr>
              <a:t>Combinational</a:t>
            </a:r>
            <a:r>
              <a:rPr lang="ca-ES" dirty="0" smtClean="0">
                <a:cs typeface="Arial" panose="020B0604020202020204" pitchFamily="34" charset="0"/>
              </a:rPr>
              <a:t> Systems can </a:t>
            </a:r>
            <a:r>
              <a:rPr lang="ca-ES" dirty="0" err="1" smtClean="0">
                <a:cs typeface="Arial" panose="020B0604020202020204" pitchFamily="34" charset="0"/>
              </a:rPr>
              <a:t>create</a:t>
            </a:r>
            <a:r>
              <a:rPr lang="ca-ES" dirty="0" smtClean="0">
                <a:cs typeface="Arial" panose="020B0604020202020204" pitchFamily="34" charset="0"/>
              </a:rPr>
              <a:t> </a:t>
            </a:r>
            <a:r>
              <a:rPr lang="ca-ES" dirty="0" err="1" smtClean="0">
                <a:cs typeface="Arial" panose="020B0604020202020204" pitchFamily="34" charset="0"/>
              </a:rPr>
              <a:t>logical</a:t>
            </a:r>
            <a:r>
              <a:rPr lang="ca-ES" dirty="0" smtClean="0">
                <a:cs typeface="Arial" panose="020B0604020202020204" pitchFamily="34" charset="0"/>
              </a:rPr>
              <a:t> funcions.</a:t>
            </a:r>
          </a:p>
          <a:p>
            <a:r>
              <a:rPr lang="ca-ES" dirty="0" err="1" smtClean="0">
                <a:cs typeface="Arial" panose="020B0604020202020204" pitchFamily="34" charset="0"/>
              </a:rPr>
              <a:t>Clocks</a:t>
            </a:r>
            <a:r>
              <a:rPr lang="ca-ES" dirty="0" smtClean="0">
                <a:cs typeface="Arial" panose="020B0604020202020204" pitchFamily="34" charset="0"/>
              </a:rPr>
              <a:t> and </a:t>
            </a:r>
            <a:r>
              <a:rPr lang="ca-ES" dirty="0" err="1" smtClean="0">
                <a:cs typeface="Arial" panose="020B0604020202020204" pitchFamily="34" charset="0"/>
              </a:rPr>
              <a:t>counters</a:t>
            </a:r>
            <a:r>
              <a:rPr lang="ca-ES" dirty="0" smtClean="0">
                <a:cs typeface="Arial" panose="020B0604020202020204" pitchFamily="34" charset="0"/>
              </a:rPr>
              <a:t> fix </a:t>
            </a:r>
            <a:r>
              <a:rPr lang="ca-ES" dirty="0" err="1" smtClean="0">
                <a:cs typeface="Arial" panose="020B0604020202020204" pitchFamily="34" charset="0"/>
              </a:rPr>
              <a:t>the</a:t>
            </a:r>
            <a:r>
              <a:rPr lang="ca-ES" dirty="0" smtClean="0">
                <a:cs typeface="Arial" panose="020B0604020202020204" pitchFamily="34" charset="0"/>
              </a:rPr>
              <a:t> </a:t>
            </a:r>
            <a:r>
              <a:rPr lang="ca-ES" dirty="0" err="1" smtClean="0">
                <a:cs typeface="Arial" panose="020B0604020202020204" pitchFamily="34" charset="0"/>
              </a:rPr>
              <a:t>states</a:t>
            </a:r>
            <a:r>
              <a:rPr lang="ca-ES" dirty="0" smtClean="0">
                <a:cs typeface="Arial" panose="020B0604020202020204" pitchFamily="34" charset="0"/>
              </a:rPr>
              <a:t> and </a:t>
            </a:r>
            <a:r>
              <a:rPr lang="ca-ES" dirty="0" err="1" smtClean="0">
                <a:cs typeface="Arial" panose="020B0604020202020204" pitchFamily="34" charset="0"/>
              </a:rPr>
              <a:t>sequency</a:t>
            </a:r>
            <a:r>
              <a:rPr lang="ca-ES" dirty="0" smtClean="0">
                <a:cs typeface="Arial" panose="020B0604020202020204" pitchFamily="34" charset="0"/>
              </a:rPr>
              <a:t>.</a:t>
            </a:r>
            <a:endParaRPr lang="es-ES" dirty="0"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13</a:t>
            </a:fld>
            <a:endParaRPr lang="es-ES"/>
          </a:p>
        </p:txBody>
      </p:sp>
      <p:sp>
        <p:nvSpPr>
          <p:cNvPr id="5" name="Cerrar llave 4"/>
          <p:cNvSpPr/>
          <p:nvPr/>
        </p:nvSpPr>
        <p:spPr>
          <a:xfrm>
            <a:off x="6676222" y="1784733"/>
            <a:ext cx="859315" cy="13660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634689" y="2144612"/>
            <a:ext cx="2480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Sequences of states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dependent 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801927" y="1522275"/>
            <a:ext cx="18982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Algorithms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146" name="Picture 2" descr="Finite State Machines | Sequential Circuits | Electronics Text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87" y="3273789"/>
            <a:ext cx="4571312" cy="354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3231280" y="6406487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Font:allaboutcircuits.com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7339557" y="255580"/>
            <a:ext cx="3868890" cy="5406134"/>
            <a:chOff x="3023640" y="1182916"/>
            <a:chExt cx="3868890" cy="5406134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9446" y="1182916"/>
              <a:ext cx="3373084" cy="485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519" y="1368896"/>
              <a:ext cx="3373084" cy="485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592" y="1551459"/>
              <a:ext cx="3373084" cy="485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3640" y="1734022"/>
              <a:ext cx="3373084" cy="485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664" y="596358"/>
            <a:ext cx="8596668" cy="1320800"/>
          </a:xfrm>
        </p:spPr>
        <p:txBody>
          <a:bodyPr/>
          <a:lstStyle/>
          <a:p>
            <a:r>
              <a:rPr lang="es-ES" dirty="0" err="1" smtClean="0"/>
              <a:t>Dinamic</a:t>
            </a:r>
            <a:r>
              <a:rPr lang="es-ES" dirty="0" smtClean="0"/>
              <a:t>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Acces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0472" y="1423502"/>
            <a:ext cx="8596668" cy="3880773"/>
          </a:xfrm>
        </p:spPr>
        <p:txBody>
          <a:bodyPr/>
          <a:lstStyle/>
          <a:p>
            <a:r>
              <a:rPr lang="ca-ES" dirty="0" smtClean="0"/>
              <a:t>DRAM is </a:t>
            </a:r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array</a:t>
            </a:r>
            <a:r>
              <a:rPr lang="ca-ES" dirty="0"/>
              <a:t> </a:t>
            </a:r>
            <a:r>
              <a:rPr lang="ca-ES" dirty="0" err="1" smtClean="0"/>
              <a:t>designed</a:t>
            </a:r>
            <a:r>
              <a:rPr lang="ca-ES" dirty="0" smtClean="0"/>
              <a:t> for </a:t>
            </a:r>
            <a:r>
              <a:rPr lang="ca-ES" dirty="0" err="1" smtClean="0"/>
              <a:t>density</a:t>
            </a:r>
            <a:r>
              <a:rPr lang="ca-ES" dirty="0" smtClean="0"/>
              <a:t>.</a:t>
            </a:r>
          </a:p>
          <a:p>
            <a:r>
              <a:rPr lang="ca-ES" dirty="0" err="1" smtClean="0"/>
              <a:t>Address</a:t>
            </a:r>
            <a:r>
              <a:rPr lang="ca-ES" dirty="0" smtClean="0"/>
              <a:t> </a:t>
            </a:r>
            <a:r>
              <a:rPr lang="ca-ES" dirty="0" err="1" smtClean="0"/>
              <a:t>neds</a:t>
            </a:r>
            <a:r>
              <a:rPr lang="ca-ES" dirty="0" smtClean="0"/>
              <a:t> n bits; n/2 for </a:t>
            </a:r>
            <a:r>
              <a:rPr lang="ca-ES" dirty="0" err="1" smtClean="0"/>
              <a:t>rows</a:t>
            </a:r>
            <a:r>
              <a:rPr lang="ca-ES" dirty="0" smtClean="0"/>
              <a:t> and n/2 for </a:t>
            </a:r>
            <a:r>
              <a:rPr lang="ca-ES" dirty="0" err="1" smtClean="0"/>
              <a:t>columns</a:t>
            </a:r>
            <a:endParaRPr lang="ca-ES" dirty="0" smtClean="0"/>
          </a:p>
          <a:p>
            <a:r>
              <a:rPr lang="ca-ES" dirty="0" err="1" smtClean="0"/>
              <a:t>Signals</a:t>
            </a:r>
            <a:r>
              <a:rPr lang="ca-ES" dirty="0" smtClean="0"/>
              <a:t> to control </a:t>
            </a:r>
            <a:r>
              <a:rPr lang="ca-ES" dirty="0" err="1" smtClean="0"/>
              <a:t>columns</a:t>
            </a:r>
            <a:r>
              <a:rPr lang="ca-ES" dirty="0" smtClean="0"/>
              <a:t> and </a:t>
            </a:r>
            <a:r>
              <a:rPr lang="ca-ES" dirty="0" err="1" smtClean="0"/>
              <a:t>rows</a:t>
            </a:r>
            <a:r>
              <a:rPr lang="ca-ES" dirty="0" smtClean="0"/>
              <a:t> </a:t>
            </a:r>
            <a:r>
              <a:rPr lang="ca-ES" b="1" dirty="0" smtClean="0"/>
              <a:t>CAS</a:t>
            </a:r>
            <a:r>
              <a:rPr lang="ca-ES" dirty="0" smtClean="0"/>
              <a:t> ans </a:t>
            </a:r>
            <a:r>
              <a:rPr lang="ca-ES" b="1" dirty="0" smtClean="0"/>
              <a:t>RAS</a:t>
            </a:r>
            <a:r>
              <a:rPr lang="ca-ES" dirty="0" smtClean="0"/>
              <a:t>.</a:t>
            </a:r>
          </a:p>
          <a:p>
            <a:r>
              <a:rPr lang="ca-ES" dirty="0" err="1" smtClean="0"/>
              <a:t>Signals</a:t>
            </a:r>
            <a:r>
              <a:rPr lang="ca-ES" dirty="0" smtClean="0"/>
              <a:t> to </a:t>
            </a:r>
            <a:r>
              <a:rPr lang="ca-ES" dirty="0" err="1" smtClean="0"/>
              <a:t>enable</a:t>
            </a:r>
            <a:r>
              <a:rPr lang="ca-ES" dirty="0" smtClean="0"/>
              <a:t> </a:t>
            </a:r>
            <a:r>
              <a:rPr lang="ca-ES" dirty="0" err="1" smtClean="0"/>
              <a:t>write</a:t>
            </a:r>
            <a:r>
              <a:rPr lang="ca-ES" dirty="0" smtClean="0"/>
              <a:t> or </a:t>
            </a:r>
            <a:r>
              <a:rPr lang="ca-ES" dirty="0" err="1" smtClean="0"/>
              <a:t>read</a:t>
            </a:r>
            <a:r>
              <a:rPr lang="ca-ES" dirty="0"/>
              <a:t> </a:t>
            </a:r>
            <a:r>
              <a:rPr lang="ca-ES" dirty="0" smtClean="0"/>
              <a:t>and data </a:t>
            </a:r>
            <a:r>
              <a:rPr lang="ca-ES" dirty="0" err="1" smtClean="0"/>
              <a:t>out</a:t>
            </a:r>
            <a:r>
              <a:rPr lang="ca-ES" dirty="0" smtClean="0"/>
              <a:t> or in.</a:t>
            </a:r>
          </a:p>
          <a:p>
            <a:r>
              <a:rPr lang="ca-ES" dirty="0" err="1" smtClean="0"/>
              <a:t>Signal</a:t>
            </a:r>
            <a:r>
              <a:rPr lang="ca-ES" dirty="0" smtClean="0"/>
              <a:t> </a:t>
            </a:r>
            <a:r>
              <a:rPr lang="ca-ES" dirty="0" err="1" smtClean="0"/>
              <a:t>from</a:t>
            </a:r>
            <a:r>
              <a:rPr lang="ca-ES" dirty="0" smtClean="0"/>
              <a:t> </a:t>
            </a:r>
            <a:r>
              <a:rPr lang="ca-ES" dirty="0" err="1" smtClean="0"/>
              <a:t>clock</a:t>
            </a:r>
            <a:r>
              <a:rPr lang="ca-ES" dirty="0" smtClean="0"/>
              <a:t>.</a:t>
            </a:r>
          </a:p>
          <a:p>
            <a:r>
              <a:rPr lang="ca-ES" dirty="0" err="1" smtClean="0"/>
              <a:t>Can’t</a:t>
            </a:r>
            <a:r>
              <a:rPr lang="ca-ES" dirty="0" smtClean="0"/>
              <a:t> </a:t>
            </a:r>
            <a:r>
              <a:rPr lang="ca-ES" dirty="0" err="1" smtClean="0"/>
              <a:t>hold</a:t>
            </a:r>
            <a:r>
              <a:rPr lang="ca-ES" dirty="0" smtClean="0"/>
              <a:t> data </a:t>
            </a:r>
            <a:r>
              <a:rPr lang="ca-ES" dirty="0" err="1" smtClean="0"/>
              <a:t>without</a:t>
            </a:r>
            <a:r>
              <a:rPr lang="ca-ES" dirty="0" smtClean="0"/>
              <a:t> </a:t>
            </a:r>
            <a:r>
              <a:rPr lang="ca-ES" dirty="0" err="1" smtClean="0"/>
              <a:t>power</a:t>
            </a:r>
            <a:r>
              <a:rPr lang="ca-ES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14</a:t>
            </a:fld>
            <a:endParaRPr lang="es-ES"/>
          </a:p>
        </p:txBody>
      </p:sp>
      <p:grpSp>
        <p:nvGrpSpPr>
          <p:cNvPr id="10" name="Grupo 9"/>
          <p:cNvGrpSpPr/>
          <p:nvPr/>
        </p:nvGrpSpPr>
        <p:grpSpPr>
          <a:xfrm>
            <a:off x="6656218" y="1000353"/>
            <a:ext cx="3868890" cy="5406134"/>
            <a:chOff x="3023640" y="1182916"/>
            <a:chExt cx="3868890" cy="5406134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9446" y="1182916"/>
              <a:ext cx="3373084" cy="485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519" y="1368896"/>
              <a:ext cx="3373084" cy="485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592" y="1551459"/>
              <a:ext cx="3373084" cy="485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3640" y="1734022"/>
              <a:ext cx="3373084" cy="485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2" name="Conector recto 11"/>
          <p:cNvCxnSpPr>
            <a:stCxn id="5" idx="3"/>
          </p:cNvCxnSpPr>
          <p:nvPr/>
        </p:nvCxnSpPr>
        <p:spPr>
          <a:xfrm>
            <a:off x="10525108" y="3427867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0310934" y="3518582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135007" y="3609297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000126" y="3700012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5884745" y="3514346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882655" y="3696342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5874704" y="3927664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874703" y="4164677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5379039" y="3228945"/>
            <a:ext cx="4507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ES" sz="2000" b="0" cap="none" spc="0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s-ES" sz="2000" b="0" cap="none" spc="0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9039" y="3459134"/>
            <a:ext cx="4507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ES" sz="2000" b="0" cap="none" spc="0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s-ES" sz="2000" b="0" cap="none" spc="0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377726" y="3700865"/>
            <a:ext cx="4507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ES" sz="2000" b="0" cap="none" spc="0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s-ES" sz="2000" b="0" cap="none" spc="0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377726" y="3954709"/>
            <a:ext cx="4507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ES" sz="2000" b="0" cap="none" spc="0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s-ES" sz="2000" b="0" cap="none" spc="0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Conector recto 28"/>
          <p:cNvCxnSpPr/>
          <p:nvPr/>
        </p:nvCxnSpPr>
        <p:spPr>
          <a:xfrm>
            <a:off x="11177170" y="3071290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0962996" y="3162005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787069" y="3252720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652188" y="3343435"/>
            <a:ext cx="780201" cy="1133"/>
          </a:xfrm>
          <a:prstGeom prst="line">
            <a:avLst/>
          </a:prstGeom>
          <a:ln w="476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6099992" y="6317520"/>
                <a:ext cx="4035015" cy="3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a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ca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=16 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8=128 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ca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16 </m:t>
                      </m:r>
                      <m:r>
                        <a:rPr lang="ca-E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𝐵𝑦𝑡𝑒𝑠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992" y="6317520"/>
                <a:ext cx="4035015" cy="396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4" y="3796410"/>
            <a:ext cx="4628002" cy="2819652"/>
          </a:xfrm>
          <a:prstGeom prst="rect">
            <a:avLst/>
          </a:prstGeom>
        </p:spPr>
      </p:pic>
      <p:sp>
        <p:nvSpPr>
          <p:cNvPr id="6" name="Estrella de 32 puntas 5"/>
          <p:cNvSpPr/>
          <p:nvPr/>
        </p:nvSpPr>
        <p:spPr>
          <a:xfrm>
            <a:off x="10216835" y="4716542"/>
            <a:ext cx="1725880" cy="1353634"/>
          </a:xfrm>
          <a:prstGeom prst="star32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 smtClean="0"/>
              <a:t>MAIN</a:t>
            </a:r>
          </a:p>
          <a:p>
            <a:pPr algn="ctr"/>
            <a:r>
              <a:rPr lang="ca-ES" sz="1200" b="1" dirty="0" smtClean="0"/>
              <a:t>MEMORY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547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Static</a:t>
            </a:r>
            <a:r>
              <a:rPr lang="ca-ES" dirty="0" smtClean="0"/>
              <a:t> RAM </a:t>
            </a:r>
            <a:r>
              <a:rPr lang="ca-ES" dirty="0" err="1" smtClean="0"/>
              <a:t>Memory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a-ES" dirty="0" smtClean="0"/>
              <a:t>4 transistors per bit and 2 </a:t>
            </a:r>
            <a:r>
              <a:rPr lang="ca-ES" dirty="0" err="1" smtClean="0"/>
              <a:t>more</a:t>
            </a:r>
            <a:r>
              <a:rPr lang="ca-ES" dirty="0"/>
              <a:t> </a:t>
            </a:r>
            <a:r>
              <a:rPr lang="ca-ES" dirty="0" smtClean="0"/>
              <a:t>per port.</a:t>
            </a:r>
          </a:p>
          <a:p>
            <a:r>
              <a:rPr lang="ca-ES" dirty="0" err="1" smtClean="0"/>
              <a:t>Does</a:t>
            </a:r>
            <a:r>
              <a:rPr lang="ca-ES" dirty="0" smtClean="0"/>
              <a:t> </a:t>
            </a:r>
            <a:r>
              <a:rPr lang="ca-ES" dirty="0" err="1" smtClean="0"/>
              <a:t>not</a:t>
            </a:r>
            <a:r>
              <a:rPr lang="ca-ES" dirty="0" smtClean="0"/>
              <a:t> </a:t>
            </a:r>
            <a:r>
              <a:rPr lang="ca-ES" dirty="0" err="1" smtClean="0"/>
              <a:t>need</a:t>
            </a:r>
            <a:r>
              <a:rPr lang="ca-ES" dirty="0" smtClean="0"/>
              <a:t> to be </a:t>
            </a:r>
            <a:r>
              <a:rPr lang="ca-ES" dirty="0" err="1" smtClean="0"/>
              <a:t>refresh</a:t>
            </a:r>
            <a:r>
              <a:rPr lang="ca-ES" dirty="0" smtClean="0"/>
              <a:t> </a:t>
            </a:r>
            <a:r>
              <a:rPr lang="ca-ES" dirty="0" err="1" smtClean="0"/>
              <a:t>but</a:t>
            </a:r>
            <a:r>
              <a:rPr lang="ca-ES" dirty="0" smtClean="0"/>
              <a:t> voltatge </a:t>
            </a:r>
            <a:r>
              <a:rPr lang="ca-ES" dirty="0" err="1" smtClean="0"/>
              <a:t>must</a:t>
            </a:r>
            <a:r>
              <a:rPr lang="ca-ES" dirty="0" smtClean="0"/>
              <a:t> be </a:t>
            </a:r>
            <a:r>
              <a:rPr lang="ca-ES" dirty="0" err="1" smtClean="0"/>
              <a:t>applied</a:t>
            </a:r>
            <a:r>
              <a:rPr lang="ca-ES" dirty="0" smtClean="0"/>
              <a:t>.</a:t>
            </a:r>
          </a:p>
          <a:p>
            <a:r>
              <a:rPr lang="ca-ES" dirty="0" err="1" smtClean="0"/>
              <a:t>Designed</a:t>
            </a:r>
            <a:r>
              <a:rPr lang="ca-ES" dirty="0" smtClean="0"/>
              <a:t> for </a:t>
            </a:r>
            <a:r>
              <a:rPr lang="ca-ES" dirty="0" err="1" smtClean="0"/>
              <a:t>velocity</a:t>
            </a:r>
            <a:r>
              <a:rPr lang="ca-ES" dirty="0" smtClean="0"/>
              <a:t>.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15</a:t>
            </a:fld>
            <a:endParaRPr lang="es-ES"/>
          </a:p>
        </p:txBody>
      </p:sp>
      <p:sp>
        <p:nvSpPr>
          <p:cNvPr id="6" name="Llamada ovalada 5"/>
          <p:cNvSpPr/>
          <p:nvPr/>
        </p:nvSpPr>
        <p:spPr>
          <a:xfrm>
            <a:off x="9739659" y="4824430"/>
            <a:ext cx="2324080" cy="1582057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>
                <a:hlinkClick r:id="rId2"/>
              </a:rPr>
              <a:t>What</a:t>
            </a:r>
            <a:r>
              <a:rPr lang="ca-ES" dirty="0" smtClean="0">
                <a:hlinkClick r:id="rId2"/>
              </a:rPr>
              <a:t> </a:t>
            </a:r>
            <a:r>
              <a:rPr lang="ca-ES" dirty="0" err="1" smtClean="0">
                <a:hlinkClick r:id="rId2"/>
              </a:rPr>
              <a:t>the</a:t>
            </a:r>
            <a:r>
              <a:rPr lang="ca-ES" dirty="0" smtClean="0">
                <a:hlinkClick r:id="rId2"/>
              </a:rPr>
              <a:t> </a:t>
            </a:r>
            <a:r>
              <a:rPr lang="ca-ES" dirty="0" err="1" smtClean="0">
                <a:hlinkClick r:id="rId2"/>
              </a:rPr>
              <a:t>diference</a:t>
            </a:r>
            <a:r>
              <a:rPr lang="ca-ES" dirty="0" smtClean="0">
                <a:hlinkClick r:id="rId2"/>
              </a:rPr>
              <a:t> </a:t>
            </a:r>
            <a:r>
              <a:rPr lang="ca-ES" dirty="0" err="1" smtClean="0">
                <a:hlinkClick r:id="rId2"/>
              </a:rPr>
              <a:t>beetwen</a:t>
            </a:r>
            <a:r>
              <a:rPr lang="ca-ES" dirty="0" smtClean="0">
                <a:hlinkClick r:id="rId2"/>
              </a:rPr>
              <a:t> RAM and SRAM</a:t>
            </a:r>
            <a:endParaRPr lang="en-GB" dirty="0"/>
          </a:p>
        </p:txBody>
      </p:sp>
      <p:pic>
        <p:nvPicPr>
          <p:cNvPr id="5124" name="Picture 4" descr="https://upload.wikimedia.org/wikipedia/commons/9/9d/SRAM_Cell_Inverter_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42" y="3613045"/>
            <a:ext cx="3988402" cy="29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upload.wikimedia.org/wikipedia/commons/thumb/3/31/SRAM_Cell_%286_Transistors%29.svg/1280px-SRAM_Cell_%286_Transistors%29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7" y="3614292"/>
            <a:ext cx="3985078" cy="29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1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lash mem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4"/>
          <a:stretch/>
        </p:blipFill>
        <p:spPr bwMode="auto">
          <a:xfrm rot="21014475">
            <a:off x="214107" y="3626676"/>
            <a:ext cx="4857733" cy="28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Flash </a:t>
            </a:r>
            <a:r>
              <a:rPr lang="ca-ES" dirty="0" err="1" smtClean="0"/>
              <a:t>Memory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370" y="1585332"/>
            <a:ext cx="5144807" cy="3880773"/>
          </a:xfrm>
        </p:spPr>
        <p:txBody>
          <a:bodyPr/>
          <a:lstStyle/>
          <a:p>
            <a:r>
              <a:rPr lang="ca-ES" dirty="0" err="1" smtClean="0"/>
              <a:t>Acces</a:t>
            </a:r>
            <a:r>
              <a:rPr lang="ca-ES" dirty="0" smtClean="0"/>
              <a:t> </a:t>
            </a:r>
            <a:r>
              <a:rPr lang="ca-ES" dirty="0" err="1" smtClean="0"/>
              <a:t>sequentially</a:t>
            </a:r>
            <a:r>
              <a:rPr lang="ca-ES" dirty="0" smtClean="0"/>
              <a:t>.</a:t>
            </a:r>
          </a:p>
          <a:p>
            <a:r>
              <a:rPr lang="ca-ES" dirty="0" err="1" smtClean="0"/>
              <a:t>Hold</a:t>
            </a:r>
            <a:r>
              <a:rPr lang="ca-ES" dirty="0" smtClean="0"/>
              <a:t> data </a:t>
            </a:r>
            <a:r>
              <a:rPr lang="ca-ES" dirty="0" err="1" smtClean="0"/>
              <a:t>without</a:t>
            </a:r>
            <a:r>
              <a:rPr lang="ca-ES" dirty="0" smtClean="0"/>
              <a:t> </a:t>
            </a:r>
            <a:r>
              <a:rPr lang="ca-ES" dirty="0" err="1" smtClean="0"/>
              <a:t>power</a:t>
            </a:r>
            <a:r>
              <a:rPr lang="ca-ES" dirty="0" smtClean="0"/>
              <a:t>.</a:t>
            </a:r>
          </a:p>
          <a:p>
            <a:r>
              <a:rPr lang="ca-ES" dirty="0" err="1" smtClean="0"/>
              <a:t>Made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NAND gates.</a:t>
            </a:r>
          </a:p>
          <a:p>
            <a:r>
              <a:rPr lang="ca-ES" dirty="0" err="1" smtClean="0"/>
              <a:t>One</a:t>
            </a:r>
            <a:r>
              <a:rPr lang="ca-ES" dirty="0" smtClean="0"/>
              <a:t> transistor per bit.</a:t>
            </a:r>
          </a:p>
          <a:p>
            <a:r>
              <a:rPr lang="ca-ES" dirty="0" smtClean="0"/>
              <a:t>Data has to be </a:t>
            </a:r>
            <a:r>
              <a:rPr lang="ca-ES" dirty="0" err="1" smtClean="0"/>
              <a:t>erased</a:t>
            </a:r>
            <a:r>
              <a:rPr lang="ca-ES" dirty="0" smtClean="0"/>
              <a:t> in </a:t>
            </a:r>
            <a:r>
              <a:rPr lang="ca-ES" dirty="0" err="1" smtClean="0"/>
              <a:t>entire</a:t>
            </a:r>
            <a:r>
              <a:rPr lang="ca-ES" dirty="0" smtClean="0"/>
              <a:t> blocs </a:t>
            </a:r>
            <a:r>
              <a:rPr lang="ca-ES" dirty="0" err="1" smtClean="0"/>
              <a:t>but</a:t>
            </a:r>
            <a:r>
              <a:rPr lang="ca-ES" dirty="0" smtClean="0"/>
              <a:t> in </a:t>
            </a:r>
            <a:r>
              <a:rPr lang="ca-ES" dirty="0" err="1" smtClean="0"/>
              <a:t>one</a:t>
            </a:r>
            <a:r>
              <a:rPr lang="ca-ES" dirty="0" smtClean="0"/>
              <a:t> flash!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16</a:t>
            </a:fld>
            <a:endParaRPr lang="es-ES"/>
          </a:p>
        </p:txBody>
      </p:sp>
      <p:pic>
        <p:nvPicPr>
          <p:cNvPr id="3074" name="Picture 2" descr="https://upload.wikimedia.org/wikipedia/commons/thumb/f/f5/Nand_flash_structure.svg/1280px-Nand_flash_stru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479" y="3429000"/>
            <a:ext cx="6434744" cy="453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f/f1/JaCarta_collage_01.JPG/1024px-JaCarta_collage_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77" y="351295"/>
            <a:ext cx="3784300" cy="372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231280" y="640648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Font:wikipedia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7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78"/>
          <a:stretch/>
        </p:blipFill>
        <p:spPr>
          <a:xfrm>
            <a:off x="1238596" y="3403734"/>
            <a:ext cx="5569528" cy="34376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err="1" smtClean="0">
                <a:latin typeface="Calisto MT" panose="02040603050505030304" pitchFamily="18" charset="0"/>
                <a:cs typeface="Arial" panose="020B0604020202020204" pitchFamily="34" charset="0"/>
              </a:rPr>
              <a:t>Architecture</a:t>
            </a:r>
            <a:r>
              <a:rPr lang="ca-ES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 Von Neumann  </a:t>
            </a:r>
            <a:endParaRPr lang="es-ES" dirty="0"/>
          </a:p>
        </p:txBody>
      </p:sp>
      <p:pic>
        <p:nvPicPr>
          <p:cNvPr id="24" name="Marcador de contenido 2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839">
            <a:off x="7277299" y="2743423"/>
            <a:ext cx="4183026" cy="31349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17</a:t>
            </a:fld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38711" y="1270000"/>
            <a:ext cx="785195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ca-ES" dirty="0" smtClean="0"/>
              <a:t>A System </a:t>
            </a:r>
            <a:r>
              <a:rPr lang="ca-ES" b="1" dirty="0" smtClean="0"/>
              <a:t>BUS</a:t>
            </a:r>
            <a:r>
              <a:rPr lang="ca-ES" dirty="0" smtClean="0"/>
              <a:t> </a:t>
            </a:r>
            <a:r>
              <a:rPr lang="en-US" dirty="0" smtClean="0"/>
              <a:t>combining </a:t>
            </a:r>
            <a:r>
              <a:rPr lang="en-US" dirty="0"/>
              <a:t>the functions of a data </a:t>
            </a:r>
            <a:r>
              <a:rPr lang="en-US" b="1" dirty="0" smtClean="0"/>
              <a:t>bus</a:t>
            </a:r>
            <a:r>
              <a:rPr lang="en-US" dirty="0" smtClean="0"/>
              <a:t>, </a:t>
            </a:r>
            <a:r>
              <a:rPr lang="en-US" dirty="0"/>
              <a:t>an address </a:t>
            </a:r>
            <a:r>
              <a:rPr lang="en-US" b="1" dirty="0" smtClean="0"/>
              <a:t>bus</a:t>
            </a:r>
            <a:r>
              <a:rPr lang="en-US" dirty="0" smtClean="0"/>
              <a:t>, </a:t>
            </a:r>
            <a:r>
              <a:rPr lang="en-US" dirty="0"/>
              <a:t>and a control </a:t>
            </a:r>
            <a:r>
              <a:rPr lang="en-US" b="1" dirty="0" smtClean="0"/>
              <a:t>bus</a:t>
            </a:r>
            <a:r>
              <a:rPr lang="en-US" dirty="0" smtClean="0"/>
              <a:t>.</a:t>
            </a:r>
            <a:endParaRPr lang="ca-ES" dirty="0" smtClean="0"/>
          </a:p>
          <a:p>
            <a:pPr algn="just"/>
            <a:r>
              <a:rPr lang="ca-ES" dirty="0" smtClean="0"/>
              <a:t>Principal </a:t>
            </a:r>
            <a:r>
              <a:rPr lang="ca-ES" b="1" dirty="0" err="1" smtClean="0"/>
              <a:t>Memory</a:t>
            </a:r>
            <a:r>
              <a:rPr lang="ca-ES" dirty="0" smtClean="0"/>
              <a:t> is </a:t>
            </a:r>
            <a:r>
              <a:rPr lang="ca-ES" dirty="0" err="1" smtClean="0"/>
              <a:t>connected</a:t>
            </a:r>
            <a:r>
              <a:rPr lang="ca-ES" dirty="0" smtClean="0"/>
              <a:t> to a </a:t>
            </a:r>
            <a:r>
              <a:rPr lang="ca-ES" b="1" dirty="0" smtClean="0"/>
              <a:t>Control </a:t>
            </a:r>
            <a:r>
              <a:rPr lang="ca-ES" b="1" dirty="0" err="1" smtClean="0"/>
              <a:t>Process</a:t>
            </a:r>
            <a:r>
              <a:rPr lang="ca-ES" b="1" dirty="0" smtClean="0"/>
              <a:t> Unit</a:t>
            </a:r>
            <a:r>
              <a:rPr lang="ca-ES" dirty="0" smtClean="0"/>
              <a:t> and </a:t>
            </a:r>
            <a:r>
              <a:rPr lang="ca-ES" b="1" dirty="0" smtClean="0"/>
              <a:t>I/O</a:t>
            </a:r>
            <a:r>
              <a:rPr lang="ca-ES" dirty="0" smtClean="0"/>
              <a:t> </a:t>
            </a:r>
            <a:r>
              <a:rPr lang="ca-ES" dirty="0" err="1" smtClean="0"/>
              <a:t>through</a:t>
            </a:r>
            <a:r>
              <a:rPr lang="ca-ES" dirty="0" smtClean="0"/>
              <a:t> a System BUS.</a:t>
            </a:r>
          </a:p>
          <a:p>
            <a:pPr algn="just"/>
            <a:r>
              <a:rPr lang="es-ES" altLang="es-ES" dirty="0">
                <a:latin typeface="inherit"/>
                <a:cs typeface="Arial" panose="020B0604020202020204" pitchFamily="34" charset="0"/>
              </a:rPr>
              <a:t>A simple </a:t>
            </a:r>
            <a:r>
              <a:rPr lang="es-ES" altLang="es-ES" b="1" dirty="0">
                <a:latin typeface="inherit"/>
                <a:cs typeface="Arial" panose="020B0604020202020204" pitchFamily="34" charset="0"/>
              </a:rPr>
              <a:t>CPU</a:t>
            </a:r>
            <a:r>
              <a:rPr lang="es-ES" altLang="es-ES" dirty="0">
                <a:latin typeface="inherit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inherit"/>
                <a:cs typeface="Arial" panose="020B0604020202020204" pitchFamily="34" charset="0"/>
              </a:rPr>
              <a:t>consists</a:t>
            </a:r>
            <a:r>
              <a:rPr lang="es-ES" altLang="es-ES" dirty="0">
                <a:latin typeface="inherit"/>
                <a:cs typeface="Arial" panose="020B0604020202020204" pitchFamily="34" charset="0"/>
              </a:rPr>
              <a:t> of a </a:t>
            </a:r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Control </a:t>
            </a:r>
            <a:r>
              <a:rPr lang="es-ES" altLang="es-ES" dirty="0" err="1" smtClean="0">
                <a:latin typeface="inherit"/>
                <a:cs typeface="Arial" panose="020B0604020202020204" pitchFamily="34" charset="0"/>
              </a:rPr>
              <a:t>Unit</a:t>
            </a:r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 </a:t>
            </a:r>
            <a:r>
              <a:rPr lang="es-ES" altLang="es-ES" dirty="0">
                <a:latin typeface="inherit"/>
                <a:cs typeface="Arial" panose="020B0604020202020204" pitchFamily="34" charset="0"/>
              </a:rPr>
              <a:t>and </a:t>
            </a:r>
            <a:r>
              <a:rPr lang="es-ES" altLang="es-ES" dirty="0" err="1" smtClean="0">
                <a:latin typeface="inherit"/>
                <a:cs typeface="Arial" panose="020B0604020202020204" pitchFamily="34" charset="0"/>
              </a:rPr>
              <a:t>an</a:t>
            </a:r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 </a:t>
            </a:r>
            <a:r>
              <a:rPr lang="es-ES" altLang="es-ES" b="1" dirty="0" err="1" smtClean="0">
                <a:latin typeface="inherit"/>
                <a:cs typeface="Arial" panose="020B0604020202020204" pitchFamily="34" charset="0"/>
              </a:rPr>
              <a:t>Arithmetic</a:t>
            </a:r>
            <a:r>
              <a:rPr lang="es-ES" altLang="es-ES" b="1" dirty="0" smtClean="0">
                <a:latin typeface="inherit"/>
                <a:cs typeface="Arial" panose="020B0604020202020204" pitchFamily="34" charset="0"/>
              </a:rPr>
              <a:t> </a:t>
            </a:r>
            <a:r>
              <a:rPr lang="es-ES" altLang="es-ES" b="1" dirty="0" err="1" smtClean="0">
                <a:latin typeface="inherit"/>
                <a:cs typeface="Arial" panose="020B0604020202020204" pitchFamily="34" charset="0"/>
              </a:rPr>
              <a:t>Logic</a:t>
            </a:r>
            <a:r>
              <a:rPr lang="es-ES" altLang="es-ES" b="1" dirty="0" smtClean="0">
                <a:latin typeface="inherit"/>
                <a:cs typeface="Arial" panose="020B0604020202020204" pitchFamily="34" charset="0"/>
              </a:rPr>
              <a:t> </a:t>
            </a:r>
            <a:r>
              <a:rPr lang="es-ES" altLang="es-ES" b="1" dirty="0" err="1" smtClean="0">
                <a:latin typeface="inherit"/>
                <a:cs typeface="Arial" panose="020B0604020202020204" pitchFamily="34" charset="0"/>
              </a:rPr>
              <a:t>Unit</a:t>
            </a:r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CU can be a </a:t>
            </a:r>
            <a:r>
              <a:rPr lang="es-ES" altLang="es-ES" dirty="0" err="1" smtClean="0">
                <a:latin typeface="inherit"/>
                <a:cs typeface="Arial" panose="020B0604020202020204" pitchFamily="34" charset="0"/>
              </a:rPr>
              <a:t>state</a:t>
            </a:r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 machine </a:t>
            </a:r>
            <a:r>
              <a:rPr lang="es-ES" altLang="es-ES" dirty="0" err="1" smtClean="0">
                <a:latin typeface="inherit"/>
                <a:cs typeface="Arial" panose="020B0604020202020204" pitchFamily="34" charset="0"/>
              </a:rPr>
              <a:t>or</a:t>
            </a:r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 </a:t>
            </a:r>
            <a:r>
              <a:rPr lang="es-ES" altLang="es-ES" dirty="0" err="1" smtClean="0">
                <a:latin typeface="inherit"/>
                <a:cs typeface="Arial" panose="020B0604020202020204" pitchFamily="34" charset="0"/>
              </a:rPr>
              <a:t>it</a:t>
            </a:r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 can be </a:t>
            </a:r>
            <a:r>
              <a:rPr lang="es-ES" altLang="es-ES" dirty="0" err="1" smtClean="0">
                <a:latin typeface="inherit"/>
                <a:cs typeface="Arial" panose="020B0604020202020204" pitchFamily="34" charset="0"/>
              </a:rPr>
              <a:t>programed</a:t>
            </a:r>
            <a:r>
              <a:rPr lang="es-ES" altLang="es-ES" dirty="0" smtClean="0">
                <a:latin typeface="inherit"/>
                <a:cs typeface="Arial" panose="020B0604020202020204" pitchFamily="34" charset="0"/>
              </a:rPr>
              <a:t>.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lamada ovalada 9"/>
          <p:cNvSpPr/>
          <p:nvPr/>
        </p:nvSpPr>
        <p:spPr>
          <a:xfrm>
            <a:off x="10711239" y="2619688"/>
            <a:ext cx="1277561" cy="784046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solidFill>
                  <a:schemeClr val="tx1"/>
                </a:solidFill>
                <a:hlinkClick r:id="rId4"/>
              </a:rPr>
              <a:t>Test </a:t>
            </a:r>
            <a:r>
              <a:rPr lang="ca-ES" dirty="0" err="1" smtClean="0">
                <a:solidFill>
                  <a:schemeClr val="tx1"/>
                </a:solidFill>
                <a:hlinkClick r:id="rId4"/>
              </a:rPr>
              <a:t>it</a:t>
            </a:r>
            <a:r>
              <a:rPr lang="ca-ES" dirty="0" smtClean="0">
                <a:solidFill>
                  <a:schemeClr val="tx1"/>
                </a:solidFill>
                <a:hlinkClick r:id="rId4"/>
              </a:rPr>
              <a:t>!</a:t>
            </a:r>
            <a:endParaRPr lang="ca-ES" dirty="0" smtClean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98" y="28053"/>
            <a:ext cx="3221570" cy="1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Computing System in </a:t>
            </a:r>
            <a:r>
              <a:rPr lang="ca-ES" dirty="0" err="1" smtClean="0"/>
              <a:t>layers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18</a:t>
            </a:fld>
            <a:endParaRPr lang="es-E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20" y="1587744"/>
            <a:ext cx="5450643" cy="3810000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645210" y="1587744"/>
            <a:ext cx="3995973" cy="4818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is programmed with human-friendly </a:t>
            </a:r>
            <a:r>
              <a:rPr lang="en-US" dirty="0" smtClean="0"/>
              <a:t>code.</a:t>
            </a:r>
            <a:endParaRPr lang="ca-ES" dirty="0" smtClean="0"/>
          </a:p>
          <a:p>
            <a:pPr algn="just"/>
            <a:r>
              <a:rPr lang="en-US" dirty="0" smtClean="0"/>
              <a:t>The Compiler </a:t>
            </a:r>
            <a:r>
              <a:rPr lang="en-US" dirty="0"/>
              <a:t>or interpreter transforms human-friendly code into binary </a:t>
            </a:r>
            <a:r>
              <a:rPr lang="en-US" dirty="0" smtClean="0"/>
              <a:t>code that represent data and instructions.</a:t>
            </a:r>
          </a:p>
          <a:p>
            <a:pPr algn="just"/>
            <a:r>
              <a:rPr lang="en-US" alt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An instruction set are the instructions that the CPU can execute to do his work. It can be software or low level hardware control also called </a:t>
            </a:r>
            <a:r>
              <a:rPr lang="en-US" alt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Firmware</a:t>
            </a:r>
            <a:r>
              <a:rPr lang="en-US" alt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endParaRPr lang="en-US" altLang="es-E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endParaRPr lang="es-ES" alt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73920" y="5668002"/>
            <a:ext cx="6207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If the software can change, how does the CPU know </a:t>
            </a:r>
            <a:endParaRPr lang="en-US" sz="20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 do when the system is turned on?</a:t>
            </a:r>
            <a:endParaRPr lang="es-ES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40797" y="4922674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Font:uc</a:t>
            </a:r>
            <a:r>
              <a:rPr lang="ca-E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CISC </a:t>
            </a:r>
            <a:r>
              <a:rPr lang="ca-ES" dirty="0" err="1" smtClean="0"/>
              <a:t>vs</a:t>
            </a:r>
            <a:r>
              <a:rPr lang="ca-ES" dirty="0" smtClean="0"/>
              <a:t> RISC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997" y="2811620"/>
            <a:ext cx="8085666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CISC (Complex Instruction Set Computing) </a:t>
            </a:r>
          </a:p>
          <a:p>
            <a:pPr lvl="1" algn="just"/>
            <a:r>
              <a:rPr lang="en-US" sz="1800" dirty="0"/>
              <a:t>Reduce “instructions/program”.</a:t>
            </a:r>
          </a:p>
          <a:p>
            <a:pPr lvl="1" algn="just"/>
            <a:r>
              <a:rPr lang="en-US" sz="1800" dirty="0"/>
              <a:t>Tends to increase clock period. </a:t>
            </a:r>
          </a:p>
          <a:p>
            <a:pPr lvl="1" algn="just"/>
            <a:r>
              <a:rPr lang="en-US" sz="1800" dirty="0"/>
              <a:t>Easy for programmers</a:t>
            </a:r>
            <a:r>
              <a:rPr lang="ca-ES" sz="1800" dirty="0"/>
              <a:t>.</a:t>
            </a:r>
          </a:p>
          <a:p>
            <a:pPr algn="just"/>
            <a:r>
              <a:rPr lang="en-US" dirty="0"/>
              <a:t>RISC (Reduced Instruction Set Computing) </a:t>
            </a:r>
          </a:p>
          <a:p>
            <a:pPr lvl="1" algn="just"/>
            <a:r>
              <a:rPr lang="en-US" sz="1800" dirty="0"/>
              <a:t>Improve “cycles/instruction” with many single-cycle instructions </a:t>
            </a:r>
          </a:p>
          <a:p>
            <a:pPr lvl="1" algn="just"/>
            <a:r>
              <a:rPr lang="en-US" sz="1800" dirty="0"/>
              <a:t>Increases “instruction/program”, but hopefully not as much </a:t>
            </a:r>
          </a:p>
          <a:p>
            <a:pPr lvl="1" algn="just"/>
            <a:r>
              <a:rPr lang="en-US" sz="1800" dirty="0"/>
              <a:t>Help from smart compiler.</a:t>
            </a:r>
          </a:p>
          <a:p>
            <a:pPr lvl="1" algn="just"/>
            <a:r>
              <a:rPr lang="en-US" sz="1800" dirty="0"/>
              <a:t>Perhaps improve clock cycle time (seconds/cycle</a:t>
            </a:r>
            <a:r>
              <a:rPr lang="en-US" sz="1800" dirty="0" smtClean="0"/>
              <a:t>) </a:t>
            </a:r>
            <a:r>
              <a:rPr lang="en-US" sz="1800" dirty="0"/>
              <a:t>via aggressive implementation allowed by simpler </a:t>
            </a:r>
            <a:r>
              <a:rPr lang="en-US" sz="1800" dirty="0" smtClean="0"/>
              <a:t>instructions.</a:t>
            </a:r>
            <a:endParaRPr lang="en-US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19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51325" y="1861967"/>
                <a:ext cx="5495992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𝐼𝑛𝑠𝑡𝑟𝑢𝑐𝑡𝑖𝑜𝑛𝑠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</m:den>
                      </m:f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 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</m:den>
                      </m:f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𝑆𝑒𝑐𝑜𝑛𝑑𝑠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𝐶𝑦𝑐𝑙𝑒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25" y="1861967"/>
                <a:ext cx="5495992" cy="574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8976543" y="3517083"/>
            <a:ext cx="2756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is any </a:t>
            </a:r>
            <a:r>
              <a:rPr lang="en-US" b="1" dirty="0"/>
              <a:t>low-level programming language</a:t>
            </a:r>
            <a:r>
              <a:rPr lang="en-US" dirty="0"/>
              <a:t> in which there  is a very strong correspondence between the instructions in the language and the </a:t>
            </a:r>
            <a:r>
              <a:rPr lang="en-US" b="1" dirty="0"/>
              <a:t>architecture's </a:t>
            </a:r>
            <a:endParaRPr lang="en-US" b="1" dirty="0" smtClean="0"/>
          </a:p>
          <a:p>
            <a:r>
              <a:rPr lang="en-US" b="1" dirty="0" smtClean="0"/>
              <a:t>machine code</a:t>
            </a:r>
            <a:r>
              <a:rPr lang="en-US" b="1" dirty="0"/>
              <a:t> </a:t>
            </a:r>
            <a:r>
              <a:rPr lang="en-US" b="1" dirty="0" smtClean="0"/>
              <a:t>instructions.</a:t>
            </a:r>
            <a:endParaRPr lang="en-US" b="1" dirty="0"/>
          </a:p>
          <a:p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8976543" y="3025285"/>
            <a:ext cx="9857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ASM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23838" y="896556"/>
            <a:ext cx="209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</a:t>
            </a:r>
            <a:r>
              <a:rPr lang="en-US" b="1" dirty="0"/>
              <a:t>ISA</a:t>
            </a:r>
            <a:r>
              <a:rPr lang="en-US" dirty="0"/>
              <a:t>s are actually targeted to one </a:t>
            </a:r>
            <a:r>
              <a:rPr lang="en-US" dirty="0" smtClean="0"/>
              <a:t>language. </a:t>
            </a:r>
            <a:r>
              <a:rPr lang="en-US" dirty="0"/>
              <a:t>C programming language</a:t>
            </a:r>
            <a:r>
              <a:rPr lang="en-US" dirty="0" smtClean="0"/>
              <a:t> </a:t>
            </a:r>
            <a:r>
              <a:rPr lang="en-US" dirty="0"/>
              <a:t>is very </a:t>
            </a:r>
            <a:r>
              <a:rPr lang="en-US" b="1" dirty="0"/>
              <a:t>low </a:t>
            </a:r>
            <a:r>
              <a:rPr lang="en-US" b="1" dirty="0" smtClean="0"/>
              <a:t>level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7059433" y="404758"/>
            <a:ext cx="9857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248621" y="1217976"/>
            <a:ext cx="280717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</a:t>
            </a:r>
            <a:r>
              <a:rPr lang="es-E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24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  <a:endParaRPr lang="es-ES" sz="2400" b="0" cap="none" spc="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</a:t>
            </a:r>
            <a:r>
              <a:rPr lang="es-ES" sz="2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Language</a:t>
            </a:r>
            <a:endParaRPr lang="es-E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703426" y="2676228"/>
            <a:ext cx="1038349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 smtClean="0"/>
              <a:t>COMPILER</a:t>
            </a:r>
            <a:endParaRPr lang="en-GB" sz="1200" b="1" dirty="0"/>
          </a:p>
        </p:txBody>
      </p:sp>
      <p:sp>
        <p:nvSpPr>
          <p:cNvPr id="12" name="Rectángulo 11"/>
          <p:cNvSpPr/>
          <p:nvPr/>
        </p:nvSpPr>
        <p:spPr>
          <a:xfrm>
            <a:off x="9766883" y="6297376"/>
            <a:ext cx="1166204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 smtClean="0"/>
              <a:t>ASSEMBLER</a:t>
            </a:r>
            <a:endParaRPr lang="en-GB" sz="1200" b="1" dirty="0"/>
          </a:p>
        </p:txBody>
      </p:sp>
      <p:sp>
        <p:nvSpPr>
          <p:cNvPr id="14" name="Flecha doblada hacia arriba 13"/>
          <p:cNvSpPr/>
          <p:nvPr/>
        </p:nvSpPr>
        <p:spPr>
          <a:xfrm>
            <a:off x="8741775" y="2032527"/>
            <a:ext cx="1404760" cy="10074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echa doblada hacia arriba 14"/>
          <p:cNvSpPr/>
          <p:nvPr/>
        </p:nvSpPr>
        <p:spPr>
          <a:xfrm>
            <a:off x="10943103" y="2165934"/>
            <a:ext cx="1122713" cy="452645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cdn.hispantv.com/hispanmedia/files/images/thumbnail/20150922/09260857_x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77" y="1589363"/>
            <a:ext cx="3080084" cy="17325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2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039577" y="3321911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Font:hispantv.com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LG EL PRIMER SMARTPHONE CON PANTALLA CURVA DE 6”, POLED, ANDROID 4.2.2 JELLY BEAN, PROCESADOR ULTRA RÁPIDO Y BATERÍA DE LARGA DURACIÓN DE 3,500MAH Podrán encontrarlo en Puerto Rico, LG-FLEX-D9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275" y="1565736"/>
            <a:ext cx="3038935" cy="17561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419127" y="3334553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Font:lg.com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s://tienda.irobot.es/on/demandware.static/-/Sites-master-catalog-irobot/default/dw7b141409/images/large/R606040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42" y="1565736"/>
            <a:ext cx="1779801" cy="17798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2993842" y="3322445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Font:iRobot.es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Notebook Lenovo V130-14IGM, 14&quot;, Intel Celeron N4000 1.10GHz, 4GB DDR4,  500GB SATA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71" y="1589364"/>
            <a:ext cx="1756174" cy="175617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984871" y="3321911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Font:Lenovo.com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575" y="4299283"/>
            <a:ext cx="3089852" cy="17025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16" name="CuadroTexto 15"/>
          <p:cNvSpPr txBox="1"/>
          <p:nvPr/>
        </p:nvSpPr>
        <p:spPr>
          <a:xfrm>
            <a:off x="1050828" y="6035040"/>
            <a:ext cx="1690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Font:App</a:t>
            </a:r>
            <a:r>
              <a:rPr lang="ca-E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SimulIDE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91699" y="50749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i="1" dirty="0" smtClean="0">
                <a:latin typeface="Arial Black" panose="020B0A04020102020204" pitchFamily="34" charset="0"/>
              </a:rPr>
              <a:t>...1101000110011</a:t>
            </a:r>
            <a:endParaRPr lang="es-ES" i="1" dirty="0">
              <a:latin typeface="Arial Black" panose="020B0A040201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53572" y="3959916"/>
            <a:ext cx="5917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i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s-ES" sz="5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0" i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sz="5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0" i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sz="5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0" i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es-ES" sz="5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la BIOS? Cómo actualizar la BIOS - Tecnología + Informá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82" y="3602298"/>
            <a:ext cx="5238750" cy="28860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Input Output </a:t>
            </a:r>
            <a:r>
              <a:rPr lang="en-GB" dirty="0" smtClean="0"/>
              <a:t>System (BIOS)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81878"/>
            <a:ext cx="461644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ca-ES" dirty="0" err="1" smtClean="0"/>
              <a:t>Originally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b="1" dirty="0" smtClean="0"/>
              <a:t>BIOS</a:t>
            </a:r>
            <a:r>
              <a:rPr lang="ca-ES" dirty="0" smtClean="0"/>
              <a:t> is a </a:t>
            </a:r>
            <a:r>
              <a:rPr lang="ca-ES" dirty="0" err="1" smtClean="0"/>
              <a:t>little</a:t>
            </a:r>
            <a:r>
              <a:rPr lang="ca-ES" dirty="0" smtClean="0"/>
              <a:t> firmware </a:t>
            </a:r>
            <a:r>
              <a:rPr lang="ca-ES" dirty="0" err="1" smtClean="0"/>
              <a:t>stored</a:t>
            </a:r>
            <a:r>
              <a:rPr lang="ca-ES" dirty="0" smtClean="0"/>
              <a:t> in a non </a:t>
            </a:r>
            <a:r>
              <a:rPr lang="ca-ES" dirty="0" err="1" smtClean="0"/>
              <a:t>volatile</a:t>
            </a:r>
            <a:r>
              <a:rPr lang="ca-ES" dirty="0" smtClean="0"/>
              <a:t> </a:t>
            </a:r>
            <a:r>
              <a:rPr lang="ca-ES" dirty="0" err="1" smtClean="0"/>
              <a:t>read</a:t>
            </a:r>
            <a:r>
              <a:rPr lang="ca-ES" dirty="0" smtClean="0"/>
              <a:t> </a:t>
            </a:r>
            <a:r>
              <a:rPr lang="ca-ES" dirty="0" err="1" smtClean="0"/>
              <a:t>only</a:t>
            </a:r>
            <a:r>
              <a:rPr lang="ca-ES" dirty="0" smtClean="0"/>
              <a:t> </a:t>
            </a:r>
            <a:r>
              <a:rPr lang="ca-ES" dirty="0" err="1" smtClean="0"/>
              <a:t>memory</a:t>
            </a:r>
            <a:r>
              <a:rPr lang="ca-ES" dirty="0" smtClean="0"/>
              <a:t> (ROM). </a:t>
            </a:r>
            <a:r>
              <a:rPr lang="en-US" dirty="0"/>
              <a:t>The modern </a:t>
            </a:r>
            <a:r>
              <a:rPr lang="en-US" b="1" dirty="0"/>
              <a:t>BIOS</a:t>
            </a:r>
            <a:r>
              <a:rPr lang="en-US" dirty="0"/>
              <a:t> contents are </a:t>
            </a:r>
            <a:r>
              <a:rPr lang="en-US" b="1" dirty="0"/>
              <a:t>stored</a:t>
            </a:r>
            <a:r>
              <a:rPr lang="en-US" dirty="0"/>
              <a:t> on flash </a:t>
            </a:r>
            <a:r>
              <a:rPr lang="en-US" dirty="0" smtClean="0"/>
              <a:t>memory.</a:t>
            </a:r>
            <a:endParaRPr lang="en-GB" dirty="0"/>
          </a:p>
          <a:p>
            <a:pPr algn="just"/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user</a:t>
            </a:r>
            <a:r>
              <a:rPr lang="ca-ES" dirty="0" smtClean="0"/>
              <a:t> can </a:t>
            </a:r>
            <a:r>
              <a:rPr lang="ca-ES" dirty="0" err="1" smtClean="0"/>
              <a:t>interact</a:t>
            </a:r>
            <a:r>
              <a:rPr lang="ca-ES" dirty="0" smtClean="0"/>
              <a:t> and </a:t>
            </a:r>
            <a:r>
              <a:rPr lang="ca-ES" dirty="0" err="1" smtClean="0"/>
              <a:t>change</a:t>
            </a:r>
            <a:r>
              <a:rPr lang="ca-ES" dirty="0" smtClean="0"/>
              <a:t> </a:t>
            </a:r>
            <a:r>
              <a:rPr lang="ca-ES" dirty="0" err="1" smtClean="0"/>
              <a:t>some</a:t>
            </a:r>
            <a:r>
              <a:rPr lang="ca-ES" dirty="0" smtClean="0"/>
              <a:t> </a:t>
            </a:r>
            <a:r>
              <a:rPr lang="ca-ES" dirty="0" err="1" smtClean="0"/>
              <a:t>parameters</a:t>
            </a:r>
            <a:r>
              <a:rPr lang="ca-ES" dirty="0" smtClean="0"/>
              <a:t> </a:t>
            </a:r>
            <a:r>
              <a:rPr lang="ca-ES" dirty="0" err="1" smtClean="0"/>
              <a:t>that</a:t>
            </a:r>
            <a:r>
              <a:rPr lang="ca-ES" dirty="0" smtClean="0"/>
              <a:t>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hold</a:t>
            </a:r>
            <a:r>
              <a:rPr lang="ca-ES" dirty="0" smtClean="0"/>
              <a:t> </a:t>
            </a:r>
            <a:r>
              <a:rPr lang="ca-ES" dirty="0" err="1" smtClean="0"/>
              <a:t>while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battery</a:t>
            </a:r>
            <a:r>
              <a:rPr lang="ca-ES" dirty="0" smtClean="0"/>
              <a:t> has </a:t>
            </a:r>
            <a:r>
              <a:rPr lang="ca-ES" dirty="0" err="1" smtClean="0"/>
              <a:t>power</a:t>
            </a:r>
            <a:r>
              <a:rPr lang="ca-ES" dirty="0" smtClean="0"/>
              <a:t>.</a:t>
            </a:r>
          </a:p>
          <a:p>
            <a:pPr algn="just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modern </a:t>
            </a:r>
            <a:r>
              <a:rPr lang="en-US" b="1" dirty="0" smtClean="0"/>
              <a:t>BIOS</a:t>
            </a:r>
            <a:r>
              <a:rPr lang="en-US" dirty="0"/>
              <a:t> contents are </a:t>
            </a:r>
            <a:r>
              <a:rPr lang="en-US" b="1" dirty="0"/>
              <a:t>stored</a:t>
            </a:r>
            <a:r>
              <a:rPr lang="en-US" dirty="0"/>
              <a:t> on flash </a:t>
            </a:r>
            <a:r>
              <a:rPr lang="en-US" dirty="0" smtClean="0"/>
              <a:t>memory.</a:t>
            </a:r>
          </a:p>
          <a:p>
            <a:pPr algn="just"/>
            <a:r>
              <a:rPr lang="en-US" dirty="0" smtClean="0"/>
              <a:t>To performance a system check.</a:t>
            </a:r>
          </a:p>
          <a:p>
            <a:pPr algn="just"/>
            <a:r>
              <a:rPr lang="en-US" dirty="0" smtClean="0"/>
              <a:t>To find </a:t>
            </a:r>
            <a:r>
              <a:rPr lang="en-US" b="1" dirty="0" smtClean="0"/>
              <a:t>loader</a:t>
            </a:r>
            <a:r>
              <a:rPr lang="en-US" dirty="0" smtClean="0"/>
              <a:t> to </a:t>
            </a:r>
            <a:r>
              <a:rPr lang="en-US" dirty="0" err="1" smtClean="0"/>
              <a:t>init</a:t>
            </a:r>
            <a:r>
              <a:rPr lang="en-US" dirty="0" smtClean="0"/>
              <a:t> a boot.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20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5293782" y="6488374"/>
            <a:ext cx="2228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Font:tecnologia-informatica.com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Qué es la BIOS en un PC: definición y característic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63" y="2355216"/>
            <a:ext cx="3693428" cy="19340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circular 4"/>
          <p:cNvSpPr/>
          <p:nvPr/>
        </p:nvSpPr>
        <p:spPr>
          <a:xfrm rot="13652115">
            <a:off x="7523453" y="3698817"/>
            <a:ext cx="1037054" cy="1442604"/>
          </a:xfrm>
          <a:prstGeom prst="circularArrow">
            <a:avLst>
              <a:gd name="adj1" fmla="val 12500"/>
              <a:gd name="adj2" fmla="val 3232648"/>
              <a:gd name="adj3" fmla="val 20457681"/>
              <a:gd name="adj4" fmla="val 1481460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19570" y="5900758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ca-ES" sz="1200" dirty="0" err="1" smtClean="0"/>
              <a:t>PROM→Progamable</a:t>
            </a:r>
            <a:r>
              <a:rPr lang="ca-ES" sz="1200" dirty="0" smtClean="0"/>
              <a:t> ROM </a:t>
            </a:r>
            <a:r>
              <a:rPr lang="ca-ES" sz="1200" dirty="0" err="1" smtClean="0"/>
              <a:t>only</a:t>
            </a:r>
            <a:r>
              <a:rPr lang="ca-ES" sz="1200" dirty="0" smtClean="0"/>
              <a:t> </a:t>
            </a:r>
            <a:r>
              <a:rPr lang="ca-ES" sz="1200" dirty="0" err="1" smtClean="0"/>
              <a:t>once</a:t>
            </a:r>
            <a:r>
              <a:rPr lang="ca-E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ca-ES" sz="1200" dirty="0" err="1" smtClean="0"/>
              <a:t>EPROM→Erasable</a:t>
            </a:r>
            <a:r>
              <a:rPr lang="ca-ES" sz="1200" dirty="0" smtClean="0"/>
              <a:t> PROM all cells </a:t>
            </a:r>
            <a:r>
              <a:rPr lang="ca-ES" sz="1200" dirty="0" err="1" smtClean="0"/>
              <a:t>with</a:t>
            </a:r>
            <a:r>
              <a:rPr lang="ca-ES" sz="1200" dirty="0" smtClean="0"/>
              <a:t> </a:t>
            </a:r>
            <a:r>
              <a:rPr lang="ca-ES" sz="1200" dirty="0" err="1" smtClean="0"/>
              <a:t>ultraviolet</a:t>
            </a:r>
            <a:r>
              <a:rPr lang="ca-ES" sz="1200" dirty="0" smtClean="0"/>
              <a:t> light.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ca-ES" sz="1200" dirty="0" err="1" smtClean="0"/>
              <a:t>EEPROM→Electrically</a:t>
            </a:r>
            <a:r>
              <a:rPr lang="ca-ES" sz="1200" dirty="0" smtClean="0"/>
              <a:t> EPROM </a:t>
            </a:r>
            <a:r>
              <a:rPr lang="ca-ES" sz="1200" dirty="0" err="1" smtClean="0"/>
              <a:t>only</a:t>
            </a:r>
            <a:r>
              <a:rPr lang="ca-ES" sz="1200" dirty="0" smtClean="0"/>
              <a:t> bytes </a:t>
            </a:r>
            <a:r>
              <a:rPr lang="ca-ES" sz="1200" dirty="0" err="1" smtClean="0"/>
              <a:t>addressed</a:t>
            </a:r>
            <a:r>
              <a:rPr lang="ca-ES" sz="1200" dirty="0" smtClean="0"/>
              <a:t> </a:t>
            </a:r>
            <a:r>
              <a:rPr lang="ca-ES" sz="1200" dirty="0" err="1" smtClean="0"/>
              <a:t>are</a:t>
            </a:r>
            <a:r>
              <a:rPr lang="ca-ES" sz="1200" dirty="0" smtClean="0"/>
              <a:t> </a:t>
            </a:r>
            <a:r>
              <a:rPr lang="ca-ES" sz="1200" dirty="0" err="1" smtClean="0"/>
              <a:t>updated</a:t>
            </a:r>
            <a:r>
              <a:rPr lang="ca-ES" sz="1200" dirty="0" smtClean="0"/>
              <a:t>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4218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16.0TB Toshiba MG08 Series 3.5-inch SATA 6.0Gb/s 7200RPM Enterprise Class  Hard Disk Dr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96" y="193392"/>
            <a:ext cx="1838908" cy="183890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3.googleusercontent.com/slQio3XR7UaxUdTQcWsBp1tMhymEpiscxbqNQ0Tty5L60BJXIaC8MJSx9tDygz2FfncPUHCNbx_kEcvId1cB9GQ_Nbn-goVOWJXDHxdubdIW4QE4Z4N8pUhXSMxpWXVDIfpn8Z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619" y="1330037"/>
            <a:ext cx="6016488" cy="47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Bootloader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8613"/>
            <a:ext cx="2335307" cy="3880773"/>
          </a:xfrm>
        </p:spPr>
        <p:txBody>
          <a:bodyPr/>
          <a:lstStyle/>
          <a:p>
            <a:pPr algn="just"/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instructions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Loader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routine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copies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executable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algn="just"/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assembler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gives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21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630347" y="5456586"/>
            <a:ext cx="5294203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BITS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en-US" sz="1200" dirty="0"/>
              <a:t>];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works with 16 bits</a:t>
            </a:r>
          </a:p>
          <a:p>
            <a:r>
              <a:rPr lang="en-US" sz="1200" dirty="0"/>
              <a:t>[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ORG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0x7C00</a:t>
            </a:r>
            <a:r>
              <a:rPr lang="en-US" sz="1200" dirty="0"/>
              <a:t>];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where the bootloader is loaded into RAM</a:t>
            </a:r>
          </a:p>
          <a:p>
            <a:r>
              <a:rPr lang="en-US" sz="1200" dirty="0" smtClean="0"/>
              <a:t>...</a:t>
            </a:r>
            <a:endParaRPr lang="en-US" sz="1200" dirty="0"/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TIMES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510</a:t>
            </a:r>
            <a:r>
              <a:rPr lang="en-US" sz="1200" dirty="0"/>
              <a:t> - ($ - $$)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1200" dirty="0"/>
              <a:t>;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 the rest of the sector with zeros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DW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0xAA55</a:t>
            </a:r>
            <a:r>
              <a:rPr lang="en-US" sz="1200" dirty="0"/>
              <a:t>;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 this sign (little-endian 0x55AA) at the end of bootloader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0347" y="5194976"/>
            <a:ext cx="322235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to</a:t>
            </a:r>
            <a:r>
              <a:rPr lang="es-E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1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</a:t>
            </a:r>
            <a:r>
              <a:rPr lang="es-E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s-ES" sz="11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bootloader</a:t>
            </a:r>
            <a:r>
              <a:rPr lang="es-E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1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es-E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NASM</a:t>
            </a:r>
            <a:r>
              <a:rPr lang="es-E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s-E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QEMU</a:t>
            </a:r>
            <a:endParaRPr lang="es-E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841650" y="4735936"/>
            <a:ext cx="25539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Hexadecimal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7277100" y="5016500"/>
            <a:ext cx="564550" cy="118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841650" y="5201447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system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base 16</a:t>
            </a:r>
          </a:p>
          <a:p>
            <a:r>
              <a:rPr lang="ca-ES" i="1" dirty="0" smtClean="0">
                <a:solidFill>
                  <a:schemeClr val="accent2">
                    <a:lumMod val="75000"/>
                  </a:schemeClr>
                </a:solidFill>
              </a:rPr>
              <a:t>0123456789ABCDEF</a:t>
            </a:r>
            <a:endParaRPr lang="en-GB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771484" y="3324161"/>
            <a:ext cx="12491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</a:t>
            </a:r>
            <a:r>
              <a:rPr lang="es-E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Bytes</a:t>
            </a:r>
            <a:endParaRPr lang="es-E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Conector recto de flecha 15"/>
          <p:cNvCxnSpPr>
            <a:stCxn id="14" idx="2"/>
          </p:cNvCxnSpPr>
          <p:nvPr/>
        </p:nvCxnSpPr>
        <p:spPr>
          <a:xfrm flipH="1">
            <a:off x="9217290" y="3693493"/>
            <a:ext cx="178756" cy="3108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027980" y="2172582"/>
            <a:ext cx="19159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Hard</a:t>
            </a:r>
            <a:r>
              <a:rPr lang="es-E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Disck</a:t>
            </a:r>
            <a:r>
              <a:rPr lang="es-E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Drive</a:t>
            </a:r>
            <a:endParaRPr lang="es-E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Conector recto de flecha 19"/>
          <p:cNvCxnSpPr>
            <a:stCxn id="19" idx="2"/>
          </p:cNvCxnSpPr>
          <p:nvPr/>
        </p:nvCxnSpPr>
        <p:spPr>
          <a:xfrm flipH="1">
            <a:off x="7807181" y="2541914"/>
            <a:ext cx="178754" cy="3108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Types of hard disk(HDD) - YouTube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9" t="47986" r="12812"/>
          <a:stretch/>
        </p:blipFill>
        <p:spPr bwMode="auto">
          <a:xfrm>
            <a:off x="7169975" y="203116"/>
            <a:ext cx="2226070" cy="182918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9354078" y="1968500"/>
            <a:ext cx="1521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Font:macfixit.com.au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0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Operative</a:t>
            </a:r>
            <a:r>
              <a:rPr lang="ca-ES" dirty="0" smtClean="0"/>
              <a:t> System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5494866" cy="3880773"/>
          </a:xfrm>
        </p:spPr>
        <p:txBody>
          <a:bodyPr/>
          <a:lstStyle/>
          <a:p>
            <a:r>
              <a:rPr lang="ca-ES" dirty="0" err="1" smtClean="0"/>
              <a:t>His</a:t>
            </a:r>
            <a:r>
              <a:rPr lang="ca-ES" dirty="0" smtClean="0"/>
              <a:t> </a:t>
            </a:r>
            <a:r>
              <a:rPr lang="ca-ES" dirty="0" err="1" smtClean="0"/>
              <a:t>Kernel</a:t>
            </a:r>
            <a:r>
              <a:rPr lang="ca-ES" dirty="0" smtClean="0"/>
              <a:t> is </a:t>
            </a:r>
            <a:r>
              <a:rPr lang="ca-ES" dirty="0" err="1" smtClean="0"/>
              <a:t>programed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low</a:t>
            </a:r>
            <a:r>
              <a:rPr lang="ca-ES" dirty="0" smtClean="0"/>
              <a:t> </a:t>
            </a:r>
            <a:r>
              <a:rPr lang="ca-ES" dirty="0" err="1" smtClean="0"/>
              <a:t>level</a:t>
            </a:r>
            <a:r>
              <a:rPr lang="ca-ES" dirty="0" smtClean="0"/>
              <a:t> </a:t>
            </a:r>
            <a:r>
              <a:rPr lang="ca-ES" dirty="0" err="1" smtClean="0"/>
              <a:t>language</a:t>
            </a:r>
            <a:r>
              <a:rPr lang="ca-ES" dirty="0" smtClean="0"/>
              <a:t> to </a:t>
            </a:r>
            <a:r>
              <a:rPr lang="ca-ES" dirty="0" err="1" smtClean="0"/>
              <a:t>interacts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hardware. </a:t>
            </a:r>
          </a:p>
          <a:p>
            <a:r>
              <a:rPr lang="ca-ES" dirty="0" smtClean="0"/>
              <a:t>OS </a:t>
            </a:r>
            <a:r>
              <a:rPr lang="ca-ES" dirty="0" err="1" smtClean="0"/>
              <a:t>Needs</a:t>
            </a:r>
            <a:r>
              <a:rPr lang="ca-ES" dirty="0" smtClean="0"/>
              <a:t> :</a:t>
            </a:r>
          </a:p>
          <a:p>
            <a:pPr lvl="1"/>
            <a:r>
              <a:rPr lang="ca-ES" dirty="0" smtClean="0"/>
              <a:t>A </a:t>
            </a:r>
            <a:r>
              <a:rPr lang="ca-ES" dirty="0" err="1" smtClean="0"/>
              <a:t>filesystem</a:t>
            </a:r>
            <a:r>
              <a:rPr lang="ca-ES" dirty="0" smtClean="0"/>
              <a:t> in a </a:t>
            </a:r>
            <a:r>
              <a:rPr lang="ca-ES" dirty="0" err="1" smtClean="0"/>
              <a:t>memory</a:t>
            </a:r>
            <a:r>
              <a:rPr lang="ca-ES" dirty="0" smtClean="0"/>
              <a:t> </a:t>
            </a:r>
            <a:r>
              <a:rPr lang="ca-ES" dirty="0" err="1" smtClean="0"/>
              <a:t>space</a:t>
            </a:r>
            <a:r>
              <a:rPr lang="ca-ES" dirty="0" smtClean="0"/>
              <a:t> as a </a:t>
            </a:r>
            <a:r>
              <a:rPr lang="ca-ES" dirty="0" err="1" smtClean="0"/>
              <a:t>tree</a:t>
            </a:r>
            <a:r>
              <a:rPr lang="ca-ES" dirty="0" smtClean="0"/>
              <a:t>.</a:t>
            </a:r>
          </a:p>
          <a:p>
            <a:pPr lvl="1"/>
            <a:r>
              <a:rPr lang="ca-ES" dirty="0" err="1" smtClean="0"/>
              <a:t>Sofware</a:t>
            </a:r>
            <a:r>
              <a:rPr lang="ca-ES" dirty="0" smtClean="0"/>
              <a:t> </a:t>
            </a:r>
            <a:r>
              <a:rPr lang="ca-ES" dirty="0" err="1" smtClean="0"/>
              <a:t>Daemon</a:t>
            </a:r>
            <a:r>
              <a:rPr lang="ca-ES" dirty="0" smtClean="0"/>
              <a:t> </a:t>
            </a:r>
            <a:r>
              <a:rPr lang="ca-ES" dirty="0" err="1" smtClean="0"/>
              <a:t>controller</a:t>
            </a:r>
            <a:r>
              <a:rPr lang="ca-ES" dirty="0" smtClean="0"/>
              <a:t>: </a:t>
            </a:r>
            <a:r>
              <a:rPr lang="ca-ES" dirty="0" err="1" smtClean="0"/>
              <a:t>i.e</a:t>
            </a:r>
            <a:r>
              <a:rPr lang="ca-ES" dirty="0" smtClean="0"/>
              <a:t> </a:t>
            </a:r>
            <a:r>
              <a:rPr lang="ca-ES" dirty="0" err="1" smtClean="0"/>
              <a:t>Init.d</a:t>
            </a:r>
            <a:r>
              <a:rPr lang="ca-ES" dirty="0" smtClean="0"/>
              <a:t> or </a:t>
            </a:r>
            <a:r>
              <a:rPr lang="ca-ES" dirty="0" err="1" smtClean="0"/>
              <a:t>System.d</a:t>
            </a:r>
            <a:endParaRPr lang="ca-ES" dirty="0" smtClean="0"/>
          </a:p>
          <a:p>
            <a:pPr lvl="1"/>
            <a:r>
              <a:rPr lang="ca-ES" dirty="0" err="1" smtClean="0"/>
              <a:t>Daemons</a:t>
            </a:r>
            <a:r>
              <a:rPr lang="ca-ES" dirty="0" smtClean="0"/>
              <a:t> or processes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memory</a:t>
            </a:r>
            <a:r>
              <a:rPr lang="ca-ES" dirty="0" smtClean="0"/>
              <a:t> </a:t>
            </a:r>
            <a:r>
              <a:rPr lang="ca-ES" dirty="0" err="1" smtClean="0"/>
              <a:t>stack</a:t>
            </a:r>
            <a:r>
              <a:rPr lang="ca-ES" dirty="0" smtClean="0"/>
              <a:t>.</a:t>
            </a:r>
          </a:p>
          <a:p>
            <a:pPr lvl="2"/>
            <a:r>
              <a:rPr lang="ca-ES" dirty="0" err="1" smtClean="0"/>
              <a:t>Graphical</a:t>
            </a:r>
            <a:r>
              <a:rPr lang="ca-ES" dirty="0" smtClean="0"/>
              <a:t> server: </a:t>
            </a:r>
            <a:r>
              <a:rPr lang="ca-ES" dirty="0" err="1" smtClean="0"/>
              <a:t>i.e</a:t>
            </a:r>
            <a:r>
              <a:rPr lang="ca-ES" dirty="0" smtClean="0"/>
              <a:t> X11</a:t>
            </a:r>
          </a:p>
          <a:p>
            <a:pPr lvl="2"/>
            <a:r>
              <a:rPr lang="ca-ES" dirty="0" smtClean="0"/>
              <a:t>Desktop</a:t>
            </a:r>
          </a:p>
          <a:p>
            <a:pPr lvl="1"/>
            <a:r>
              <a:rPr lang="ca-ES" dirty="0" smtClean="0"/>
              <a:t>Applications</a:t>
            </a:r>
          </a:p>
          <a:p>
            <a:endParaRPr lang="ca-ES" dirty="0" smtClean="0"/>
          </a:p>
          <a:p>
            <a:endParaRPr lang="ca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22</a:t>
            </a:fld>
            <a:endParaRPr lang="es-ES"/>
          </a:p>
        </p:txBody>
      </p:sp>
      <p:pic>
        <p:nvPicPr>
          <p:cNvPr id="7170" name="Picture 2" descr="https://lh4.googleusercontent.com/lyj3Q76FC3H8mdcAMYrEXWQitZ9GfvDPZ2RF69HSD55I6aiiFd9Gma42H3ttO5OMjl79_B5WL-e89d-Biw-iI36TMbDSuqUUtEHQf7Jf0rnq5HyHVLzqg2-WTUdrU5mXLxUSgL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9" y="752475"/>
            <a:ext cx="35718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yste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729" y="3634910"/>
            <a:ext cx="4602692" cy="25890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90531" y="1254422"/>
            <a:ext cx="29527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Linux, </a:t>
            </a:r>
            <a:r>
              <a:rPr lang="es-E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</a:t>
            </a:r>
            <a:r>
              <a:rPr lang="es-E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</a:t>
            </a:r>
            <a:r>
              <a:rPr lang="es-E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77" y="4562934"/>
            <a:ext cx="2367088" cy="159021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188729" y="6299029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Font:softzone.es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0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23</a:t>
            </a:fld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343275" y="3493462"/>
            <a:ext cx="568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6000" b="1" i="1" spc="6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Thanks</a:t>
            </a:r>
            <a:r>
              <a:rPr lang="ca-ES" sz="6000" b="1" i="1" spc="6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!</a:t>
            </a:r>
            <a:endParaRPr lang="es-ES" sz="6000" b="1" i="1" spc="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Picture 20" descr="Válvulas y tubos de vacío vintage Toshiba | Compra online en e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2" y="2719331"/>
            <a:ext cx="4154168" cy="367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up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MAL225621392E3 Vishay, Condensador Electrolítico, Encaje a Presión, 3900 uF  | Farnell E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6273" y="3596735"/>
            <a:ext cx="1688422" cy="15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3</a:t>
            </a:fld>
            <a:endParaRPr lang="es-ES"/>
          </a:p>
        </p:txBody>
      </p:sp>
      <p:grpSp>
        <p:nvGrpSpPr>
          <p:cNvPr id="11" name="Grupo 10"/>
          <p:cNvGrpSpPr/>
          <p:nvPr/>
        </p:nvGrpSpPr>
        <p:grpSpPr>
          <a:xfrm>
            <a:off x="5311999" y="1215684"/>
            <a:ext cx="6231444" cy="2254944"/>
            <a:chOff x="5750244" y="1414399"/>
            <a:chExt cx="6042468" cy="1693859"/>
          </a:xfrm>
        </p:grpSpPr>
        <p:pic>
          <p:nvPicPr>
            <p:cNvPr id="2052" name="Picture 4" descr="CCF6010R0FKE36 Vishay, METAL FILM RESISTOR, 10 OHM, 1W | Farnell 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44" y="1528700"/>
              <a:ext cx="2324724" cy="133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1N5404-E3/54 Vishay | Vishay 400V 3A, Diode, 2-Pin DO-201AD 1N5404-E3/54 |  628-9473 | Bienvenido a RS Component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170131">
              <a:off x="8111760" y="1317870"/>
              <a:ext cx="1522416" cy="1715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Catálogo de fabricantes de Transistor C9013 de alta calidad y Transistor  C9013 en Alibaba.co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447" y="1429492"/>
              <a:ext cx="2170265" cy="1678766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uadroTexto 18"/>
          <p:cNvSpPr txBox="1"/>
          <p:nvPr/>
        </p:nvSpPr>
        <p:spPr>
          <a:xfrm>
            <a:off x="1729449" y="6286764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Font:ebay.es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055176" y="555556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Font:Farnell.com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80735" y="1552086"/>
            <a:ext cx="4231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Resistor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Capacitor</a:t>
            </a:r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Diode</a:t>
            </a:r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Transistor;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History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BJT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Mosfet</a:t>
            </a:r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Coil</a:t>
            </a:r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Tube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2" name="Picture 24" descr="7447060 Wurth Elektronik, Inductor Toroidal, Terminales Pasantes, Serie  WE-FI | Farnell 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33" y="3488705"/>
            <a:ext cx="1575408" cy="14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7051842" y="4969045"/>
            <a:ext cx="785930" cy="4934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7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To be </a:t>
            </a:r>
            <a:r>
              <a:rPr lang="ca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voltatge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ca-E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35429" y="1900804"/>
            <a:ext cx="5471885" cy="4351338"/>
          </a:xfrm>
        </p:spPr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Humans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ned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Humans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twenty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Decimal is a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4</a:t>
            </a:fld>
            <a:endParaRPr lang="es-ES"/>
          </a:p>
        </p:txBody>
      </p:sp>
      <p:pic>
        <p:nvPicPr>
          <p:cNvPr id="3076" name="Picture 4" descr="laurence Olivier Hamlet | Radio Campus Par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31" y="365125"/>
            <a:ext cx="1555020" cy="111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360876" y="1429078"/>
            <a:ext cx="1861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Font:radiocampusparis.org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585981" y="3316586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3070289" y="3975351"/>
                <a:ext cx="380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289" y="3975351"/>
                <a:ext cx="380938" cy="276999"/>
              </a:xfrm>
              <a:prstGeom prst="rect">
                <a:avLst/>
              </a:prstGeom>
              <a:blipFill>
                <a:blip r:embed="rId3"/>
                <a:stretch>
                  <a:fillRect l="-16129" r="-4839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2942049" y="4266640"/>
                <a:ext cx="509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49" y="4266640"/>
                <a:ext cx="509178" cy="276999"/>
              </a:xfrm>
              <a:prstGeom prst="rect">
                <a:avLst/>
              </a:prstGeom>
              <a:blipFill>
                <a:blip r:embed="rId4"/>
                <a:stretch>
                  <a:fillRect l="-10843" r="-4819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2813808" y="4557929"/>
                <a:ext cx="637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808" y="4557929"/>
                <a:ext cx="637419" cy="276999"/>
              </a:xfrm>
              <a:prstGeom prst="rect">
                <a:avLst/>
              </a:prstGeom>
              <a:blipFill>
                <a:blip r:embed="rId5"/>
                <a:stretch>
                  <a:fillRect l="-8654" r="-3846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2685568" y="4836747"/>
                <a:ext cx="765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568" y="4836747"/>
                <a:ext cx="765659" cy="276999"/>
              </a:xfrm>
              <a:prstGeom prst="rect">
                <a:avLst/>
              </a:prstGeom>
              <a:blipFill>
                <a:blip r:embed="rId6"/>
                <a:stretch>
                  <a:fillRect l="-7200" r="-3200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2557328" y="5081842"/>
                <a:ext cx="893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28" y="5081842"/>
                <a:ext cx="893899" cy="276999"/>
              </a:xfrm>
              <a:prstGeom prst="rect">
                <a:avLst/>
              </a:prstGeom>
              <a:blipFill>
                <a:blip r:embed="rId7"/>
                <a:stretch>
                  <a:fillRect l="-6164" r="-2740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 curvada hacia la izquierda 9"/>
          <p:cNvSpPr/>
          <p:nvPr/>
        </p:nvSpPr>
        <p:spPr>
          <a:xfrm>
            <a:off x="3794760" y="4198620"/>
            <a:ext cx="312420" cy="3593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4219818" y="4198620"/>
                <a:ext cx="491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18" y="4198620"/>
                <a:ext cx="491096" cy="276999"/>
              </a:xfrm>
              <a:prstGeom prst="rect">
                <a:avLst/>
              </a:prstGeom>
              <a:blipFill>
                <a:blip r:embed="rId8"/>
                <a:stretch>
                  <a:fillRect l="-6173" r="-11111" b="-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8133055" y="401664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55" y="4016647"/>
                <a:ext cx="288477" cy="276999"/>
              </a:xfrm>
              <a:prstGeom prst="rect">
                <a:avLst/>
              </a:prstGeom>
              <a:blipFill>
                <a:blip r:embed="rId9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8004815" y="4307936"/>
                <a:ext cx="416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815" y="4307936"/>
                <a:ext cx="416716" cy="276999"/>
              </a:xfrm>
              <a:prstGeom prst="rect">
                <a:avLst/>
              </a:prstGeom>
              <a:blipFill>
                <a:blip r:embed="rId10"/>
                <a:stretch>
                  <a:fillRect l="-11765" r="-7353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7876574" y="4599225"/>
                <a:ext cx="544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574" y="4599225"/>
                <a:ext cx="544956" cy="276999"/>
              </a:xfrm>
              <a:prstGeom prst="rect">
                <a:avLst/>
              </a:prstGeom>
              <a:blipFill>
                <a:blip r:embed="rId11"/>
                <a:stretch>
                  <a:fillRect l="-8989" r="-5618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7748334" y="4878043"/>
                <a:ext cx="673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34" y="4878043"/>
                <a:ext cx="673198" cy="276999"/>
              </a:xfrm>
              <a:prstGeom prst="rect">
                <a:avLst/>
              </a:prstGeom>
              <a:blipFill>
                <a:blip r:embed="rId12"/>
                <a:stretch>
                  <a:fillRect l="-7273" r="-4545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7620094" y="5123138"/>
                <a:ext cx="801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94" y="5123138"/>
                <a:ext cx="801438" cy="276999"/>
              </a:xfrm>
              <a:prstGeom prst="rect">
                <a:avLst/>
              </a:prstGeom>
              <a:blipFill>
                <a:blip r:embed="rId13"/>
                <a:stretch>
                  <a:fillRect l="-6107" r="-3817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 curvada hacia la izquierda 22"/>
          <p:cNvSpPr/>
          <p:nvPr/>
        </p:nvSpPr>
        <p:spPr>
          <a:xfrm>
            <a:off x="8857526" y="4239916"/>
            <a:ext cx="312420" cy="3593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9282584" y="4239916"/>
                <a:ext cx="362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584" y="4239916"/>
                <a:ext cx="362855" cy="276999"/>
              </a:xfrm>
              <a:prstGeom prst="rect">
                <a:avLst/>
              </a:prstGeom>
              <a:blipFill>
                <a:blip r:embed="rId14"/>
                <a:stretch>
                  <a:fillRect l="-8475" r="-15254" b="-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/>
          <p:cNvSpPr/>
          <p:nvPr/>
        </p:nvSpPr>
        <p:spPr>
          <a:xfrm>
            <a:off x="2090380" y="3673192"/>
            <a:ext cx="2772228" cy="21290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7089238" y="3631896"/>
            <a:ext cx="2772228" cy="21290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10291579" y="4068222"/>
                <a:ext cx="804836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579" y="4068222"/>
                <a:ext cx="804836" cy="7866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/>
          <p:cNvSpPr txBox="1"/>
          <p:nvPr/>
        </p:nvSpPr>
        <p:spPr>
          <a:xfrm>
            <a:off x="5638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7435844" y="6135460"/>
                <a:ext cx="325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·1+0+0+0+0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44" y="6135460"/>
                <a:ext cx="3250762" cy="276999"/>
              </a:xfrm>
              <a:prstGeom prst="rect">
                <a:avLst/>
              </a:prstGeom>
              <a:blipFill>
                <a:blip r:embed="rId16"/>
                <a:stretch>
                  <a:fillRect l="-1313" t="-2174" r="-1126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4998437" y="4267312"/>
                <a:ext cx="933076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437" y="4267312"/>
                <a:ext cx="933076" cy="7866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2142702" y="6158281"/>
                <a:ext cx="3379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·1+0+0+0+0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702" y="6158281"/>
                <a:ext cx="3379002" cy="276999"/>
              </a:xfrm>
              <a:prstGeom prst="rect">
                <a:avLst/>
              </a:prstGeom>
              <a:blipFill>
                <a:blip r:embed="rId18"/>
                <a:stretch>
                  <a:fillRect l="-1081" t="-2174" r="-1081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4"/>
          <p:cNvSpPr txBox="1">
            <a:spLocks/>
          </p:cNvSpPr>
          <p:nvPr/>
        </p:nvSpPr>
        <p:spPr>
          <a:xfrm>
            <a:off x="6538059" y="1900804"/>
            <a:ext cx="5471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ned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voltatge to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Bi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stands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símbols 0 and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Voltatge to </a:t>
            </a:r>
            <a:r>
              <a:rPr lang="ca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ca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GATES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 smtClean="0"/>
          </a:p>
          <a:p>
            <a:r>
              <a:rPr lang="ca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</a:p>
          <a:p>
            <a:r>
              <a:rPr lang="ca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r>
              <a:rPr lang="ca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NAND</a:t>
            </a:r>
          </a:p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ca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</a:p>
          <a:p>
            <a:r>
              <a:rPr lang="ca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</a:p>
          <a:p>
            <a:r>
              <a:rPr lang="ca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endParaRPr lang="es-E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5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4657725" y="6279177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Font:hyperphysics.phy-astr.gsu.edu</a:t>
            </a:r>
            <a:r>
              <a:rPr lang="ca-E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6" name="Picture 10" descr="http://hyperphysics.phy-astr.gsu.edu/hbasees/Electronic/ietron/bufi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85" y="1901825"/>
            <a:ext cx="18288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hyperphysics.phy-astr.gsu.edu/hbasees/Electronic/ietron/buf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33" y="1935162"/>
            <a:ext cx="21526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hyperphysics.phy-astr.gsu.edu/hbasees/Electronic/ietron/and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3"/>
          <a:stretch/>
        </p:blipFill>
        <p:spPr bwMode="auto">
          <a:xfrm>
            <a:off x="7525162" y="3724832"/>
            <a:ext cx="1727723" cy="206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hyperphysics.phy-astr.gsu.edu/hbasees/Electronic/ietron/and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7"/>
          <a:stretch/>
        </p:blipFill>
        <p:spPr bwMode="auto">
          <a:xfrm>
            <a:off x="9459701" y="3941523"/>
            <a:ext cx="2199981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2845948" y="2456761"/>
            <a:ext cx="602332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072931" y="2950684"/>
            <a:ext cx="4999874" cy="11606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072931" y="3456718"/>
            <a:ext cx="5295494" cy="7350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787570" y="2809301"/>
            <a:ext cx="1886117" cy="80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04" name="Picture 8" descr="http://hyperphysics.phy-astr.gsu.edu/hbasees/Electronic/ietron/buf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570" y="1825625"/>
            <a:ext cx="14382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hyperphysics.phy-astr.gsu.edu/hbasees/Electronic/ietron/or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53"/>
          <a:stretch/>
        </p:blipFill>
        <p:spPr bwMode="auto">
          <a:xfrm>
            <a:off x="3022870" y="4247462"/>
            <a:ext cx="21812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://hyperphysics.phy-astr.gsu.edu/hbasees/Electronic/ietron/or2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8" r="48182"/>
          <a:stretch/>
        </p:blipFill>
        <p:spPr bwMode="auto">
          <a:xfrm>
            <a:off x="5225845" y="4156170"/>
            <a:ext cx="1610670" cy="204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recto de flecha 26"/>
          <p:cNvCxnSpPr/>
          <p:nvPr/>
        </p:nvCxnSpPr>
        <p:spPr>
          <a:xfrm>
            <a:off x="1880748" y="4350875"/>
            <a:ext cx="1142122" cy="90496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NAND GATE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lh3.googleusercontent.com/rNkmCTdpK5XeJlVrzrZmfThnKK3hPIXKC1S4TC7-Wa6U5awAFyMGfGgHr-qVe0dZoudlh4J_2TtGsjEqlhrUgGn8Sj9vqkvBQ_E95ZgFL53j_0Xo27o1gHie5Pw_zQzp7qgmGRj3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2" y="1758949"/>
            <a:ext cx="88283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6</a:t>
            </a:fld>
            <a:endParaRPr lang="es-ES"/>
          </a:p>
        </p:txBody>
      </p:sp>
      <p:pic>
        <p:nvPicPr>
          <p:cNvPr id="5122" name="Picture 2" descr="http://hyperphysics.phy-astr.gsu.edu/hbasees/Electronic/ietron/nan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47" y="800554"/>
            <a:ext cx="21431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hyperphysics.phy-astr.gsu.edu/hbasees/Electronic/ietron/nand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4"/>
          <a:stretch/>
        </p:blipFill>
        <p:spPr bwMode="auto">
          <a:xfrm>
            <a:off x="9541947" y="2809081"/>
            <a:ext cx="2229139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386250" y="5484019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Font:hyperphysics.phy-astr.gsu.edu</a:t>
            </a:r>
            <a:r>
              <a:rPr lang="ca-E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 descr="Serie 7400 - Wikipedia, la enciclopedia lib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94" y="640228"/>
            <a:ext cx="3646881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5583348" y="584867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Font:wikipedia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NOR GATE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7</a:t>
            </a:fld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413793" y="5493147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Font:hyperphysics.phy-astr.gsu.edu</a:t>
            </a:r>
            <a:r>
              <a:rPr lang="ca-E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0" name="Picture 6" descr="http://hyperphysics.phy-astr.gsu.edu/hbasees/Electronic/ietron/nor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813" y="2486088"/>
            <a:ext cx="20288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hyperphysics.phy-astr.gsu.edu/hbasees/Electronic/ietron/nor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7" y="2071687"/>
            <a:ext cx="4735237" cy="281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NOR G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88" y="486966"/>
            <a:ext cx="45910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7402 IC NOR Gate | Makers Electron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85" y="2301409"/>
            <a:ext cx="3161732" cy="31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EXCLUSIVE OR GATE (XOR)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8</a:t>
            </a:fld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88004" y="6406487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Font:hyperphysics.phy-astr.gsu.edu</a:t>
            </a:r>
            <a:r>
              <a:rPr lang="ca-E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hydrogen.physik.uni-wuppertal.de/hyperphysics/hyperphysics/hbase/electronic/ietron/x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4" y="1536500"/>
            <a:ext cx="21526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ydrogen.physik.uni-wuppertal.de/hyperphysics/hyperphysics/hbase/electronic/ietron/xor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54" y="1511848"/>
            <a:ext cx="48672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hydrogen.physik.uni-wuppertal.de/hyperphysics/hyperphysics/hbase/electronic/ietron/xor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645" y="1054374"/>
            <a:ext cx="28098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705645" y="488676"/>
            <a:ext cx="17700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NAND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2" descr="http://hyperphysics.phy-astr.gsu.edu/hbasees/Electronic/ietron/xno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4" y="4494265"/>
            <a:ext cx="21526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hyperphysics.phy-astr.gsu.edu/hbasees/Electronic/ietron/xnor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66" y="4289687"/>
            <a:ext cx="4286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677334" y="372219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EXCLUSIVE NOR GATE (XNOR)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Flip </a:t>
            </a:r>
            <a:r>
              <a:rPr lang="ca-ES" dirty="0" err="1" smtClean="0"/>
              <a:t>Flop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692344"/>
              </p:ext>
            </p:extLst>
          </p:nvPr>
        </p:nvGraphicFramePr>
        <p:xfrm>
          <a:off x="838200" y="1825625"/>
          <a:ext cx="4572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449734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706999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39312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Q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D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Q</a:t>
                      </a:r>
                      <a:r>
                        <a:rPr lang="ca-ES" baseline="-25000" dirty="0" smtClean="0"/>
                        <a:t>t+1</a:t>
                      </a:r>
                      <a:endParaRPr lang="es-E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16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0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153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415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62202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F8E5-F0EF-4BD8-B6B8-67B8E30F51BC}" type="slidenum">
              <a:rPr lang="es-ES" smtClean="0"/>
              <a:t>9</a:t>
            </a:fld>
            <a:endParaRPr lang="es-ES" dirty="0"/>
          </a:p>
        </p:txBody>
      </p:sp>
      <p:pic>
        <p:nvPicPr>
          <p:cNvPr id="7170" name="Picture 2" descr="Electrónica Digital - Practic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9"/>
          <a:stretch/>
        </p:blipFill>
        <p:spPr bwMode="auto">
          <a:xfrm>
            <a:off x="7321550" y="1284287"/>
            <a:ext cx="3848100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9965" y="3761909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Font:hispavila.com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762"/>
            <a:ext cx="6781800" cy="2743364"/>
          </a:xfrm>
          <a:prstGeom prst="rect">
            <a:avLst/>
          </a:prstGeom>
        </p:spPr>
      </p:pic>
      <p:pic>
        <p:nvPicPr>
          <p:cNvPr id="1026" name="Picture 2" descr="Clock Signals, Cycle Time and Frequ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22" y="4479367"/>
            <a:ext cx="3687156" cy="110614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C-8.000MAAJ-T - Txc | Farnell 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62" y="5266063"/>
            <a:ext cx="1684440" cy="11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688082" y="5119360"/>
            <a:ext cx="1244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88082" y="6329086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Font:farnell.com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lamada ovalada 8"/>
          <p:cNvSpPr/>
          <p:nvPr/>
        </p:nvSpPr>
        <p:spPr>
          <a:xfrm>
            <a:off x="4979624" y="462708"/>
            <a:ext cx="1685581" cy="1134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solidFill>
                  <a:schemeClr val="tx1"/>
                </a:solidFill>
              </a:rPr>
              <a:t>Has </a:t>
            </a:r>
            <a:r>
              <a:rPr lang="ca-ES" dirty="0" err="1" smtClean="0">
                <a:solidFill>
                  <a:schemeClr val="tx1"/>
                </a:solidFill>
              </a:rPr>
              <a:t>memory</a:t>
            </a:r>
            <a:r>
              <a:rPr lang="ca-ES" dirty="0" smtClean="0">
                <a:solidFill>
                  <a:schemeClr val="tx1"/>
                </a:solidFill>
              </a:rPr>
              <a:t>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1">
      <a:dk1>
        <a:srgbClr val="000000"/>
      </a:dk1>
      <a:lt1>
        <a:sysClr val="window" lastClr="FFFFFF"/>
      </a:lt1>
      <a:dk2>
        <a:srgbClr val="454551"/>
      </a:dk2>
      <a:lt2>
        <a:srgbClr val="D8D9DC"/>
      </a:lt2>
      <a:accent1>
        <a:srgbClr val="D9A337"/>
      </a:accent1>
      <a:accent2>
        <a:srgbClr val="E9ABEB"/>
      </a:accent2>
      <a:accent3>
        <a:srgbClr val="33333C"/>
      </a:accent3>
      <a:accent4>
        <a:srgbClr val="4775E7"/>
      </a:accent4>
      <a:accent5>
        <a:srgbClr val="8971E1"/>
      </a:accent5>
      <a:accent6>
        <a:srgbClr val="D54773"/>
      </a:accent6>
      <a:hlink>
        <a:srgbClr val="FFC000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2996</TotalTime>
  <Words>1155</Words>
  <Application>Microsoft Office PowerPoint</Application>
  <PresentationFormat>Panorámica</PresentationFormat>
  <Paragraphs>297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Calisto MT</vt:lpstr>
      <vt:lpstr>Cambria Math</vt:lpstr>
      <vt:lpstr>inherit</vt:lpstr>
      <vt:lpstr>Wingdings</vt:lpstr>
      <vt:lpstr>Wingdings 3</vt:lpstr>
      <vt:lpstr>Faceta</vt:lpstr>
      <vt:lpstr>uNit 1 –Introduction to µI</vt:lpstr>
      <vt:lpstr>From voltage to logic computing</vt:lpstr>
      <vt:lpstr>To sum up the starting point </vt:lpstr>
      <vt:lpstr>To be voltatge or not to be voltage</vt:lpstr>
      <vt:lpstr>Voltatge to logic: GATES</vt:lpstr>
      <vt:lpstr>NAND GATE</vt:lpstr>
      <vt:lpstr>NOR GATE </vt:lpstr>
      <vt:lpstr>EXCLUSIVE OR GATE (XOR)</vt:lpstr>
      <vt:lpstr>Flip Flop</vt:lpstr>
      <vt:lpstr>Adder</vt:lpstr>
      <vt:lpstr>Multiplier</vt:lpstr>
      <vt:lpstr>Multiplexer &amp; Demultiplexer</vt:lpstr>
      <vt:lpstr>State machine</vt:lpstr>
      <vt:lpstr>Dinamic Random Acces Memory</vt:lpstr>
      <vt:lpstr>Static RAM Memory</vt:lpstr>
      <vt:lpstr>Flash Memory</vt:lpstr>
      <vt:lpstr>Architecture Von Neumann  </vt:lpstr>
      <vt:lpstr>Computing System in layers</vt:lpstr>
      <vt:lpstr>CISC vs RISC</vt:lpstr>
      <vt:lpstr>Basic Input Output System (BIOS)</vt:lpstr>
      <vt:lpstr>The Bootloader</vt:lpstr>
      <vt:lpstr>Operative System</vt:lpstr>
      <vt:lpstr>To finish....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–Introduction to µI</dc:title>
  <dc:creator>Juan Bautista Talens Felis</dc:creator>
  <cp:lastModifiedBy>Juan Bautista Talens Felis</cp:lastModifiedBy>
  <cp:revision>164</cp:revision>
  <dcterms:created xsi:type="dcterms:W3CDTF">2020-10-31T16:03:50Z</dcterms:created>
  <dcterms:modified xsi:type="dcterms:W3CDTF">2020-11-18T14:07:46Z</dcterms:modified>
</cp:coreProperties>
</file>