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Kollektif Bold" charset="1" panose="020B0604020101010102"/>
      <p:regular r:id="rId18"/>
    </p:embeddedFont>
    <p:embeddedFont>
      <p:font typeface="DM Sans" charset="1" panose="00000000000000000000"/>
      <p:regular r:id="rId19"/>
    </p:embeddedFont>
    <p:embeddedFont>
      <p:font typeface="DM Sans Bold"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96368"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2662051" y="2904724"/>
            <a:ext cx="12963700" cy="2943225"/>
          </a:xfrm>
          <a:prstGeom prst="rect">
            <a:avLst/>
          </a:prstGeom>
        </p:spPr>
        <p:txBody>
          <a:bodyPr anchor="t" rtlCol="false" tIns="0" lIns="0" bIns="0" rIns="0">
            <a:spAutoFit/>
          </a:bodyPr>
          <a:lstStyle/>
          <a:p>
            <a:pPr algn="ctr">
              <a:lnSpc>
                <a:spcPts val="5625"/>
              </a:lnSpc>
            </a:pPr>
            <a:r>
              <a:rPr lang="en-US" b="true" sz="4500">
                <a:solidFill>
                  <a:srgbClr val="227C9D"/>
                </a:solidFill>
                <a:latin typeface="Kollektif Bold"/>
                <a:ea typeface="Kollektif Bold"/>
                <a:cs typeface="Kollektif Bold"/>
                <a:sym typeface="Kollektif Bold"/>
              </a:rPr>
              <a:t>UTILIZING BINAURAL BEATS TO COMBAT MENTAL FATIGUE IN CORPORATE EMPLOYEES FOR ENHANCED COGNITIVE PERFORMANCE AND SUSTAINED PRODUCTIVITY</a:t>
            </a:r>
          </a:p>
        </p:txBody>
      </p:sp>
      <p:sp>
        <p:nvSpPr>
          <p:cNvPr name="TextBox 9" id="9"/>
          <p:cNvSpPr txBox="true"/>
          <p:nvPr/>
        </p:nvSpPr>
        <p:spPr>
          <a:xfrm rot="0">
            <a:off x="5640647" y="8927785"/>
            <a:ext cx="6932605" cy="720096"/>
          </a:xfrm>
          <a:prstGeom prst="rect">
            <a:avLst/>
          </a:prstGeom>
        </p:spPr>
        <p:txBody>
          <a:bodyPr anchor="t" rtlCol="false" tIns="0" lIns="0" bIns="0" rIns="0">
            <a:spAutoFit/>
          </a:bodyPr>
          <a:lstStyle/>
          <a:p>
            <a:pPr algn="ctr">
              <a:lnSpc>
                <a:spcPts val="2861"/>
              </a:lnSpc>
            </a:pPr>
            <a:r>
              <a:rPr lang="en-US" sz="2601">
                <a:solidFill>
                  <a:srgbClr val="545454"/>
                </a:solidFill>
                <a:latin typeface="DM Sans"/>
                <a:ea typeface="DM Sans"/>
                <a:cs typeface="DM Sans"/>
                <a:sym typeface="DM Sans"/>
              </a:rPr>
              <a:t>3rd International Conference on Advancement of Life Sciences (ICALS 2025)</a:t>
            </a:r>
          </a:p>
        </p:txBody>
      </p:sp>
      <p:sp>
        <p:nvSpPr>
          <p:cNvPr name="Freeform 10" id="10"/>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6" id="26"/>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7" id="27"/>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0" id="30"/>
          <p:cNvSpPr/>
          <p:nvPr/>
        </p:nvSpPr>
        <p:spPr>
          <a:xfrm flipH="true" flipV="true" rot="0">
            <a:off x="1564311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true" flipV="true" rot="5400000">
            <a:off x="1672692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2" id="32"/>
          <p:cNvGrpSpPr/>
          <p:nvPr/>
        </p:nvGrpSpPr>
        <p:grpSpPr>
          <a:xfrm rot="2700000">
            <a:off x="-1376391" y="-3093321"/>
            <a:ext cx="7415398" cy="3565095"/>
            <a:chOff x="0" y="0"/>
            <a:chExt cx="660400" cy="317500"/>
          </a:xfrm>
        </p:grpSpPr>
        <p:sp>
          <p:nvSpPr>
            <p:cNvPr name="Freeform 33" id="3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4" id="3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5" id="3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6" id="3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7" id="3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8" id="3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9" id="3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40" id="4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1" id="4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2" id="42"/>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3" id="43"/>
          <p:cNvSpPr txBox="true"/>
          <p:nvPr/>
        </p:nvSpPr>
        <p:spPr>
          <a:xfrm rot="0">
            <a:off x="5533624" y="6195474"/>
            <a:ext cx="7220751" cy="344811"/>
          </a:xfrm>
          <a:prstGeom prst="rect">
            <a:avLst/>
          </a:prstGeom>
        </p:spPr>
        <p:txBody>
          <a:bodyPr anchor="t" rtlCol="false" tIns="0" lIns="0" bIns="0" rIns="0">
            <a:spAutoFit/>
          </a:bodyPr>
          <a:lstStyle/>
          <a:p>
            <a:pPr algn="ctr">
              <a:lnSpc>
                <a:spcPts val="2640"/>
              </a:lnSpc>
            </a:pPr>
            <a:r>
              <a:rPr lang="en-US" b="true" sz="2400">
                <a:solidFill>
                  <a:srgbClr val="545454"/>
                </a:solidFill>
                <a:latin typeface="DM Sans Bold"/>
                <a:ea typeface="DM Sans Bold"/>
                <a:cs typeface="DM Sans Bold"/>
                <a:sym typeface="DM Sans Bold"/>
              </a:rPr>
              <a:t>Md. Jubairul Alam*, Md. Mortuza Ahmmed</a:t>
            </a:r>
          </a:p>
        </p:txBody>
      </p:sp>
      <p:sp>
        <p:nvSpPr>
          <p:cNvPr name="TextBox 44" id="44"/>
          <p:cNvSpPr txBox="true"/>
          <p:nvPr/>
        </p:nvSpPr>
        <p:spPr>
          <a:xfrm rot="0">
            <a:off x="4666416" y="6597436"/>
            <a:ext cx="8955168" cy="1619532"/>
          </a:xfrm>
          <a:prstGeom prst="rect">
            <a:avLst/>
          </a:prstGeom>
        </p:spPr>
        <p:txBody>
          <a:bodyPr anchor="t" rtlCol="false" tIns="0" lIns="0" bIns="0" rIns="0">
            <a:spAutoFit/>
          </a:bodyPr>
          <a:lstStyle/>
          <a:p>
            <a:pPr algn="ctr">
              <a:lnSpc>
                <a:spcPts val="2671"/>
              </a:lnSpc>
            </a:pPr>
            <a:r>
              <a:rPr lang="en-US" sz="1907">
                <a:solidFill>
                  <a:srgbClr val="545454"/>
                </a:solidFill>
                <a:latin typeface="DM Sans"/>
                <a:ea typeface="DM Sans"/>
                <a:cs typeface="DM Sans"/>
                <a:sym typeface="DM Sans"/>
              </a:rPr>
              <a:t>*Bachelor of Science, Department of Computer Science, American International University-Bangladesh, Dhaka, Bangladesh</a:t>
            </a:r>
          </a:p>
          <a:p>
            <a:pPr algn="ctr">
              <a:lnSpc>
                <a:spcPts val="2671"/>
              </a:lnSpc>
            </a:pPr>
            <a:r>
              <a:rPr lang="en-US" sz="1907">
                <a:solidFill>
                  <a:srgbClr val="545454"/>
                </a:solidFill>
                <a:latin typeface="DM Sans"/>
                <a:ea typeface="DM Sans"/>
                <a:cs typeface="DM Sans"/>
                <a:sym typeface="DM Sans"/>
              </a:rPr>
              <a:t>Associate Professor, </a:t>
            </a:r>
            <a:r>
              <a:rPr lang="en-US" sz="1907">
                <a:solidFill>
                  <a:srgbClr val="545454"/>
                </a:solidFill>
                <a:latin typeface="DM Sans"/>
                <a:ea typeface="DM Sans"/>
                <a:cs typeface="DM Sans"/>
                <a:sym typeface="DM Sans"/>
              </a:rPr>
              <a:t>Department of Mathematics, American International University-Bangladesh, Dhaka, Bangladesh</a:t>
            </a:r>
          </a:p>
          <a:p>
            <a:pPr algn="ctr">
              <a:lnSpc>
                <a:spcPts val="199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271719" y="2932832"/>
            <a:ext cx="11744563" cy="1172417"/>
          </a:xfrm>
          <a:prstGeom prst="rect">
            <a:avLst/>
          </a:prstGeom>
        </p:spPr>
        <p:txBody>
          <a:bodyPr anchor="t" rtlCol="false" tIns="0" lIns="0" bIns="0" rIns="0">
            <a:spAutoFit/>
          </a:bodyPr>
          <a:lstStyle/>
          <a:p>
            <a:pPr algn="ctr">
              <a:lnSpc>
                <a:spcPts val="7630"/>
              </a:lnSpc>
            </a:pPr>
            <a:r>
              <a:rPr lang="en-US" b="true" sz="7630">
                <a:solidFill>
                  <a:srgbClr val="227C9D"/>
                </a:solidFill>
                <a:latin typeface="Kollektif Bold"/>
                <a:ea typeface="Kollektif Bold"/>
                <a:cs typeface="Kollektif Bold"/>
                <a:sym typeface="Kollektif Bold"/>
              </a:rPr>
              <a:t>FUTURE STUDY</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2957327" y="4219013"/>
            <a:ext cx="12254142" cy="3091830"/>
          </a:xfrm>
          <a:prstGeom prst="rect">
            <a:avLst/>
          </a:prstGeom>
        </p:spPr>
        <p:txBody>
          <a:bodyPr anchor="t" rtlCol="false" tIns="0" lIns="0" bIns="0" rIns="0">
            <a:spAutoFit/>
          </a:bodyPr>
          <a:lstStyle/>
          <a:p>
            <a:pPr algn="ctr">
              <a:lnSpc>
                <a:spcPts val="6110"/>
              </a:lnSpc>
            </a:pPr>
            <a:r>
              <a:rPr lang="en-US" sz="2980">
                <a:solidFill>
                  <a:srgbClr val="545454"/>
                </a:solidFill>
                <a:latin typeface="DM Sans"/>
                <a:ea typeface="DM Sans"/>
                <a:cs typeface="DM Sans"/>
                <a:sym typeface="DM Sans"/>
              </a:rPr>
              <a:t>Long-term effects of binaural beats</a:t>
            </a:r>
          </a:p>
          <a:p>
            <a:pPr algn="ctr">
              <a:lnSpc>
                <a:spcPts val="6110"/>
              </a:lnSpc>
            </a:pPr>
            <a:r>
              <a:rPr lang="en-US" sz="2980">
                <a:solidFill>
                  <a:srgbClr val="545454"/>
                </a:solidFill>
                <a:latin typeface="DM Sans"/>
                <a:ea typeface="DM Sans"/>
                <a:cs typeface="DM Sans"/>
                <a:sym typeface="DM Sans"/>
              </a:rPr>
              <a:t>Their efficacy in high-stress occupations, such as healthcare and IT</a:t>
            </a:r>
          </a:p>
          <a:p>
            <a:pPr algn="ctr">
              <a:lnSpc>
                <a:spcPts val="6110"/>
              </a:lnSpc>
            </a:pPr>
            <a:r>
              <a:rPr lang="en-US" sz="2980">
                <a:solidFill>
                  <a:srgbClr val="545454"/>
                </a:solidFill>
                <a:latin typeface="DM Sans"/>
                <a:ea typeface="DM Sans"/>
                <a:cs typeface="DM Sans"/>
                <a:sym typeface="DM Sans"/>
              </a:rPr>
              <a:t>Neural mechanisms underlying observed effects using EEG or fMRI</a:t>
            </a:r>
          </a:p>
          <a:p>
            <a:pPr algn="ctr">
              <a:lnSpc>
                <a:spcPts val="679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1298396"/>
            <a:ext cx="10620170" cy="1061085"/>
          </a:xfrm>
          <a:prstGeom prst="rect">
            <a:avLst/>
          </a:prstGeom>
        </p:spPr>
        <p:txBody>
          <a:bodyPr anchor="t" rtlCol="false" tIns="0" lIns="0" bIns="0" rIns="0">
            <a:spAutoFit/>
          </a:bodyPr>
          <a:lstStyle/>
          <a:p>
            <a:pPr algn="ctr">
              <a:lnSpc>
                <a:spcPts val="6900"/>
              </a:lnSpc>
            </a:pPr>
            <a:r>
              <a:rPr lang="en-US" b="true" sz="6900">
                <a:solidFill>
                  <a:srgbClr val="227C9D"/>
                </a:solidFill>
                <a:latin typeface="Kollektif Bold"/>
                <a:ea typeface="Kollektif Bold"/>
                <a:cs typeface="Kollektif Bold"/>
                <a:sym typeface="Kollektif Bold"/>
              </a:rPr>
              <a:t>CONCLUSION</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2570729"/>
            <a:ext cx="10719600" cy="2095500"/>
          </a:xfrm>
          <a:prstGeom prst="rect">
            <a:avLst/>
          </a:prstGeom>
        </p:spPr>
        <p:txBody>
          <a:bodyPr anchor="t" rtlCol="false" tIns="0" lIns="0" bIns="0" rIns="0">
            <a:spAutoFit/>
          </a:bodyPr>
          <a:lstStyle/>
          <a:p>
            <a:pPr algn="just">
              <a:lnSpc>
                <a:spcPts val="3360"/>
              </a:lnSpc>
            </a:pPr>
            <a:r>
              <a:rPr lang="en-US" sz="2800">
                <a:solidFill>
                  <a:srgbClr val="545454"/>
                </a:solidFill>
                <a:latin typeface="DM Sans"/>
                <a:ea typeface="DM Sans"/>
                <a:cs typeface="DM Sans"/>
                <a:sym typeface="DM Sans"/>
              </a:rPr>
              <a:t>This study highlights the effectiveness of binaural beats as a tool to mitigate mental fatigue and enhance cognitive performance in corporate employees. By integrating binaural beats into workplace wellness strategies, organizations can improve employee well-being and productivity.</a:t>
            </a:r>
          </a:p>
        </p:txBody>
      </p:sp>
      <p:sp>
        <p:nvSpPr>
          <p:cNvPr name="TextBox 40" id="40"/>
          <p:cNvSpPr txBox="true"/>
          <p:nvPr/>
        </p:nvSpPr>
        <p:spPr>
          <a:xfrm rot="0">
            <a:off x="5536724" y="4951979"/>
            <a:ext cx="7538843" cy="4644309"/>
          </a:xfrm>
          <a:prstGeom prst="rect">
            <a:avLst/>
          </a:prstGeom>
        </p:spPr>
        <p:txBody>
          <a:bodyPr anchor="t" rtlCol="false" tIns="0" lIns="0" bIns="0" rIns="0">
            <a:spAutoFit/>
          </a:bodyPr>
          <a:lstStyle/>
          <a:p>
            <a:pPr algn="ctr">
              <a:lnSpc>
                <a:spcPts val="3101"/>
              </a:lnSpc>
            </a:pPr>
            <a:r>
              <a:rPr lang="en-US" sz="2584" b="true">
                <a:solidFill>
                  <a:srgbClr val="545454"/>
                </a:solidFill>
                <a:latin typeface="DM Sans Bold"/>
                <a:ea typeface="DM Sans Bold"/>
                <a:cs typeface="DM Sans Bold"/>
                <a:sym typeface="DM Sans Bold"/>
              </a:rPr>
              <a:t>Reference</a:t>
            </a:r>
          </a:p>
          <a:p>
            <a:pPr algn="ctr">
              <a:lnSpc>
                <a:spcPts val="688"/>
              </a:lnSpc>
            </a:pPr>
          </a:p>
          <a:p>
            <a:pPr algn="l" marL="420927" indent="-210464" lvl="1">
              <a:lnSpc>
                <a:spcPts val="2534"/>
              </a:lnSpc>
              <a:buFont typeface="Arial"/>
              <a:buChar char="•"/>
            </a:pPr>
            <a:r>
              <a:rPr lang="en-US" sz="1949">
                <a:solidFill>
                  <a:srgbClr val="545454"/>
                </a:solidFill>
                <a:latin typeface="DM Sans"/>
                <a:ea typeface="DM Sans"/>
                <a:cs typeface="DM Sans"/>
                <a:sym typeface="DM Sans"/>
              </a:rPr>
              <a:t>[1] T. J. Balkin et al., “Cognitive fatigue and its impact on workplace performance,” J. Occup. Health Psychol., vol. 7, no. 1, pp. 16–32, 2002.</a:t>
            </a:r>
          </a:p>
          <a:p>
            <a:pPr algn="l" marL="420927" indent="-210464" lvl="1">
              <a:lnSpc>
                <a:spcPts val="2534"/>
              </a:lnSpc>
              <a:buFont typeface="Arial"/>
              <a:buChar char="•"/>
            </a:pPr>
            <a:r>
              <a:rPr lang="en-US" sz="1949">
                <a:solidFill>
                  <a:srgbClr val="545454"/>
                </a:solidFill>
                <a:latin typeface="DM Sans"/>
                <a:ea typeface="DM Sans"/>
                <a:cs typeface="DM Sans"/>
                <a:sym typeface="DM Sans"/>
              </a:rPr>
              <a:t>[2] L. S. Colzato et al., “Binaural beats enhance attention and meditation,” Cogn. Res. Princ. Implic., vol. 2, no. 1, pp. 1–7, 2017.</a:t>
            </a:r>
          </a:p>
          <a:p>
            <a:pPr algn="l" marL="420927" indent="-210464" lvl="1">
              <a:lnSpc>
                <a:spcPts val="2534"/>
              </a:lnSpc>
              <a:buFont typeface="Arial"/>
              <a:buChar char="•"/>
            </a:pPr>
            <a:r>
              <a:rPr lang="en-US" sz="1949">
                <a:solidFill>
                  <a:srgbClr val="545454"/>
                </a:solidFill>
                <a:latin typeface="DM Sans"/>
                <a:ea typeface="DM Sans"/>
                <a:cs typeface="DM Sans"/>
                <a:sym typeface="DM Sans"/>
              </a:rPr>
              <a:t>[3] J. D. Lane et al., “Binaural auditory beats affect vigilance performance and mood,” Physiol. Behav., vol. 63, no. 2, pp. 249–252, 1998.</a:t>
            </a:r>
          </a:p>
          <a:p>
            <a:pPr algn="l" marL="420927" indent="-210464" lvl="1">
              <a:lnSpc>
                <a:spcPts val="2534"/>
              </a:lnSpc>
              <a:buFont typeface="Arial"/>
              <a:buChar char="•"/>
            </a:pPr>
            <a:r>
              <a:rPr lang="en-US" sz="1949">
                <a:solidFill>
                  <a:srgbClr val="545454"/>
                </a:solidFill>
                <a:latin typeface="DM Sans"/>
                <a:ea typeface="DM Sans"/>
                <a:cs typeface="DM Sans"/>
                <a:sym typeface="DM Sans"/>
              </a:rPr>
              <a:t>[4] G. Oster, “Auditory beats in the brain,” Sci. Am., vol. 229, no. 4, pp. 94–102, 1973.</a:t>
            </a:r>
          </a:p>
          <a:p>
            <a:pPr algn="l" marL="420927" indent="-210464" lvl="1">
              <a:lnSpc>
                <a:spcPts val="2534"/>
              </a:lnSpc>
              <a:buFont typeface="Arial"/>
              <a:buChar char="•"/>
            </a:pPr>
            <a:r>
              <a:rPr lang="en-US" sz="1949">
                <a:solidFill>
                  <a:srgbClr val="545454"/>
                </a:solidFill>
                <a:latin typeface="DM Sans"/>
                <a:ea typeface="DM Sans"/>
                <a:cs typeface="DM Sans"/>
                <a:sym typeface="DM Sans"/>
              </a:rPr>
              <a:t>[5] T. Weiland et al., “The effects of binaural beats on working memory performance in healthy adults,” Aust. J. Psychol., vol. 63, no. 4, pp. 207–214, 2011.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759806"/>
            <a:ext cx="10620170" cy="1886584"/>
          </a:xfrm>
          <a:prstGeom prst="rect">
            <a:avLst/>
          </a:prstGeom>
        </p:spPr>
        <p:txBody>
          <a:bodyPr anchor="t" rtlCol="false" tIns="0" lIns="0" bIns="0" rIns="0">
            <a:spAutoFit/>
          </a:bodyPr>
          <a:lstStyle/>
          <a:p>
            <a:pPr algn="ctr">
              <a:lnSpc>
                <a:spcPts val="12399"/>
              </a:lnSpc>
            </a:pPr>
            <a:r>
              <a:rPr lang="en-US" b="true" sz="12399">
                <a:solidFill>
                  <a:srgbClr val="227C9D"/>
                </a:solidFill>
                <a:latin typeface="Kollektif Bold"/>
                <a:ea typeface="Kollektif Bold"/>
                <a:cs typeface="Kollektif Bold"/>
                <a:sym typeface="Kollektif Bold"/>
              </a:rPr>
              <a:t>THANK YOU</a:t>
            </a:r>
          </a:p>
        </p:txBody>
      </p:sp>
      <p:sp>
        <p:nvSpPr>
          <p:cNvPr name="TextBox 3" id="3"/>
          <p:cNvSpPr txBox="true"/>
          <p:nvPr/>
        </p:nvSpPr>
        <p:spPr>
          <a:xfrm rot="0">
            <a:off x="5167191" y="5568346"/>
            <a:ext cx="7953619" cy="857256"/>
          </a:xfrm>
          <a:prstGeom prst="rect">
            <a:avLst/>
          </a:prstGeom>
        </p:spPr>
        <p:txBody>
          <a:bodyPr anchor="t" rtlCol="false" tIns="0" lIns="0" bIns="0" rIns="0">
            <a:spAutoFit/>
          </a:bodyPr>
          <a:lstStyle/>
          <a:p>
            <a:pPr algn="ctr">
              <a:lnSpc>
                <a:spcPts val="3300"/>
              </a:lnSpc>
            </a:pPr>
            <a:r>
              <a:rPr lang="en-US" sz="3000">
                <a:solidFill>
                  <a:srgbClr val="545454"/>
                </a:solidFill>
                <a:latin typeface="DM Sans"/>
                <a:ea typeface="DM Sans"/>
                <a:cs typeface="DM Sans"/>
                <a:sym typeface="DM Sans"/>
              </a:rPr>
              <a:t>3rd International Conference on Advancement of Life Sciences (ICALS 2025)</a:t>
            </a:r>
          </a:p>
        </p:txBody>
      </p:sp>
      <p:sp>
        <p:nvSpPr>
          <p:cNvPr name="Freeform 4" id="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1" id="21"/>
          <p:cNvGrpSpPr/>
          <p:nvPr/>
        </p:nvGrpSpPr>
        <p:grpSpPr>
          <a:xfrm rot="0">
            <a:off x="13123603" y="5475036"/>
            <a:ext cx="8847511" cy="8855676"/>
            <a:chOff x="0" y="0"/>
            <a:chExt cx="11796681" cy="11807568"/>
          </a:xfrm>
        </p:grpSpPr>
        <p:grpSp>
          <p:nvGrpSpPr>
            <p:cNvPr name="Group 22" id="22"/>
            <p:cNvGrpSpPr/>
            <p:nvPr/>
          </p:nvGrpSpPr>
          <p:grpSpPr>
            <a:xfrm rot="2700000">
              <a:off x="1676828" y="2799524"/>
              <a:ext cx="9887197" cy="4753460"/>
              <a:chOff x="0" y="0"/>
              <a:chExt cx="660400" cy="317500"/>
            </a:xfrm>
          </p:grpSpPr>
          <p:sp>
            <p:nvSpPr>
              <p:cNvPr name="Freeform 23" id="2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4" id="2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5" id="25"/>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6" id="26"/>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7" id="27"/>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8" id="28"/>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9" id="29"/>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30" id="30"/>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1" id="31"/>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2" id="32"/>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3" id="33"/>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4" id="34"/>
          <p:cNvGrpSpPr/>
          <p:nvPr/>
        </p:nvGrpSpPr>
        <p:grpSpPr>
          <a:xfrm rot="0">
            <a:off x="-2634012" y="-5192964"/>
            <a:ext cx="8847511" cy="8855676"/>
            <a:chOff x="0" y="0"/>
            <a:chExt cx="11796681" cy="11807568"/>
          </a:xfrm>
        </p:grpSpPr>
        <p:grpSp>
          <p:nvGrpSpPr>
            <p:cNvPr name="Group 35" id="35"/>
            <p:cNvGrpSpPr/>
            <p:nvPr/>
          </p:nvGrpSpPr>
          <p:grpSpPr>
            <a:xfrm rot="2700000">
              <a:off x="1676828" y="2799524"/>
              <a:ext cx="9887197" cy="4753460"/>
              <a:chOff x="0" y="0"/>
              <a:chExt cx="660400" cy="317500"/>
            </a:xfrm>
          </p:grpSpPr>
          <p:sp>
            <p:nvSpPr>
              <p:cNvPr name="Freeform 36" id="36"/>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7" id="37"/>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8" id="38"/>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9" id="39"/>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40" id="40"/>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1" id="41"/>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2" id="42"/>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3" id="43"/>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4" id="44"/>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5" id="45"/>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6" id="46"/>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710979" y="1665854"/>
            <a:ext cx="12866041" cy="719472"/>
          </a:xfrm>
          <a:prstGeom prst="rect">
            <a:avLst/>
          </a:prstGeom>
        </p:spPr>
        <p:txBody>
          <a:bodyPr anchor="t" rtlCol="false" tIns="0" lIns="0" bIns="0" rIns="0">
            <a:spAutoFit/>
          </a:bodyPr>
          <a:lstStyle/>
          <a:p>
            <a:pPr algn="ctr">
              <a:lnSpc>
                <a:spcPts val="4700"/>
              </a:lnSpc>
            </a:pPr>
            <a:r>
              <a:rPr lang="en-US" b="true" sz="4700">
                <a:solidFill>
                  <a:srgbClr val="227C9D"/>
                </a:solidFill>
                <a:latin typeface="Kollektif Bold"/>
                <a:ea typeface="Kollektif Bold"/>
                <a:cs typeface="Kollektif Bold"/>
                <a:sym typeface="Kollektif Bold"/>
              </a:rPr>
              <a:t>INTRODUCTION &amp; BACKGROUND</a:t>
            </a:r>
          </a:p>
        </p:txBody>
      </p:sp>
      <p:grpSp>
        <p:nvGrpSpPr>
          <p:cNvPr name="Group 3" id="3"/>
          <p:cNvGrpSpPr/>
          <p:nvPr/>
        </p:nvGrpSpPr>
        <p:grpSpPr>
          <a:xfrm rot="2700000">
            <a:off x="-1376391" y="-3093321"/>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6" id="6"/>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7" id="7"/>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8" id="8"/>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9" id="9"/>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0" id="10"/>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1" id="11"/>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2" id="12"/>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3" id="13"/>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14" id="1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15122298"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10800000">
            <a:off x="16206107" y="2112509"/>
            <a:ext cx="965249" cy="965249"/>
          </a:xfrm>
          <a:custGeom>
            <a:avLst/>
            <a:gdLst/>
            <a:ahLst/>
            <a:cxnLst/>
            <a:rect r="r" b="b" t="t" l="l"/>
            <a:pathLst>
              <a:path h="965249" w="965249">
                <a:moveTo>
                  <a:pt x="0" y="0"/>
                </a:moveTo>
                <a:lnTo>
                  <a:pt x="965250" y="0"/>
                </a:lnTo>
                <a:lnTo>
                  <a:pt x="965250" y="965249"/>
                </a:lnTo>
                <a:lnTo>
                  <a:pt x="0" y="965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AutoShape 26" id="26"/>
          <p:cNvSpPr/>
          <p:nvPr/>
        </p:nvSpPr>
        <p:spPr>
          <a:xfrm>
            <a:off x="4419522" y="2460255"/>
            <a:ext cx="9448955" cy="0"/>
          </a:xfrm>
          <a:prstGeom prst="line">
            <a:avLst/>
          </a:prstGeom>
          <a:ln cap="flat" w="38100">
            <a:solidFill>
              <a:srgbClr val="8CA9AD"/>
            </a:solidFill>
            <a:prstDash val="solid"/>
            <a:headEnd type="none" len="sm" w="sm"/>
            <a:tailEnd type="none" len="sm" w="sm"/>
          </a:ln>
        </p:spPr>
      </p:sp>
      <p:sp>
        <p:nvSpPr>
          <p:cNvPr name="Freeform 27" id="27"/>
          <p:cNvSpPr/>
          <p:nvPr/>
        </p:nvSpPr>
        <p:spPr>
          <a:xfrm flipH="false" flipV="false" rot="0">
            <a:off x="10893851" y="2460255"/>
            <a:ext cx="4837516" cy="6651372"/>
          </a:xfrm>
          <a:custGeom>
            <a:avLst/>
            <a:gdLst/>
            <a:ahLst/>
            <a:cxnLst/>
            <a:rect r="r" b="b" t="t" l="l"/>
            <a:pathLst>
              <a:path h="6651372" w="4837516">
                <a:moveTo>
                  <a:pt x="0" y="0"/>
                </a:moveTo>
                <a:lnTo>
                  <a:pt x="4837517" y="0"/>
                </a:lnTo>
                <a:lnTo>
                  <a:pt x="4837517" y="6651372"/>
                </a:lnTo>
                <a:lnTo>
                  <a:pt x="0" y="6651372"/>
                </a:lnTo>
                <a:lnTo>
                  <a:pt x="0" y="0"/>
                </a:lnTo>
                <a:close/>
              </a:path>
            </a:pathLst>
          </a:custGeom>
          <a:blipFill>
            <a:blip r:embed="rId10"/>
            <a:stretch>
              <a:fillRect l="0" t="0" r="0" b="-9162"/>
            </a:stretch>
          </a:blipFill>
        </p:spPr>
      </p:sp>
      <p:sp>
        <p:nvSpPr>
          <p:cNvPr name="Freeform 28" id="28"/>
          <p:cNvSpPr/>
          <p:nvPr/>
        </p:nvSpPr>
        <p:spPr>
          <a:xfrm flipH="true" flipV="true" rot="-10800000">
            <a:off x="15240858" y="2112509"/>
            <a:ext cx="965249" cy="965249"/>
          </a:xfrm>
          <a:custGeom>
            <a:avLst/>
            <a:gdLst/>
            <a:ahLst/>
            <a:cxnLst/>
            <a:rect r="r" b="b" t="t" l="l"/>
            <a:pathLst>
              <a:path h="965249" w="965249">
                <a:moveTo>
                  <a:pt x="965249" y="965249"/>
                </a:moveTo>
                <a:lnTo>
                  <a:pt x="0" y="965249"/>
                </a:lnTo>
                <a:lnTo>
                  <a:pt x="0" y="0"/>
                </a:lnTo>
                <a:lnTo>
                  <a:pt x="965249" y="0"/>
                </a:lnTo>
                <a:lnTo>
                  <a:pt x="965249" y="96524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9" id="29"/>
          <p:cNvSpPr txBox="true"/>
          <p:nvPr/>
        </p:nvSpPr>
        <p:spPr>
          <a:xfrm rot="0">
            <a:off x="3676215" y="2654413"/>
            <a:ext cx="7055943" cy="7600950"/>
          </a:xfrm>
          <a:prstGeom prst="rect">
            <a:avLst/>
          </a:prstGeom>
        </p:spPr>
        <p:txBody>
          <a:bodyPr anchor="t" rtlCol="false" tIns="0" lIns="0" bIns="0" rIns="0">
            <a:spAutoFit/>
          </a:bodyPr>
          <a:lstStyle/>
          <a:p>
            <a:pPr algn="just">
              <a:lnSpc>
                <a:spcPts val="2880"/>
              </a:lnSpc>
            </a:pPr>
            <a:r>
              <a:rPr lang="en-US" sz="2400">
                <a:solidFill>
                  <a:srgbClr val="545454"/>
                </a:solidFill>
                <a:latin typeface="DM Sans"/>
                <a:ea typeface="DM Sans"/>
                <a:cs typeface="DM Sans"/>
                <a:sym typeface="DM Sans"/>
              </a:rPr>
              <a:t>Mental fatigue and sleep deprivation are significant challenges in corporate environments, leading to cognitive impairment, reduced productivity, and health issues. This study investigates the application of binaural beats—non-invasive auditory stimuli—as a tool to mitigate mental fatigue and enhance workplace productivity. Participants were divided into experimental and control groups, with the experimental group exposed to beta, alpha, and theta wave frequencies. Over four weeks, cognitive performance, stress levels, and productivity metrics were measured. Results showed that binaural beats significantly improved attention span, memory recall, sleep quality, and task efficiency while reducing fatigue and perceived stress. These findings highlight the potential of binaural beats as an effective intervention for workplace wellness programs.</a:t>
            </a:r>
          </a:p>
          <a:p>
            <a:pPr algn="just">
              <a:lnSpc>
                <a:spcPts val="2880"/>
              </a:lnSpc>
            </a:pPr>
          </a:p>
          <a:p>
            <a:pPr algn="just">
              <a:lnSpc>
                <a:spcPts val="2880"/>
              </a:lnSpc>
            </a:pPr>
          </a:p>
        </p:txBody>
      </p:sp>
      <p:sp>
        <p:nvSpPr>
          <p:cNvPr name="TextBox 30" id="30"/>
          <p:cNvSpPr txBox="true"/>
          <p:nvPr/>
        </p:nvSpPr>
        <p:spPr>
          <a:xfrm rot="0">
            <a:off x="11084087" y="9149727"/>
            <a:ext cx="4457044" cy="285750"/>
          </a:xfrm>
          <a:prstGeom prst="rect">
            <a:avLst/>
          </a:prstGeom>
        </p:spPr>
        <p:txBody>
          <a:bodyPr anchor="t" rtlCol="false" tIns="0" lIns="0" bIns="0" rIns="0">
            <a:spAutoFit/>
          </a:bodyPr>
          <a:lstStyle/>
          <a:p>
            <a:pPr algn="just">
              <a:lnSpc>
                <a:spcPts val="2280"/>
              </a:lnSpc>
            </a:pPr>
            <a:r>
              <a:rPr lang="en-US" sz="1900">
                <a:solidFill>
                  <a:srgbClr val="545454"/>
                </a:solidFill>
                <a:latin typeface="DM Sans"/>
                <a:ea typeface="DM Sans"/>
                <a:cs typeface="DM Sans"/>
                <a:sym typeface="DM Sans"/>
              </a:rPr>
              <a:t>Figure: Brain waves charts description[]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2710979" y="3068233"/>
            <a:ext cx="12866041" cy="981726"/>
          </a:xfrm>
          <a:prstGeom prst="rect">
            <a:avLst/>
          </a:prstGeom>
        </p:spPr>
        <p:txBody>
          <a:bodyPr anchor="t" rtlCol="false" tIns="0" lIns="0" bIns="0" rIns="0">
            <a:spAutoFit/>
          </a:bodyPr>
          <a:lstStyle/>
          <a:p>
            <a:pPr algn="ctr">
              <a:lnSpc>
                <a:spcPts val="6400"/>
              </a:lnSpc>
            </a:pPr>
            <a:r>
              <a:rPr lang="en-US" b="true" sz="6400">
                <a:solidFill>
                  <a:srgbClr val="227C9D"/>
                </a:solidFill>
                <a:latin typeface="Kollektif Bold"/>
                <a:ea typeface="Kollektif Bold"/>
                <a:cs typeface="Kollektif Bold"/>
                <a:sym typeface="Kollektif Bold"/>
              </a:rPr>
              <a:t>RESEARCH OBJECTIVE</a:t>
            </a:r>
          </a:p>
        </p:txBody>
      </p:sp>
      <p:sp>
        <p:nvSpPr>
          <p:cNvPr name="TextBox 20" id="20"/>
          <p:cNvSpPr txBox="true"/>
          <p:nvPr/>
        </p:nvSpPr>
        <p:spPr>
          <a:xfrm rot="0">
            <a:off x="3784200" y="4344667"/>
            <a:ext cx="10719600" cy="2095500"/>
          </a:xfrm>
          <a:prstGeom prst="rect">
            <a:avLst/>
          </a:prstGeom>
        </p:spPr>
        <p:txBody>
          <a:bodyPr anchor="t" rtlCol="false" tIns="0" lIns="0" bIns="0" rIns="0">
            <a:spAutoFit/>
          </a:bodyPr>
          <a:lstStyle/>
          <a:p>
            <a:pPr algn="ctr">
              <a:lnSpc>
                <a:spcPts val="4199"/>
              </a:lnSpc>
            </a:pPr>
            <a:r>
              <a:rPr lang="en-US" sz="3499">
                <a:solidFill>
                  <a:srgbClr val="545454"/>
                </a:solidFill>
                <a:latin typeface="DM Sans"/>
                <a:ea typeface="DM Sans"/>
                <a:cs typeface="DM Sans"/>
                <a:sym typeface="DM Sans"/>
              </a:rPr>
              <a:t>The study aims to explore how binaural beats, specifically beta (13–30 Hz), alpha (8–12 Hz), and theta (4–8 Hz) frequencies, impact mental fatigue and cognitive performance in corporate employees</a:t>
            </a:r>
          </a:p>
        </p:txBody>
      </p:sp>
      <p:sp>
        <p:nvSpPr>
          <p:cNvPr name="AutoShape 21" id="21"/>
          <p:cNvSpPr/>
          <p:nvPr/>
        </p:nvSpPr>
        <p:spPr>
          <a:xfrm>
            <a:off x="4405559" y="4129334"/>
            <a:ext cx="9448955" cy="0"/>
          </a:xfrm>
          <a:prstGeom prst="line">
            <a:avLst/>
          </a:prstGeom>
          <a:ln cap="flat" w="38100">
            <a:solidFill>
              <a:srgbClr val="8CA9AD"/>
            </a:solidFill>
            <a:prstDash val="solid"/>
            <a:headEnd type="none" len="sm" w="sm"/>
            <a:tailEnd type="none" len="sm" w="sm"/>
          </a:ln>
        </p:spPr>
      </p:sp>
      <p:sp>
        <p:nvSpPr>
          <p:cNvPr name="Freeform 22" id="2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5400000">
            <a:off x="15122298"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16206107" y="2112509"/>
            <a:ext cx="965249" cy="965249"/>
          </a:xfrm>
          <a:custGeom>
            <a:avLst/>
            <a:gdLst/>
            <a:ahLst/>
            <a:cxnLst/>
            <a:rect r="r" b="b" t="t" l="l"/>
            <a:pathLst>
              <a:path h="965249" w="965249">
                <a:moveTo>
                  <a:pt x="0" y="0"/>
                </a:moveTo>
                <a:lnTo>
                  <a:pt x="965250" y="0"/>
                </a:lnTo>
                <a:lnTo>
                  <a:pt x="965250" y="965249"/>
                </a:lnTo>
                <a:lnTo>
                  <a:pt x="0" y="965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true" flipV="true" rot="-10800000">
            <a:off x="15240858" y="2112509"/>
            <a:ext cx="965249" cy="965249"/>
          </a:xfrm>
          <a:custGeom>
            <a:avLst/>
            <a:gdLst/>
            <a:ahLst/>
            <a:cxnLst/>
            <a:rect r="r" b="b" t="t" l="l"/>
            <a:pathLst>
              <a:path h="965249" w="965249">
                <a:moveTo>
                  <a:pt x="965249" y="965249"/>
                </a:moveTo>
                <a:lnTo>
                  <a:pt x="0" y="965249"/>
                </a:lnTo>
                <a:lnTo>
                  <a:pt x="0" y="0"/>
                </a:lnTo>
                <a:lnTo>
                  <a:pt x="965249" y="0"/>
                </a:lnTo>
                <a:lnTo>
                  <a:pt x="965249" y="96524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3418661" y="7925011"/>
            <a:ext cx="5432179" cy="261162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553744" y="8398225"/>
            <a:ext cx="4655076" cy="4702703"/>
          </a:xfrm>
          <a:prstGeom prst="line">
            <a:avLst/>
          </a:prstGeom>
          <a:ln cap="flat" w="19050">
            <a:solidFill>
              <a:srgbClr val="8CA9AD"/>
            </a:solidFill>
            <a:prstDash val="solid"/>
            <a:headEnd type="none" len="sm" w="sm"/>
            <a:tailEnd type="none" len="sm" w="sm"/>
          </a:ln>
        </p:spPr>
      </p:sp>
      <p:sp>
        <p:nvSpPr>
          <p:cNvPr name="AutoShape 17" id="17"/>
          <p:cNvSpPr/>
          <p:nvPr/>
        </p:nvSpPr>
        <p:spPr>
          <a:xfrm flipV="true">
            <a:off x="13716436" y="7603009"/>
            <a:ext cx="5739273" cy="573927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124734" y="8003156"/>
            <a:ext cx="5543693" cy="5543693"/>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2710979" y="1334559"/>
            <a:ext cx="12866041" cy="981726"/>
          </a:xfrm>
          <a:prstGeom prst="rect">
            <a:avLst/>
          </a:prstGeom>
        </p:spPr>
        <p:txBody>
          <a:bodyPr anchor="t" rtlCol="false" tIns="0" lIns="0" bIns="0" rIns="0">
            <a:spAutoFit/>
          </a:bodyPr>
          <a:lstStyle/>
          <a:p>
            <a:pPr algn="ctr">
              <a:lnSpc>
                <a:spcPts val="6400"/>
              </a:lnSpc>
            </a:pPr>
            <a:r>
              <a:rPr lang="en-US" b="true" sz="6400">
                <a:solidFill>
                  <a:srgbClr val="227C9D"/>
                </a:solidFill>
                <a:latin typeface="Kollektif Bold"/>
                <a:ea typeface="Kollektif Bold"/>
                <a:cs typeface="Kollektif Bold"/>
                <a:sym typeface="Kollektif Bold"/>
              </a:rPr>
              <a:t>LITERATURE REVIEW</a:t>
            </a:r>
          </a:p>
        </p:txBody>
      </p:sp>
      <p:sp>
        <p:nvSpPr>
          <p:cNvPr name="TextBox 20" id="20"/>
          <p:cNvSpPr txBox="true"/>
          <p:nvPr/>
        </p:nvSpPr>
        <p:spPr>
          <a:xfrm rot="0">
            <a:off x="3784200" y="2572893"/>
            <a:ext cx="10719600" cy="6952107"/>
          </a:xfrm>
          <a:prstGeom prst="rect">
            <a:avLst/>
          </a:prstGeom>
        </p:spPr>
        <p:txBody>
          <a:bodyPr anchor="t" rtlCol="false" tIns="0" lIns="0" bIns="0" rIns="0">
            <a:spAutoFit/>
          </a:bodyPr>
          <a:lstStyle/>
          <a:p>
            <a:pPr algn="just" marL="518163" indent="-259082" lvl="1">
              <a:lnSpc>
                <a:spcPts val="3264"/>
              </a:lnSpc>
              <a:buFont typeface="Arial"/>
              <a:buChar char="•"/>
            </a:pPr>
            <a:r>
              <a:rPr lang="en-US" b="true" sz="2400">
                <a:solidFill>
                  <a:srgbClr val="545454"/>
                </a:solidFill>
                <a:latin typeface="DM Sans Bold"/>
                <a:ea typeface="DM Sans Bold"/>
                <a:cs typeface="DM Sans Bold"/>
                <a:sym typeface="DM Sans Bold"/>
              </a:rPr>
              <a:t>Mental Fatigue and Workplace Productivity:</a:t>
            </a:r>
            <a:r>
              <a:rPr lang="en-US" sz="2400">
                <a:solidFill>
                  <a:srgbClr val="545454"/>
                </a:solidFill>
                <a:latin typeface="DM Sans"/>
                <a:ea typeface="DM Sans"/>
                <a:cs typeface="DM Sans"/>
                <a:sym typeface="DM Sans"/>
              </a:rPr>
              <a:t> Studies show that prolonged work and stress contribute to cognitive decline and decreased efficiency[1]. Fatigue is linked to errors, reduced focus, and poor decision-making.</a:t>
            </a:r>
          </a:p>
          <a:p>
            <a:pPr algn="just" marL="518163" indent="-259082" lvl="1">
              <a:lnSpc>
                <a:spcPts val="3264"/>
              </a:lnSpc>
              <a:buFont typeface="Arial"/>
              <a:buChar char="•"/>
            </a:pPr>
            <a:r>
              <a:rPr lang="en-US" b="true" sz="2400">
                <a:solidFill>
                  <a:srgbClr val="545454"/>
                </a:solidFill>
                <a:latin typeface="DM Sans Bold"/>
                <a:ea typeface="DM Sans Bold"/>
                <a:cs typeface="DM Sans Bold"/>
                <a:sym typeface="DM Sans Bold"/>
              </a:rPr>
              <a:t>Brainwave Entrainment with Binaural Beats:</a:t>
            </a:r>
            <a:r>
              <a:rPr lang="en-US" sz="2400">
                <a:solidFill>
                  <a:srgbClr val="545454"/>
                </a:solidFill>
                <a:latin typeface="DM Sans"/>
                <a:ea typeface="DM Sans"/>
                <a:cs typeface="DM Sans"/>
                <a:sym typeface="DM Sans"/>
              </a:rPr>
              <a:t> Previous research indicates that binaural beats may help in modulating mood and cognitive functions[2]. For instance, beta waves are associated with focus and alertness, while alpha waves promote relaxation and theta waves enhance creativity and sleep[3].</a:t>
            </a:r>
          </a:p>
          <a:p>
            <a:pPr algn="just" marL="518163" indent="-259082" lvl="1">
              <a:lnSpc>
                <a:spcPts val="3264"/>
              </a:lnSpc>
              <a:buFont typeface="Arial"/>
              <a:buChar char="•"/>
            </a:pPr>
            <a:r>
              <a:rPr lang="en-US" b="true" sz="2400">
                <a:solidFill>
                  <a:srgbClr val="545454"/>
                </a:solidFill>
                <a:latin typeface="DM Sans Bold"/>
                <a:ea typeface="DM Sans Bold"/>
                <a:cs typeface="DM Sans Bold"/>
                <a:sym typeface="DM Sans Bold"/>
              </a:rPr>
              <a:t>Applications in Cognitive Enhancement:</a:t>
            </a:r>
            <a:r>
              <a:rPr lang="en-US" sz="2400">
                <a:solidFill>
                  <a:srgbClr val="545454"/>
                </a:solidFill>
                <a:latin typeface="DM Sans"/>
                <a:ea typeface="DM Sans"/>
                <a:cs typeface="DM Sans"/>
                <a:sym typeface="DM Sans"/>
              </a:rPr>
              <a:t> Binaural beats have been used in educational, therapeutic, and personal productivity contexts. Evidence suggests that these auditory stimuli can improve attention span and reduce stress levels.</a:t>
            </a:r>
          </a:p>
          <a:p>
            <a:pPr algn="just" marL="518163" indent="-259082" lvl="1">
              <a:lnSpc>
                <a:spcPts val="3264"/>
              </a:lnSpc>
              <a:buFont typeface="Arial"/>
              <a:buChar char="•"/>
            </a:pPr>
            <a:r>
              <a:rPr lang="en-US" b="true" sz="2400">
                <a:solidFill>
                  <a:srgbClr val="545454"/>
                </a:solidFill>
                <a:latin typeface="DM Sans Bold"/>
                <a:ea typeface="DM Sans Bold"/>
                <a:cs typeface="DM Sans Bold"/>
                <a:sym typeface="DM Sans Bold"/>
              </a:rPr>
              <a:t>Gaps in the Literature:</a:t>
            </a:r>
            <a:r>
              <a:rPr lang="en-US" sz="2400">
                <a:solidFill>
                  <a:srgbClr val="545454"/>
                </a:solidFill>
                <a:latin typeface="DM Sans"/>
                <a:ea typeface="DM Sans"/>
                <a:cs typeface="DM Sans"/>
                <a:sym typeface="DM Sans"/>
              </a:rPr>
              <a:t> While many studies validate the cognitive benefits of binaural beats, limited research focuses specifically on corporate employees and their sustained effects on productivity[4].</a:t>
            </a:r>
          </a:p>
          <a:p>
            <a:pPr algn="just">
              <a:lnSpc>
                <a:spcPts val="3264"/>
              </a:lnSpc>
            </a:pPr>
          </a:p>
        </p:txBody>
      </p:sp>
      <p:sp>
        <p:nvSpPr>
          <p:cNvPr name="AutoShape 21" id="21"/>
          <p:cNvSpPr/>
          <p:nvPr/>
        </p:nvSpPr>
        <p:spPr>
          <a:xfrm>
            <a:off x="4405559" y="2395660"/>
            <a:ext cx="9448955" cy="0"/>
          </a:xfrm>
          <a:prstGeom prst="line">
            <a:avLst/>
          </a:prstGeom>
          <a:ln cap="flat" w="38100">
            <a:solidFill>
              <a:srgbClr val="8CA9AD"/>
            </a:solidFill>
            <a:prstDash val="solid"/>
            <a:headEnd type="none" len="sm" w="sm"/>
            <a:tailEnd type="none" len="sm" w="sm"/>
          </a:ln>
        </p:spPr>
      </p:sp>
      <p:sp>
        <p:nvSpPr>
          <p:cNvPr name="Freeform 22" id="2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6" id="2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8" id="28"/>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0" id="30"/>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1" id="31"/>
          <p:cNvSpPr/>
          <p:nvPr/>
        </p:nvSpPr>
        <p:spPr>
          <a:xfrm flipH="false" flipV="false" rot="5400000">
            <a:off x="15122298"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2" id="32"/>
          <p:cNvSpPr/>
          <p:nvPr/>
        </p:nvSpPr>
        <p:spPr>
          <a:xfrm flipH="false" flipV="false" rot="-10800000">
            <a:off x="16206107" y="2112509"/>
            <a:ext cx="965249" cy="965249"/>
          </a:xfrm>
          <a:custGeom>
            <a:avLst/>
            <a:gdLst/>
            <a:ahLst/>
            <a:cxnLst/>
            <a:rect r="r" b="b" t="t" l="l"/>
            <a:pathLst>
              <a:path h="965249" w="965249">
                <a:moveTo>
                  <a:pt x="0" y="0"/>
                </a:moveTo>
                <a:lnTo>
                  <a:pt x="965250" y="0"/>
                </a:lnTo>
                <a:lnTo>
                  <a:pt x="965250" y="965249"/>
                </a:lnTo>
                <a:lnTo>
                  <a:pt x="0" y="965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3" id="33"/>
          <p:cNvSpPr/>
          <p:nvPr/>
        </p:nvSpPr>
        <p:spPr>
          <a:xfrm flipH="true" flipV="true" rot="-10800000">
            <a:off x="15240858" y="2112509"/>
            <a:ext cx="965249" cy="965249"/>
          </a:xfrm>
          <a:custGeom>
            <a:avLst/>
            <a:gdLst/>
            <a:ahLst/>
            <a:cxnLst/>
            <a:rect r="r" b="b" t="t" l="l"/>
            <a:pathLst>
              <a:path h="965249" w="965249">
                <a:moveTo>
                  <a:pt x="965249" y="965249"/>
                </a:moveTo>
                <a:lnTo>
                  <a:pt x="0" y="965249"/>
                </a:lnTo>
                <a:lnTo>
                  <a:pt x="0" y="0"/>
                </a:lnTo>
                <a:lnTo>
                  <a:pt x="965249" y="0"/>
                </a:lnTo>
                <a:lnTo>
                  <a:pt x="965249" y="96524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91034" y="4086137"/>
            <a:ext cx="3700804" cy="609392"/>
            <a:chOff x="0" y="0"/>
            <a:chExt cx="1644033" cy="270714"/>
          </a:xfrm>
        </p:grpSpPr>
        <p:sp>
          <p:nvSpPr>
            <p:cNvPr name="Freeform 3" id="3"/>
            <p:cNvSpPr/>
            <p:nvPr/>
          </p:nvSpPr>
          <p:spPr>
            <a:xfrm flipH="false" flipV="false" rot="0">
              <a:off x="0" y="0"/>
              <a:ext cx="1644033" cy="270714"/>
            </a:xfrm>
            <a:custGeom>
              <a:avLst/>
              <a:gdLst/>
              <a:ahLst/>
              <a:cxnLst/>
              <a:rect r="r" b="b" t="t" l="l"/>
              <a:pathLst>
                <a:path h="270714" w="1644033">
                  <a:moveTo>
                    <a:pt x="106690" y="0"/>
                  </a:moveTo>
                  <a:lnTo>
                    <a:pt x="1537343" y="0"/>
                  </a:lnTo>
                  <a:cubicBezTo>
                    <a:pt x="1565639" y="0"/>
                    <a:pt x="1592776" y="11240"/>
                    <a:pt x="1612784" y="31249"/>
                  </a:cubicBezTo>
                  <a:cubicBezTo>
                    <a:pt x="1632793" y="51257"/>
                    <a:pt x="1644033" y="78394"/>
                    <a:pt x="1644033" y="106690"/>
                  </a:cubicBezTo>
                  <a:lnTo>
                    <a:pt x="1644033" y="164025"/>
                  </a:lnTo>
                  <a:cubicBezTo>
                    <a:pt x="1644033" y="192321"/>
                    <a:pt x="1632793" y="219457"/>
                    <a:pt x="1612784" y="239466"/>
                  </a:cubicBezTo>
                  <a:cubicBezTo>
                    <a:pt x="1592776" y="259474"/>
                    <a:pt x="1565639" y="270714"/>
                    <a:pt x="1537343" y="270714"/>
                  </a:cubicBezTo>
                  <a:lnTo>
                    <a:pt x="106690" y="270714"/>
                  </a:lnTo>
                  <a:cubicBezTo>
                    <a:pt x="78394" y="270714"/>
                    <a:pt x="51257" y="259474"/>
                    <a:pt x="31249" y="239466"/>
                  </a:cubicBezTo>
                  <a:cubicBezTo>
                    <a:pt x="11240" y="219457"/>
                    <a:pt x="0" y="192321"/>
                    <a:pt x="0" y="164025"/>
                  </a:cubicBezTo>
                  <a:lnTo>
                    <a:pt x="0" y="106690"/>
                  </a:lnTo>
                  <a:cubicBezTo>
                    <a:pt x="0" y="78394"/>
                    <a:pt x="11240" y="51257"/>
                    <a:pt x="31249" y="31249"/>
                  </a:cubicBezTo>
                  <a:cubicBezTo>
                    <a:pt x="51257" y="11240"/>
                    <a:pt x="78394" y="0"/>
                    <a:pt x="106690" y="0"/>
                  </a:cubicBezTo>
                  <a:close/>
                </a:path>
              </a:pathLst>
            </a:custGeom>
            <a:solidFill>
              <a:srgbClr val="4FC0E8"/>
            </a:solidFill>
          </p:spPr>
        </p:sp>
        <p:sp>
          <p:nvSpPr>
            <p:cNvPr name="TextBox 4" id="4"/>
            <p:cNvSpPr txBox="true"/>
            <p:nvPr/>
          </p:nvSpPr>
          <p:spPr>
            <a:xfrm>
              <a:off x="0" y="19050"/>
              <a:ext cx="1644033" cy="251664"/>
            </a:xfrm>
            <a:prstGeom prst="rect">
              <a:avLst/>
            </a:prstGeom>
          </p:spPr>
          <p:txBody>
            <a:bodyPr anchor="ctr" rtlCol="false" tIns="50800" lIns="50800" bIns="50800" rIns="50800"/>
            <a:lstStyle/>
            <a:p>
              <a:pPr algn="ctr">
                <a:lnSpc>
                  <a:spcPts val="2553"/>
                </a:lnSpc>
              </a:pPr>
            </a:p>
          </p:txBody>
        </p:sp>
      </p:grpSp>
      <p:grpSp>
        <p:nvGrpSpPr>
          <p:cNvPr name="Group 5" id="5"/>
          <p:cNvGrpSpPr/>
          <p:nvPr/>
        </p:nvGrpSpPr>
        <p:grpSpPr>
          <a:xfrm rot="0">
            <a:off x="6069393" y="1028700"/>
            <a:ext cx="6046286" cy="1027869"/>
            <a:chOff x="0" y="0"/>
            <a:chExt cx="1592438" cy="270714"/>
          </a:xfrm>
        </p:grpSpPr>
        <p:sp>
          <p:nvSpPr>
            <p:cNvPr name="Freeform 6" id="6"/>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7" id="7"/>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8" id="8"/>
          <p:cNvSpPr txBox="true"/>
          <p:nvPr/>
        </p:nvSpPr>
        <p:spPr>
          <a:xfrm rot="0">
            <a:off x="6069393" y="2279816"/>
            <a:ext cx="10520223" cy="7477737"/>
          </a:xfrm>
          <a:prstGeom prst="rect">
            <a:avLst/>
          </a:prstGeom>
        </p:spPr>
        <p:txBody>
          <a:bodyPr anchor="t" rtlCol="false" tIns="0" lIns="0" bIns="0" rIns="0">
            <a:spAutoFit/>
          </a:bodyPr>
          <a:lstStyle/>
          <a:p>
            <a:pPr algn="l">
              <a:lnSpc>
                <a:spcPts val="3990"/>
              </a:lnSpc>
            </a:pPr>
            <a:r>
              <a:rPr lang="en-US" sz="2216" b="true">
                <a:solidFill>
                  <a:srgbClr val="545454"/>
                </a:solidFill>
                <a:latin typeface="DM Sans Bold"/>
                <a:ea typeface="DM Sans Bold"/>
                <a:cs typeface="DM Sans Bold"/>
                <a:sym typeface="DM Sans Bold"/>
              </a:rPr>
              <a:t>Study Design</a:t>
            </a:r>
          </a:p>
          <a:p>
            <a:pPr algn="l">
              <a:lnSpc>
                <a:spcPts val="3630"/>
              </a:lnSpc>
            </a:pPr>
            <a:r>
              <a:rPr lang="en-US" sz="2016">
                <a:solidFill>
                  <a:srgbClr val="545454"/>
                </a:solidFill>
                <a:latin typeface="DM Sans"/>
                <a:ea typeface="DM Sans"/>
                <a:cs typeface="DM Sans"/>
                <a:sym typeface="DM Sans"/>
              </a:rPr>
              <a:t>The study employed a randomized controlled design over four weeks. </a:t>
            </a:r>
            <a:r>
              <a:rPr lang="en-US" sz="2016">
                <a:solidFill>
                  <a:srgbClr val="545454"/>
                </a:solidFill>
                <a:latin typeface="DM Sans"/>
                <a:ea typeface="DM Sans"/>
                <a:cs typeface="DM Sans"/>
                <a:sym typeface="DM Sans"/>
              </a:rPr>
              <a:t>Participants were divided into two groups:</a:t>
            </a:r>
          </a:p>
          <a:p>
            <a:pPr algn="l" marL="435465" indent="-217732" lvl="1">
              <a:lnSpc>
                <a:spcPts val="3630"/>
              </a:lnSpc>
              <a:buAutoNum type="arabicPeriod" startAt="1"/>
            </a:pPr>
            <a:r>
              <a:rPr lang="en-US" sz="2016">
                <a:solidFill>
                  <a:srgbClr val="545454"/>
                </a:solidFill>
                <a:latin typeface="DM Sans"/>
                <a:ea typeface="DM Sans"/>
                <a:cs typeface="DM Sans"/>
                <a:sym typeface="DM Sans"/>
              </a:rPr>
              <a:t>After Experiment: Exposed to binaural beats during work and relaxation.</a:t>
            </a:r>
          </a:p>
          <a:p>
            <a:pPr algn="l" marL="435465" indent="-217732" lvl="1">
              <a:lnSpc>
                <a:spcPts val="3630"/>
              </a:lnSpc>
              <a:buAutoNum type="arabicPeriod" startAt="1"/>
            </a:pPr>
            <a:r>
              <a:rPr lang="en-US" sz="2016">
                <a:solidFill>
                  <a:srgbClr val="545454"/>
                </a:solidFill>
                <a:latin typeface="DM Sans"/>
                <a:ea typeface="DM Sans"/>
                <a:cs typeface="DM Sans"/>
                <a:sym typeface="DM Sans"/>
              </a:rPr>
              <a:t>Before</a:t>
            </a:r>
            <a:r>
              <a:rPr lang="en-US" sz="2016">
                <a:solidFill>
                  <a:srgbClr val="545454"/>
                </a:solidFill>
                <a:latin typeface="DM Sans"/>
                <a:ea typeface="DM Sans"/>
                <a:cs typeface="DM Sans"/>
                <a:sym typeface="DM Sans"/>
              </a:rPr>
              <a:t> Experiment: Worked </a:t>
            </a:r>
            <a:r>
              <a:rPr lang="en-US" sz="2016">
                <a:solidFill>
                  <a:srgbClr val="545454"/>
                </a:solidFill>
                <a:latin typeface="DM Sans"/>
                <a:ea typeface="DM Sans"/>
                <a:cs typeface="DM Sans"/>
                <a:sym typeface="DM Sans"/>
              </a:rPr>
              <a:t>under similar conditions but without binaural beats.</a:t>
            </a:r>
          </a:p>
          <a:p>
            <a:pPr algn="l">
              <a:lnSpc>
                <a:spcPts val="3990"/>
              </a:lnSpc>
            </a:pPr>
            <a:r>
              <a:rPr lang="en-US" sz="2216" b="true">
                <a:solidFill>
                  <a:srgbClr val="545454"/>
                </a:solidFill>
                <a:latin typeface="DM Sans Bold"/>
                <a:ea typeface="DM Sans Bold"/>
                <a:cs typeface="DM Sans Bold"/>
                <a:sym typeface="DM Sans Bold"/>
              </a:rPr>
              <a:t>Participants</a:t>
            </a:r>
          </a:p>
          <a:p>
            <a:pPr algn="l">
              <a:lnSpc>
                <a:spcPts val="3630"/>
              </a:lnSpc>
            </a:pPr>
            <a:r>
              <a:rPr lang="en-US" sz="2016">
                <a:solidFill>
                  <a:srgbClr val="545454"/>
                </a:solidFill>
                <a:latin typeface="DM Sans"/>
                <a:ea typeface="DM Sans"/>
                <a:cs typeface="DM Sans"/>
                <a:sym typeface="DM Sans"/>
              </a:rPr>
              <a:t>A total of 48 corporate employees aged 18–35 from various industries were selected. Equal distribution of gender and job roles was ensured.</a:t>
            </a:r>
          </a:p>
          <a:p>
            <a:pPr algn="l">
              <a:lnSpc>
                <a:spcPts val="3990"/>
              </a:lnSpc>
            </a:pPr>
            <a:r>
              <a:rPr lang="en-US" sz="2216" b="true">
                <a:solidFill>
                  <a:srgbClr val="545454"/>
                </a:solidFill>
                <a:latin typeface="DM Sans Bold"/>
                <a:ea typeface="DM Sans Bold"/>
                <a:cs typeface="DM Sans Bold"/>
                <a:sym typeface="DM Sans Bold"/>
              </a:rPr>
              <a:t>Intervention</a:t>
            </a:r>
          </a:p>
          <a:p>
            <a:pPr algn="l" marL="435465" indent="-217732" lvl="1">
              <a:lnSpc>
                <a:spcPts val="3630"/>
              </a:lnSpc>
              <a:buAutoNum type="arabicPeriod" startAt="1"/>
            </a:pPr>
            <a:r>
              <a:rPr lang="en-US" sz="2016">
                <a:solidFill>
                  <a:srgbClr val="545454"/>
                </a:solidFill>
                <a:latin typeface="DM Sans"/>
                <a:ea typeface="DM Sans"/>
                <a:cs typeface="DM Sans"/>
                <a:sym typeface="DM Sans"/>
              </a:rPr>
              <a:t>Beta Waves: Played during work sessions to improve focus and attention.</a:t>
            </a:r>
          </a:p>
          <a:p>
            <a:pPr algn="l" marL="435465" indent="-217732" lvl="1">
              <a:lnSpc>
                <a:spcPts val="3630"/>
              </a:lnSpc>
              <a:buAutoNum type="arabicPeriod" startAt="1"/>
            </a:pPr>
            <a:r>
              <a:rPr lang="en-US" sz="2016">
                <a:solidFill>
                  <a:srgbClr val="545454"/>
                </a:solidFill>
                <a:latin typeface="DM Sans"/>
                <a:ea typeface="DM Sans"/>
                <a:cs typeface="DM Sans"/>
                <a:sym typeface="DM Sans"/>
              </a:rPr>
              <a:t>Alpha Waves: Administered during breaks to promote relaxation.</a:t>
            </a:r>
          </a:p>
          <a:p>
            <a:pPr algn="l" marL="435465" indent="-217732" lvl="1">
              <a:lnSpc>
                <a:spcPts val="3630"/>
              </a:lnSpc>
              <a:buAutoNum type="arabicPeriod" startAt="1"/>
            </a:pPr>
            <a:r>
              <a:rPr lang="en-US" sz="2016">
                <a:solidFill>
                  <a:srgbClr val="545454"/>
                </a:solidFill>
                <a:latin typeface="DM Sans"/>
                <a:ea typeface="DM Sans"/>
                <a:cs typeface="DM Sans"/>
                <a:sym typeface="DM Sans"/>
              </a:rPr>
              <a:t>Theta Waves: Played before bedtime to enhance sleep quality.</a:t>
            </a:r>
          </a:p>
          <a:p>
            <a:pPr algn="l">
              <a:lnSpc>
                <a:spcPts val="3990"/>
              </a:lnSpc>
            </a:pPr>
            <a:r>
              <a:rPr lang="en-US" sz="2216" b="true">
                <a:solidFill>
                  <a:srgbClr val="545454"/>
                </a:solidFill>
                <a:latin typeface="DM Sans Bold"/>
                <a:ea typeface="DM Sans Bold"/>
                <a:cs typeface="DM Sans Bold"/>
                <a:sym typeface="DM Sans Bold"/>
              </a:rPr>
              <a:t>Data Collection</a:t>
            </a:r>
          </a:p>
          <a:p>
            <a:pPr algn="l" marL="435465" indent="-217732" lvl="1">
              <a:lnSpc>
                <a:spcPts val="3630"/>
              </a:lnSpc>
              <a:buFont typeface="Arial"/>
              <a:buChar char="•"/>
            </a:pPr>
            <a:r>
              <a:rPr lang="en-US" sz="2016">
                <a:solidFill>
                  <a:srgbClr val="545454"/>
                </a:solidFill>
                <a:latin typeface="DM Sans"/>
                <a:ea typeface="DM Sans"/>
                <a:cs typeface="DM Sans"/>
                <a:sym typeface="DM Sans"/>
              </a:rPr>
              <a:t>Primary Data &amp; Secondary Data</a:t>
            </a:r>
          </a:p>
          <a:p>
            <a:pPr algn="l" marL="435465" indent="-217732" lvl="1">
              <a:lnSpc>
                <a:spcPts val="3630"/>
              </a:lnSpc>
              <a:buFont typeface="Arial"/>
              <a:buChar char="•"/>
            </a:pPr>
            <a:r>
              <a:rPr lang="en-US" sz="2016">
                <a:solidFill>
                  <a:srgbClr val="545454"/>
                </a:solidFill>
                <a:latin typeface="DM Sans"/>
                <a:ea typeface="DM Sans"/>
                <a:cs typeface="DM Sans"/>
                <a:sym typeface="DM Sans"/>
              </a:rPr>
              <a:t>Statistical Analysis by Correlation Matrix &amp; Heatmap</a:t>
            </a:r>
          </a:p>
          <a:p>
            <a:pPr algn="l">
              <a:lnSpc>
                <a:spcPts val="3630"/>
              </a:lnSpc>
            </a:pPr>
          </a:p>
        </p:txBody>
      </p:sp>
      <p:grpSp>
        <p:nvGrpSpPr>
          <p:cNvPr name="Group 9" id="9"/>
          <p:cNvGrpSpPr/>
          <p:nvPr/>
        </p:nvGrpSpPr>
        <p:grpSpPr>
          <a:xfrm rot="2700000">
            <a:off x="-1376391" y="-3093321"/>
            <a:ext cx="7415398" cy="3565095"/>
            <a:chOff x="0" y="0"/>
            <a:chExt cx="660400" cy="317500"/>
          </a:xfrm>
        </p:grpSpPr>
        <p:sp>
          <p:nvSpPr>
            <p:cNvPr name="Freeform 10" id="1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1" id="1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2" id="12"/>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3" id="13"/>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4" id="14"/>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5" id="15"/>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6" id="16"/>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7" id="17"/>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8" id="18"/>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9" id="19"/>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20" id="20"/>
          <p:cNvGrpSpPr/>
          <p:nvPr/>
        </p:nvGrpSpPr>
        <p:grpSpPr>
          <a:xfrm rot="-2700000">
            <a:off x="12681018" y="754783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24" id="24"/>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grpSp>
        <p:nvGrpSpPr>
          <p:cNvPr name="Group 26" id="26"/>
          <p:cNvGrpSpPr/>
          <p:nvPr/>
        </p:nvGrpSpPr>
        <p:grpSpPr>
          <a:xfrm rot="0">
            <a:off x="1391034" y="5155927"/>
            <a:ext cx="3700804" cy="609392"/>
            <a:chOff x="0" y="0"/>
            <a:chExt cx="1644033" cy="270714"/>
          </a:xfrm>
        </p:grpSpPr>
        <p:sp>
          <p:nvSpPr>
            <p:cNvPr name="Freeform 27" id="27"/>
            <p:cNvSpPr/>
            <p:nvPr/>
          </p:nvSpPr>
          <p:spPr>
            <a:xfrm flipH="false" flipV="false" rot="0">
              <a:off x="0" y="0"/>
              <a:ext cx="1644033" cy="270714"/>
            </a:xfrm>
            <a:custGeom>
              <a:avLst/>
              <a:gdLst/>
              <a:ahLst/>
              <a:cxnLst/>
              <a:rect r="r" b="b" t="t" l="l"/>
              <a:pathLst>
                <a:path h="270714" w="1644033">
                  <a:moveTo>
                    <a:pt x="106690" y="0"/>
                  </a:moveTo>
                  <a:lnTo>
                    <a:pt x="1537343" y="0"/>
                  </a:lnTo>
                  <a:cubicBezTo>
                    <a:pt x="1565639" y="0"/>
                    <a:pt x="1592776" y="11240"/>
                    <a:pt x="1612784" y="31249"/>
                  </a:cubicBezTo>
                  <a:cubicBezTo>
                    <a:pt x="1632793" y="51257"/>
                    <a:pt x="1644033" y="78394"/>
                    <a:pt x="1644033" y="106690"/>
                  </a:cubicBezTo>
                  <a:lnTo>
                    <a:pt x="1644033" y="164025"/>
                  </a:lnTo>
                  <a:cubicBezTo>
                    <a:pt x="1644033" y="192321"/>
                    <a:pt x="1632793" y="219457"/>
                    <a:pt x="1612784" y="239466"/>
                  </a:cubicBezTo>
                  <a:cubicBezTo>
                    <a:pt x="1592776" y="259474"/>
                    <a:pt x="1565639" y="270714"/>
                    <a:pt x="1537343" y="270714"/>
                  </a:cubicBezTo>
                  <a:lnTo>
                    <a:pt x="106690" y="270714"/>
                  </a:lnTo>
                  <a:cubicBezTo>
                    <a:pt x="78394" y="270714"/>
                    <a:pt x="51257" y="259474"/>
                    <a:pt x="31249" y="239466"/>
                  </a:cubicBezTo>
                  <a:cubicBezTo>
                    <a:pt x="11240" y="219457"/>
                    <a:pt x="0" y="192321"/>
                    <a:pt x="0" y="164025"/>
                  </a:cubicBezTo>
                  <a:lnTo>
                    <a:pt x="0" y="106690"/>
                  </a:lnTo>
                  <a:cubicBezTo>
                    <a:pt x="0" y="78394"/>
                    <a:pt x="11240" y="51257"/>
                    <a:pt x="31249" y="31249"/>
                  </a:cubicBezTo>
                  <a:cubicBezTo>
                    <a:pt x="51257" y="11240"/>
                    <a:pt x="78394" y="0"/>
                    <a:pt x="106690" y="0"/>
                  </a:cubicBezTo>
                  <a:close/>
                </a:path>
              </a:pathLst>
            </a:custGeom>
            <a:solidFill>
              <a:srgbClr val="4FC0E8"/>
            </a:solidFill>
          </p:spPr>
        </p:sp>
        <p:sp>
          <p:nvSpPr>
            <p:cNvPr name="TextBox 28" id="28"/>
            <p:cNvSpPr txBox="true"/>
            <p:nvPr/>
          </p:nvSpPr>
          <p:spPr>
            <a:xfrm>
              <a:off x="0" y="19050"/>
              <a:ext cx="1644033" cy="251664"/>
            </a:xfrm>
            <a:prstGeom prst="rect">
              <a:avLst/>
            </a:prstGeom>
          </p:spPr>
          <p:txBody>
            <a:bodyPr anchor="ctr" rtlCol="false" tIns="50800" lIns="50800" bIns="50800" rIns="50800"/>
            <a:lstStyle/>
            <a:p>
              <a:pPr algn="ctr">
                <a:lnSpc>
                  <a:spcPts val="2553"/>
                </a:lnSpc>
              </a:pPr>
            </a:p>
          </p:txBody>
        </p:sp>
      </p:grpSp>
      <p:grpSp>
        <p:nvGrpSpPr>
          <p:cNvPr name="Group 29" id="29"/>
          <p:cNvGrpSpPr/>
          <p:nvPr/>
        </p:nvGrpSpPr>
        <p:grpSpPr>
          <a:xfrm rot="0">
            <a:off x="1391034" y="6225716"/>
            <a:ext cx="3700804" cy="609392"/>
            <a:chOff x="0" y="0"/>
            <a:chExt cx="1644033" cy="270714"/>
          </a:xfrm>
        </p:grpSpPr>
        <p:sp>
          <p:nvSpPr>
            <p:cNvPr name="Freeform 30" id="30"/>
            <p:cNvSpPr/>
            <p:nvPr/>
          </p:nvSpPr>
          <p:spPr>
            <a:xfrm flipH="false" flipV="false" rot="0">
              <a:off x="0" y="0"/>
              <a:ext cx="1644033" cy="270714"/>
            </a:xfrm>
            <a:custGeom>
              <a:avLst/>
              <a:gdLst/>
              <a:ahLst/>
              <a:cxnLst/>
              <a:rect r="r" b="b" t="t" l="l"/>
              <a:pathLst>
                <a:path h="270714" w="1644033">
                  <a:moveTo>
                    <a:pt x="106690" y="0"/>
                  </a:moveTo>
                  <a:lnTo>
                    <a:pt x="1537343" y="0"/>
                  </a:lnTo>
                  <a:cubicBezTo>
                    <a:pt x="1565639" y="0"/>
                    <a:pt x="1592776" y="11240"/>
                    <a:pt x="1612784" y="31249"/>
                  </a:cubicBezTo>
                  <a:cubicBezTo>
                    <a:pt x="1632793" y="51257"/>
                    <a:pt x="1644033" y="78394"/>
                    <a:pt x="1644033" y="106690"/>
                  </a:cubicBezTo>
                  <a:lnTo>
                    <a:pt x="1644033" y="164025"/>
                  </a:lnTo>
                  <a:cubicBezTo>
                    <a:pt x="1644033" y="192321"/>
                    <a:pt x="1632793" y="219457"/>
                    <a:pt x="1612784" y="239466"/>
                  </a:cubicBezTo>
                  <a:cubicBezTo>
                    <a:pt x="1592776" y="259474"/>
                    <a:pt x="1565639" y="270714"/>
                    <a:pt x="1537343" y="270714"/>
                  </a:cubicBezTo>
                  <a:lnTo>
                    <a:pt x="106690" y="270714"/>
                  </a:lnTo>
                  <a:cubicBezTo>
                    <a:pt x="78394" y="270714"/>
                    <a:pt x="51257" y="259474"/>
                    <a:pt x="31249" y="239466"/>
                  </a:cubicBezTo>
                  <a:cubicBezTo>
                    <a:pt x="11240" y="219457"/>
                    <a:pt x="0" y="192321"/>
                    <a:pt x="0" y="164025"/>
                  </a:cubicBezTo>
                  <a:lnTo>
                    <a:pt x="0" y="106690"/>
                  </a:lnTo>
                  <a:cubicBezTo>
                    <a:pt x="0" y="78394"/>
                    <a:pt x="11240" y="51257"/>
                    <a:pt x="31249" y="31249"/>
                  </a:cubicBezTo>
                  <a:cubicBezTo>
                    <a:pt x="51257" y="11240"/>
                    <a:pt x="78394" y="0"/>
                    <a:pt x="106690" y="0"/>
                  </a:cubicBezTo>
                  <a:close/>
                </a:path>
              </a:pathLst>
            </a:custGeom>
            <a:solidFill>
              <a:srgbClr val="4FC0E8"/>
            </a:solidFill>
          </p:spPr>
        </p:sp>
        <p:sp>
          <p:nvSpPr>
            <p:cNvPr name="TextBox 31" id="31"/>
            <p:cNvSpPr txBox="true"/>
            <p:nvPr/>
          </p:nvSpPr>
          <p:spPr>
            <a:xfrm>
              <a:off x="0" y="19050"/>
              <a:ext cx="1644033" cy="251664"/>
            </a:xfrm>
            <a:prstGeom prst="rect">
              <a:avLst/>
            </a:prstGeom>
          </p:spPr>
          <p:txBody>
            <a:bodyPr anchor="ctr" rtlCol="false" tIns="50800" lIns="50800" bIns="50800" rIns="50800"/>
            <a:lstStyle/>
            <a:p>
              <a:pPr algn="ctr">
                <a:lnSpc>
                  <a:spcPts val="2553"/>
                </a:lnSpc>
              </a:pPr>
            </a:p>
          </p:txBody>
        </p:sp>
      </p:grpSp>
      <p:grpSp>
        <p:nvGrpSpPr>
          <p:cNvPr name="Group 32" id="32"/>
          <p:cNvGrpSpPr/>
          <p:nvPr/>
        </p:nvGrpSpPr>
        <p:grpSpPr>
          <a:xfrm rot="0">
            <a:off x="1391034" y="7292308"/>
            <a:ext cx="3700804" cy="609392"/>
            <a:chOff x="0" y="0"/>
            <a:chExt cx="1644033" cy="270714"/>
          </a:xfrm>
        </p:grpSpPr>
        <p:sp>
          <p:nvSpPr>
            <p:cNvPr name="Freeform 33" id="33"/>
            <p:cNvSpPr/>
            <p:nvPr/>
          </p:nvSpPr>
          <p:spPr>
            <a:xfrm flipH="false" flipV="false" rot="0">
              <a:off x="0" y="0"/>
              <a:ext cx="1644033" cy="270714"/>
            </a:xfrm>
            <a:custGeom>
              <a:avLst/>
              <a:gdLst/>
              <a:ahLst/>
              <a:cxnLst/>
              <a:rect r="r" b="b" t="t" l="l"/>
              <a:pathLst>
                <a:path h="270714" w="1644033">
                  <a:moveTo>
                    <a:pt x="106690" y="0"/>
                  </a:moveTo>
                  <a:lnTo>
                    <a:pt x="1537343" y="0"/>
                  </a:lnTo>
                  <a:cubicBezTo>
                    <a:pt x="1565639" y="0"/>
                    <a:pt x="1592776" y="11240"/>
                    <a:pt x="1612784" y="31249"/>
                  </a:cubicBezTo>
                  <a:cubicBezTo>
                    <a:pt x="1632793" y="51257"/>
                    <a:pt x="1644033" y="78394"/>
                    <a:pt x="1644033" y="106690"/>
                  </a:cubicBezTo>
                  <a:lnTo>
                    <a:pt x="1644033" y="164025"/>
                  </a:lnTo>
                  <a:cubicBezTo>
                    <a:pt x="1644033" y="192321"/>
                    <a:pt x="1632793" y="219457"/>
                    <a:pt x="1612784" y="239466"/>
                  </a:cubicBezTo>
                  <a:cubicBezTo>
                    <a:pt x="1592776" y="259474"/>
                    <a:pt x="1565639" y="270714"/>
                    <a:pt x="1537343" y="270714"/>
                  </a:cubicBezTo>
                  <a:lnTo>
                    <a:pt x="106690" y="270714"/>
                  </a:lnTo>
                  <a:cubicBezTo>
                    <a:pt x="78394" y="270714"/>
                    <a:pt x="51257" y="259474"/>
                    <a:pt x="31249" y="239466"/>
                  </a:cubicBezTo>
                  <a:cubicBezTo>
                    <a:pt x="11240" y="219457"/>
                    <a:pt x="0" y="192321"/>
                    <a:pt x="0" y="164025"/>
                  </a:cubicBezTo>
                  <a:lnTo>
                    <a:pt x="0" y="106690"/>
                  </a:lnTo>
                  <a:cubicBezTo>
                    <a:pt x="0" y="78394"/>
                    <a:pt x="11240" y="51257"/>
                    <a:pt x="31249" y="31249"/>
                  </a:cubicBezTo>
                  <a:cubicBezTo>
                    <a:pt x="51257" y="11240"/>
                    <a:pt x="78394" y="0"/>
                    <a:pt x="106690" y="0"/>
                  </a:cubicBezTo>
                  <a:close/>
                </a:path>
              </a:pathLst>
            </a:custGeom>
            <a:solidFill>
              <a:srgbClr val="4FC0E8"/>
            </a:solidFill>
          </p:spPr>
        </p:sp>
        <p:sp>
          <p:nvSpPr>
            <p:cNvPr name="TextBox 34" id="34"/>
            <p:cNvSpPr txBox="true"/>
            <p:nvPr/>
          </p:nvSpPr>
          <p:spPr>
            <a:xfrm>
              <a:off x="0" y="19050"/>
              <a:ext cx="1644033" cy="251664"/>
            </a:xfrm>
            <a:prstGeom prst="rect">
              <a:avLst/>
            </a:prstGeom>
          </p:spPr>
          <p:txBody>
            <a:bodyPr anchor="ctr" rtlCol="false" tIns="50800" lIns="50800" bIns="50800" rIns="50800"/>
            <a:lstStyle/>
            <a:p>
              <a:pPr algn="ctr">
                <a:lnSpc>
                  <a:spcPts val="2553"/>
                </a:lnSpc>
              </a:pPr>
            </a:p>
          </p:txBody>
        </p:sp>
      </p:grpSp>
      <p:sp>
        <p:nvSpPr>
          <p:cNvPr name="TextBox 35" id="35"/>
          <p:cNvSpPr txBox="true"/>
          <p:nvPr/>
        </p:nvSpPr>
        <p:spPr>
          <a:xfrm rot="0">
            <a:off x="6241179" y="1229897"/>
            <a:ext cx="5702716" cy="615950"/>
          </a:xfrm>
          <a:prstGeom prst="rect">
            <a:avLst/>
          </a:prstGeom>
        </p:spPr>
        <p:txBody>
          <a:bodyPr anchor="t" rtlCol="false" tIns="0" lIns="0" bIns="0" rIns="0">
            <a:spAutoFit/>
          </a:bodyPr>
          <a:lstStyle/>
          <a:p>
            <a:pPr algn="ctr">
              <a:lnSpc>
                <a:spcPts val="4000"/>
              </a:lnSpc>
            </a:pPr>
            <a:r>
              <a:rPr lang="en-US" b="true" sz="4000">
                <a:solidFill>
                  <a:srgbClr val="FFFFFF"/>
                </a:solidFill>
                <a:latin typeface="Kollektif Bold"/>
                <a:ea typeface="Kollektif Bold"/>
                <a:cs typeface="Kollektif Bold"/>
                <a:sym typeface="Kollektif Bold"/>
              </a:rPr>
              <a:t>METHODOLOGY</a:t>
            </a:r>
          </a:p>
        </p:txBody>
      </p:sp>
      <p:sp>
        <p:nvSpPr>
          <p:cNvPr name="TextBox 36" id="36"/>
          <p:cNvSpPr txBox="true"/>
          <p:nvPr/>
        </p:nvSpPr>
        <p:spPr>
          <a:xfrm rot="0">
            <a:off x="1961801" y="4211068"/>
            <a:ext cx="2559270" cy="398691"/>
          </a:xfrm>
          <a:prstGeom prst="rect">
            <a:avLst/>
          </a:prstGeom>
        </p:spPr>
        <p:txBody>
          <a:bodyPr anchor="t" rtlCol="false" tIns="0" lIns="0" bIns="0" rIns="0">
            <a:spAutoFit/>
          </a:bodyPr>
          <a:lstStyle/>
          <a:p>
            <a:pPr algn="ctr">
              <a:lnSpc>
                <a:spcPts val="2571"/>
              </a:lnSpc>
            </a:pPr>
            <a:r>
              <a:rPr lang="en-US" b="true" sz="2571">
                <a:solidFill>
                  <a:srgbClr val="FFFFFF"/>
                </a:solidFill>
                <a:latin typeface="Kollektif Bold"/>
                <a:ea typeface="Kollektif Bold"/>
                <a:cs typeface="Kollektif Bold"/>
                <a:sym typeface="Kollektif Bold"/>
              </a:rPr>
              <a:t>STUDY DESIGN</a:t>
            </a:r>
          </a:p>
        </p:txBody>
      </p:sp>
      <p:sp>
        <p:nvSpPr>
          <p:cNvPr name="TextBox 37" id="37"/>
          <p:cNvSpPr txBox="true"/>
          <p:nvPr/>
        </p:nvSpPr>
        <p:spPr>
          <a:xfrm rot="0">
            <a:off x="1961801" y="5280857"/>
            <a:ext cx="2559270" cy="398691"/>
          </a:xfrm>
          <a:prstGeom prst="rect">
            <a:avLst/>
          </a:prstGeom>
        </p:spPr>
        <p:txBody>
          <a:bodyPr anchor="t" rtlCol="false" tIns="0" lIns="0" bIns="0" rIns="0">
            <a:spAutoFit/>
          </a:bodyPr>
          <a:lstStyle/>
          <a:p>
            <a:pPr algn="ctr">
              <a:lnSpc>
                <a:spcPts val="2571"/>
              </a:lnSpc>
            </a:pPr>
            <a:r>
              <a:rPr lang="en-US" b="true" sz="2571">
                <a:solidFill>
                  <a:srgbClr val="FFFFFF"/>
                </a:solidFill>
                <a:latin typeface="Kollektif Bold"/>
                <a:ea typeface="Kollektif Bold"/>
                <a:cs typeface="Kollektif Bold"/>
                <a:sym typeface="Kollektif Bold"/>
              </a:rPr>
              <a:t>PARTICIPANTS</a:t>
            </a:r>
          </a:p>
        </p:txBody>
      </p:sp>
      <p:sp>
        <p:nvSpPr>
          <p:cNvPr name="TextBox 38" id="38"/>
          <p:cNvSpPr txBox="true"/>
          <p:nvPr/>
        </p:nvSpPr>
        <p:spPr>
          <a:xfrm rot="0">
            <a:off x="1961801" y="6350647"/>
            <a:ext cx="2559270" cy="398691"/>
          </a:xfrm>
          <a:prstGeom prst="rect">
            <a:avLst/>
          </a:prstGeom>
        </p:spPr>
        <p:txBody>
          <a:bodyPr anchor="t" rtlCol="false" tIns="0" lIns="0" bIns="0" rIns="0">
            <a:spAutoFit/>
          </a:bodyPr>
          <a:lstStyle/>
          <a:p>
            <a:pPr algn="ctr">
              <a:lnSpc>
                <a:spcPts val="2571"/>
              </a:lnSpc>
            </a:pPr>
            <a:r>
              <a:rPr lang="en-US" b="true" sz="2571">
                <a:solidFill>
                  <a:srgbClr val="FFFFFF"/>
                </a:solidFill>
                <a:latin typeface="Kollektif Bold"/>
                <a:ea typeface="Kollektif Bold"/>
                <a:cs typeface="Kollektif Bold"/>
                <a:sym typeface="Kollektif Bold"/>
              </a:rPr>
              <a:t>INTERVENTION</a:t>
            </a:r>
          </a:p>
        </p:txBody>
      </p:sp>
      <p:sp>
        <p:nvSpPr>
          <p:cNvPr name="TextBox 39" id="39"/>
          <p:cNvSpPr txBox="true"/>
          <p:nvPr/>
        </p:nvSpPr>
        <p:spPr>
          <a:xfrm rot="0">
            <a:off x="1961801" y="7436076"/>
            <a:ext cx="2559270" cy="321856"/>
          </a:xfrm>
          <a:prstGeom prst="rect">
            <a:avLst/>
          </a:prstGeom>
        </p:spPr>
        <p:txBody>
          <a:bodyPr anchor="t" rtlCol="false" tIns="0" lIns="0" bIns="0" rIns="0">
            <a:spAutoFit/>
          </a:bodyPr>
          <a:lstStyle/>
          <a:p>
            <a:pPr algn="ctr">
              <a:lnSpc>
                <a:spcPts val="2171"/>
              </a:lnSpc>
            </a:pPr>
            <a:r>
              <a:rPr lang="en-US" b="true" sz="2171">
                <a:solidFill>
                  <a:srgbClr val="FFFFFF"/>
                </a:solidFill>
                <a:latin typeface="Kollektif Bold"/>
                <a:ea typeface="Kollektif Bold"/>
                <a:cs typeface="Kollektif Bold"/>
                <a:sym typeface="Kollektif Bold"/>
              </a:rPr>
              <a:t>DATA COLLECTION</a:t>
            </a:r>
          </a:p>
        </p:txBody>
      </p:sp>
      <p:sp>
        <p:nvSpPr>
          <p:cNvPr name="Freeform 40" id="40"/>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1" id="41"/>
          <p:cNvSpPr/>
          <p:nvPr/>
        </p:nvSpPr>
        <p:spPr>
          <a:xfrm flipH="false" flipV="false" rot="0">
            <a:off x="17194666" y="10668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2" id="42"/>
          <p:cNvSpPr/>
          <p:nvPr/>
        </p:nvSpPr>
        <p:spPr>
          <a:xfrm flipH="false" flipV="false" rot="0">
            <a:off x="16091807"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3" id="43"/>
          <p:cNvSpPr/>
          <p:nvPr/>
        </p:nvSpPr>
        <p:spPr>
          <a:xfrm flipH="false" flipV="false" rot="5400000">
            <a:off x="16091807" y="10668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589485" y="2819818"/>
            <a:ext cx="11109030" cy="844677"/>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DATA COLLECTION CATAGORY</a:t>
            </a:r>
          </a:p>
        </p:txBody>
      </p:sp>
      <p:grpSp>
        <p:nvGrpSpPr>
          <p:cNvPr name="Group 3" id="3"/>
          <p:cNvGrpSpPr/>
          <p:nvPr/>
        </p:nvGrpSpPr>
        <p:grpSpPr>
          <a:xfrm rot="2700000">
            <a:off x="-2693793" y="7510422"/>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6" id="6"/>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pSp>
        <p:nvGrpSpPr>
          <p:cNvPr name="Group 7" id="7"/>
          <p:cNvGrpSpPr/>
          <p:nvPr/>
        </p:nvGrpSpPr>
        <p:grpSpPr>
          <a:xfrm rot="0">
            <a:off x="6101273" y="3912146"/>
            <a:ext cx="5456908" cy="872600"/>
            <a:chOff x="0" y="0"/>
            <a:chExt cx="1692945" cy="270714"/>
          </a:xfrm>
        </p:grpSpPr>
        <p:sp>
          <p:nvSpPr>
            <p:cNvPr name="Freeform 8" id="8"/>
            <p:cNvSpPr/>
            <p:nvPr/>
          </p:nvSpPr>
          <p:spPr>
            <a:xfrm flipH="false" flipV="false" rot="0">
              <a:off x="0" y="0"/>
              <a:ext cx="1692946" cy="270714"/>
            </a:xfrm>
            <a:custGeom>
              <a:avLst/>
              <a:gdLst/>
              <a:ahLst/>
              <a:cxnLst/>
              <a:rect r="r" b="b" t="t" l="l"/>
              <a:pathLst>
                <a:path h="270714" w="1692946">
                  <a:moveTo>
                    <a:pt x="72356" y="0"/>
                  </a:moveTo>
                  <a:lnTo>
                    <a:pt x="1620590" y="0"/>
                  </a:lnTo>
                  <a:cubicBezTo>
                    <a:pt x="1660551" y="0"/>
                    <a:pt x="1692946" y="32395"/>
                    <a:pt x="1692946" y="72356"/>
                  </a:cubicBezTo>
                  <a:lnTo>
                    <a:pt x="1692946" y="198359"/>
                  </a:lnTo>
                  <a:cubicBezTo>
                    <a:pt x="1692946" y="238320"/>
                    <a:pt x="1660551" y="270714"/>
                    <a:pt x="1620590" y="270714"/>
                  </a:cubicBezTo>
                  <a:lnTo>
                    <a:pt x="72356" y="270714"/>
                  </a:lnTo>
                  <a:cubicBezTo>
                    <a:pt x="32395" y="270714"/>
                    <a:pt x="0" y="238320"/>
                    <a:pt x="0" y="198359"/>
                  </a:cubicBezTo>
                  <a:lnTo>
                    <a:pt x="0" y="72356"/>
                  </a:lnTo>
                  <a:cubicBezTo>
                    <a:pt x="0" y="32395"/>
                    <a:pt x="32395" y="0"/>
                    <a:pt x="72356" y="0"/>
                  </a:cubicBezTo>
                  <a:close/>
                </a:path>
              </a:pathLst>
            </a:custGeom>
            <a:solidFill>
              <a:srgbClr val="FE6D73"/>
            </a:solidFill>
          </p:spPr>
        </p:sp>
        <p:sp>
          <p:nvSpPr>
            <p:cNvPr name="TextBox 9" id="9"/>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grpSp>
        <p:nvGrpSpPr>
          <p:cNvPr name="Group 10" id="10"/>
          <p:cNvGrpSpPr/>
          <p:nvPr/>
        </p:nvGrpSpPr>
        <p:grpSpPr>
          <a:xfrm rot="0">
            <a:off x="6101273" y="5098489"/>
            <a:ext cx="5456908" cy="872600"/>
            <a:chOff x="0" y="0"/>
            <a:chExt cx="1692945" cy="270714"/>
          </a:xfrm>
        </p:grpSpPr>
        <p:sp>
          <p:nvSpPr>
            <p:cNvPr name="Freeform 11" id="11"/>
            <p:cNvSpPr/>
            <p:nvPr/>
          </p:nvSpPr>
          <p:spPr>
            <a:xfrm flipH="false" flipV="false" rot="0">
              <a:off x="0" y="0"/>
              <a:ext cx="1692946" cy="270714"/>
            </a:xfrm>
            <a:custGeom>
              <a:avLst/>
              <a:gdLst/>
              <a:ahLst/>
              <a:cxnLst/>
              <a:rect r="r" b="b" t="t" l="l"/>
              <a:pathLst>
                <a:path h="270714" w="1692946">
                  <a:moveTo>
                    <a:pt x="72356" y="0"/>
                  </a:moveTo>
                  <a:lnTo>
                    <a:pt x="1620590" y="0"/>
                  </a:lnTo>
                  <a:cubicBezTo>
                    <a:pt x="1660551" y="0"/>
                    <a:pt x="1692946" y="32395"/>
                    <a:pt x="1692946" y="72356"/>
                  </a:cubicBezTo>
                  <a:lnTo>
                    <a:pt x="1692946" y="198359"/>
                  </a:lnTo>
                  <a:cubicBezTo>
                    <a:pt x="1692946" y="238320"/>
                    <a:pt x="1660551" y="270714"/>
                    <a:pt x="1620590" y="270714"/>
                  </a:cubicBezTo>
                  <a:lnTo>
                    <a:pt x="72356" y="270714"/>
                  </a:lnTo>
                  <a:cubicBezTo>
                    <a:pt x="32395" y="270714"/>
                    <a:pt x="0" y="238320"/>
                    <a:pt x="0" y="198359"/>
                  </a:cubicBezTo>
                  <a:lnTo>
                    <a:pt x="0" y="72356"/>
                  </a:lnTo>
                  <a:cubicBezTo>
                    <a:pt x="0" y="32395"/>
                    <a:pt x="32395" y="0"/>
                    <a:pt x="72356" y="0"/>
                  </a:cubicBezTo>
                  <a:close/>
                </a:path>
              </a:pathLst>
            </a:custGeom>
            <a:solidFill>
              <a:srgbClr val="2F5F98"/>
            </a:solidFill>
          </p:spPr>
        </p:sp>
        <p:sp>
          <p:nvSpPr>
            <p:cNvPr name="TextBox 12" id="12"/>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sp>
        <p:nvSpPr>
          <p:cNvPr name="TextBox 13" id="13"/>
          <p:cNvSpPr txBox="true"/>
          <p:nvPr/>
        </p:nvSpPr>
        <p:spPr>
          <a:xfrm rot="0">
            <a:off x="7324072" y="4084722"/>
            <a:ext cx="3358360" cy="556566"/>
          </a:xfrm>
          <a:prstGeom prst="rect">
            <a:avLst/>
          </a:prstGeom>
        </p:spPr>
        <p:txBody>
          <a:bodyPr anchor="t" rtlCol="false" tIns="0" lIns="0" bIns="0" rIns="0">
            <a:spAutoFit/>
          </a:bodyPr>
          <a:lstStyle/>
          <a:p>
            <a:pPr algn="l">
              <a:lnSpc>
                <a:spcPts val="3696"/>
              </a:lnSpc>
            </a:pPr>
            <a:r>
              <a:rPr lang="en-US" b="true" sz="3696">
                <a:solidFill>
                  <a:srgbClr val="FFFFFF"/>
                </a:solidFill>
                <a:latin typeface="Kollektif Bold"/>
                <a:ea typeface="Kollektif Bold"/>
                <a:cs typeface="Kollektif Bold"/>
                <a:sym typeface="Kollektif Bold"/>
              </a:rPr>
              <a:t>SLEEP HABIT</a:t>
            </a:r>
          </a:p>
        </p:txBody>
      </p:sp>
      <p:sp>
        <p:nvSpPr>
          <p:cNvPr name="TextBox 14" id="14"/>
          <p:cNvSpPr txBox="true"/>
          <p:nvPr/>
        </p:nvSpPr>
        <p:spPr>
          <a:xfrm rot="0">
            <a:off x="7029262" y="5290007"/>
            <a:ext cx="3653171" cy="553324"/>
          </a:xfrm>
          <a:prstGeom prst="rect">
            <a:avLst/>
          </a:prstGeom>
        </p:spPr>
        <p:txBody>
          <a:bodyPr anchor="t" rtlCol="false" tIns="0" lIns="0" bIns="0" rIns="0">
            <a:spAutoFit/>
          </a:bodyPr>
          <a:lstStyle/>
          <a:p>
            <a:pPr algn="l">
              <a:lnSpc>
                <a:spcPts val="3627"/>
              </a:lnSpc>
            </a:pPr>
            <a:r>
              <a:rPr lang="en-US" b="true" sz="3627">
                <a:solidFill>
                  <a:srgbClr val="FFFFFF"/>
                </a:solidFill>
                <a:latin typeface="Kollektif Bold"/>
                <a:ea typeface="Kollektif Bold"/>
                <a:cs typeface="Kollektif Bold"/>
                <a:sym typeface="Kollektif Bold"/>
              </a:rPr>
              <a:t>MENTAL HABITS</a:t>
            </a:r>
          </a:p>
        </p:txBody>
      </p:sp>
      <p:grpSp>
        <p:nvGrpSpPr>
          <p:cNvPr name="Group 15" id="15"/>
          <p:cNvGrpSpPr/>
          <p:nvPr/>
        </p:nvGrpSpPr>
        <p:grpSpPr>
          <a:xfrm rot="0">
            <a:off x="6216957" y="6279547"/>
            <a:ext cx="5456908" cy="872600"/>
            <a:chOff x="0" y="0"/>
            <a:chExt cx="1692945" cy="270714"/>
          </a:xfrm>
        </p:grpSpPr>
        <p:sp>
          <p:nvSpPr>
            <p:cNvPr name="Freeform 16" id="16"/>
            <p:cNvSpPr/>
            <p:nvPr/>
          </p:nvSpPr>
          <p:spPr>
            <a:xfrm flipH="false" flipV="false" rot="0">
              <a:off x="0" y="0"/>
              <a:ext cx="1692946" cy="270714"/>
            </a:xfrm>
            <a:custGeom>
              <a:avLst/>
              <a:gdLst/>
              <a:ahLst/>
              <a:cxnLst/>
              <a:rect r="r" b="b" t="t" l="l"/>
              <a:pathLst>
                <a:path h="270714" w="1692946">
                  <a:moveTo>
                    <a:pt x="72356" y="0"/>
                  </a:moveTo>
                  <a:lnTo>
                    <a:pt x="1620590" y="0"/>
                  </a:lnTo>
                  <a:cubicBezTo>
                    <a:pt x="1660551" y="0"/>
                    <a:pt x="1692946" y="32395"/>
                    <a:pt x="1692946" y="72356"/>
                  </a:cubicBezTo>
                  <a:lnTo>
                    <a:pt x="1692946" y="198359"/>
                  </a:lnTo>
                  <a:cubicBezTo>
                    <a:pt x="1692946" y="238320"/>
                    <a:pt x="1660551" y="270714"/>
                    <a:pt x="1620590" y="270714"/>
                  </a:cubicBezTo>
                  <a:lnTo>
                    <a:pt x="72356" y="270714"/>
                  </a:lnTo>
                  <a:cubicBezTo>
                    <a:pt x="32395" y="270714"/>
                    <a:pt x="0" y="238320"/>
                    <a:pt x="0" y="198359"/>
                  </a:cubicBezTo>
                  <a:lnTo>
                    <a:pt x="0" y="72356"/>
                  </a:lnTo>
                  <a:cubicBezTo>
                    <a:pt x="0" y="32395"/>
                    <a:pt x="32395" y="0"/>
                    <a:pt x="72356" y="0"/>
                  </a:cubicBezTo>
                  <a:close/>
                </a:path>
              </a:pathLst>
            </a:custGeom>
            <a:solidFill>
              <a:srgbClr val="FE6D73"/>
            </a:solidFill>
          </p:spPr>
        </p:sp>
        <p:sp>
          <p:nvSpPr>
            <p:cNvPr name="TextBox 17" id="17"/>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grpSp>
        <p:nvGrpSpPr>
          <p:cNvPr name="Group 18" id="18"/>
          <p:cNvGrpSpPr/>
          <p:nvPr/>
        </p:nvGrpSpPr>
        <p:grpSpPr>
          <a:xfrm rot="0">
            <a:off x="6216957" y="7466471"/>
            <a:ext cx="5456908" cy="872600"/>
            <a:chOff x="0" y="0"/>
            <a:chExt cx="1692945" cy="270714"/>
          </a:xfrm>
        </p:grpSpPr>
        <p:sp>
          <p:nvSpPr>
            <p:cNvPr name="Freeform 19" id="19"/>
            <p:cNvSpPr/>
            <p:nvPr/>
          </p:nvSpPr>
          <p:spPr>
            <a:xfrm flipH="false" flipV="false" rot="0">
              <a:off x="0" y="0"/>
              <a:ext cx="1692946" cy="270714"/>
            </a:xfrm>
            <a:custGeom>
              <a:avLst/>
              <a:gdLst/>
              <a:ahLst/>
              <a:cxnLst/>
              <a:rect r="r" b="b" t="t" l="l"/>
              <a:pathLst>
                <a:path h="270714" w="1692946">
                  <a:moveTo>
                    <a:pt x="72356" y="0"/>
                  </a:moveTo>
                  <a:lnTo>
                    <a:pt x="1620590" y="0"/>
                  </a:lnTo>
                  <a:cubicBezTo>
                    <a:pt x="1660551" y="0"/>
                    <a:pt x="1692946" y="32395"/>
                    <a:pt x="1692946" y="72356"/>
                  </a:cubicBezTo>
                  <a:lnTo>
                    <a:pt x="1692946" y="198359"/>
                  </a:lnTo>
                  <a:cubicBezTo>
                    <a:pt x="1692946" y="238320"/>
                    <a:pt x="1660551" y="270714"/>
                    <a:pt x="1620590" y="270714"/>
                  </a:cubicBezTo>
                  <a:lnTo>
                    <a:pt x="72356" y="270714"/>
                  </a:lnTo>
                  <a:cubicBezTo>
                    <a:pt x="32395" y="270714"/>
                    <a:pt x="0" y="238320"/>
                    <a:pt x="0" y="198359"/>
                  </a:cubicBezTo>
                  <a:lnTo>
                    <a:pt x="0" y="72356"/>
                  </a:lnTo>
                  <a:cubicBezTo>
                    <a:pt x="0" y="32395"/>
                    <a:pt x="32395" y="0"/>
                    <a:pt x="72356" y="0"/>
                  </a:cubicBezTo>
                  <a:close/>
                </a:path>
              </a:pathLst>
            </a:custGeom>
            <a:solidFill>
              <a:srgbClr val="2F5F98"/>
            </a:solidFill>
          </p:spPr>
        </p:sp>
        <p:sp>
          <p:nvSpPr>
            <p:cNvPr name="TextBox 20" id="20"/>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sp>
        <p:nvSpPr>
          <p:cNvPr name="TextBox 21" id="21"/>
          <p:cNvSpPr txBox="true"/>
          <p:nvPr/>
        </p:nvSpPr>
        <p:spPr>
          <a:xfrm rot="0">
            <a:off x="7208389" y="6448580"/>
            <a:ext cx="3474044" cy="556566"/>
          </a:xfrm>
          <a:prstGeom prst="rect">
            <a:avLst/>
          </a:prstGeom>
        </p:spPr>
        <p:txBody>
          <a:bodyPr anchor="t" rtlCol="false" tIns="0" lIns="0" bIns="0" rIns="0">
            <a:spAutoFit/>
          </a:bodyPr>
          <a:lstStyle/>
          <a:p>
            <a:pPr algn="l">
              <a:lnSpc>
                <a:spcPts val="3696"/>
              </a:lnSpc>
            </a:pPr>
            <a:r>
              <a:rPr lang="en-US" b="true" sz="3696">
                <a:solidFill>
                  <a:srgbClr val="FFFFFF"/>
                </a:solidFill>
                <a:latin typeface="Kollektif Bold"/>
                <a:ea typeface="Kollektif Bold"/>
                <a:cs typeface="Kollektif Bold"/>
                <a:sym typeface="Kollektif Bold"/>
              </a:rPr>
              <a:t>PERFORMANCE</a:t>
            </a:r>
          </a:p>
        </p:txBody>
      </p:sp>
      <p:sp>
        <p:nvSpPr>
          <p:cNvPr name="TextBox 22" id="22"/>
          <p:cNvSpPr txBox="true"/>
          <p:nvPr/>
        </p:nvSpPr>
        <p:spPr>
          <a:xfrm rot="0">
            <a:off x="7441564" y="7637921"/>
            <a:ext cx="3007693" cy="592508"/>
          </a:xfrm>
          <a:prstGeom prst="rect">
            <a:avLst/>
          </a:prstGeom>
        </p:spPr>
        <p:txBody>
          <a:bodyPr anchor="t" rtlCol="false" tIns="0" lIns="0" bIns="0" rIns="0">
            <a:spAutoFit/>
          </a:bodyPr>
          <a:lstStyle/>
          <a:p>
            <a:pPr algn="l">
              <a:lnSpc>
                <a:spcPts val="3827"/>
              </a:lnSpc>
            </a:pPr>
            <a:r>
              <a:rPr lang="en-US" b="true" sz="3827">
                <a:solidFill>
                  <a:srgbClr val="FFFFFF"/>
                </a:solidFill>
                <a:latin typeface="Kollektif Bold"/>
                <a:ea typeface="Kollektif Bold"/>
                <a:cs typeface="Kollektif Bold"/>
                <a:sym typeface="Kollektif Bold"/>
              </a:rPr>
              <a:t>CREATIVITY</a:t>
            </a:r>
          </a:p>
        </p:txBody>
      </p:sp>
      <p:grpSp>
        <p:nvGrpSpPr>
          <p:cNvPr name="Group 23" id="23"/>
          <p:cNvGrpSpPr/>
          <p:nvPr/>
        </p:nvGrpSpPr>
        <p:grpSpPr>
          <a:xfrm rot="0">
            <a:off x="6216957" y="8647530"/>
            <a:ext cx="5456908" cy="872600"/>
            <a:chOff x="0" y="0"/>
            <a:chExt cx="1692945" cy="270714"/>
          </a:xfrm>
        </p:grpSpPr>
        <p:sp>
          <p:nvSpPr>
            <p:cNvPr name="Freeform 24" id="24"/>
            <p:cNvSpPr/>
            <p:nvPr/>
          </p:nvSpPr>
          <p:spPr>
            <a:xfrm flipH="false" flipV="false" rot="0">
              <a:off x="0" y="0"/>
              <a:ext cx="1692946" cy="270714"/>
            </a:xfrm>
            <a:custGeom>
              <a:avLst/>
              <a:gdLst/>
              <a:ahLst/>
              <a:cxnLst/>
              <a:rect r="r" b="b" t="t" l="l"/>
              <a:pathLst>
                <a:path h="270714" w="1692946">
                  <a:moveTo>
                    <a:pt x="72356" y="0"/>
                  </a:moveTo>
                  <a:lnTo>
                    <a:pt x="1620590" y="0"/>
                  </a:lnTo>
                  <a:cubicBezTo>
                    <a:pt x="1660551" y="0"/>
                    <a:pt x="1692946" y="32395"/>
                    <a:pt x="1692946" y="72356"/>
                  </a:cubicBezTo>
                  <a:lnTo>
                    <a:pt x="1692946" y="198359"/>
                  </a:lnTo>
                  <a:cubicBezTo>
                    <a:pt x="1692946" y="238320"/>
                    <a:pt x="1660551" y="270714"/>
                    <a:pt x="1620590" y="270714"/>
                  </a:cubicBezTo>
                  <a:lnTo>
                    <a:pt x="72356" y="270714"/>
                  </a:lnTo>
                  <a:cubicBezTo>
                    <a:pt x="32395" y="270714"/>
                    <a:pt x="0" y="238320"/>
                    <a:pt x="0" y="198359"/>
                  </a:cubicBezTo>
                  <a:lnTo>
                    <a:pt x="0" y="72356"/>
                  </a:lnTo>
                  <a:cubicBezTo>
                    <a:pt x="0" y="32395"/>
                    <a:pt x="32395" y="0"/>
                    <a:pt x="72356" y="0"/>
                  </a:cubicBezTo>
                  <a:close/>
                </a:path>
              </a:pathLst>
            </a:custGeom>
            <a:solidFill>
              <a:srgbClr val="FE6D73"/>
            </a:solidFill>
          </p:spPr>
        </p:sp>
        <p:sp>
          <p:nvSpPr>
            <p:cNvPr name="TextBox 25" id="25"/>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sp>
        <p:nvSpPr>
          <p:cNvPr name="TextBox 26" id="26"/>
          <p:cNvSpPr txBox="true"/>
          <p:nvPr/>
        </p:nvSpPr>
        <p:spPr>
          <a:xfrm rot="0">
            <a:off x="6428938" y="8821045"/>
            <a:ext cx="5430124" cy="553324"/>
          </a:xfrm>
          <a:prstGeom prst="rect">
            <a:avLst/>
          </a:prstGeom>
        </p:spPr>
        <p:txBody>
          <a:bodyPr anchor="t" rtlCol="false" tIns="0" lIns="0" bIns="0" rIns="0">
            <a:spAutoFit/>
          </a:bodyPr>
          <a:lstStyle/>
          <a:p>
            <a:pPr algn="l">
              <a:lnSpc>
                <a:spcPts val="3627"/>
              </a:lnSpc>
            </a:pPr>
            <a:r>
              <a:rPr lang="en-US" b="true" sz="3627">
                <a:solidFill>
                  <a:srgbClr val="FFFFFF"/>
                </a:solidFill>
                <a:latin typeface="Kollektif Bold"/>
                <a:ea typeface="Kollektif Bold"/>
                <a:cs typeface="Kollektif Bold"/>
                <a:sym typeface="Kollektif Bold"/>
              </a:rPr>
              <a:t>OVERALL WELL-BEING</a:t>
            </a:r>
          </a:p>
        </p:txBody>
      </p:sp>
      <p:grpSp>
        <p:nvGrpSpPr>
          <p:cNvPr name="Group 27" id="27"/>
          <p:cNvGrpSpPr/>
          <p:nvPr/>
        </p:nvGrpSpPr>
        <p:grpSpPr>
          <a:xfrm rot="2700000">
            <a:off x="-1376391" y="-3093321"/>
            <a:ext cx="7415398" cy="3565095"/>
            <a:chOff x="0" y="0"/>
            <a:chExt cx="660400" cy="317500"/>
          </a:xfrm>
        </p:grpSpPr>
        <p:sp>
          <p:nvSpPr>
            <p:cNvPr name="Freeform 28" id="28"/>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9" id="29"/>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0" id="30"/>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1" id="31"/>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2" id="32"/>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3" id="33"/>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4" id="34"/>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5" id="35"/>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6" id="36"/>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7" id="37"/>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38" id="38"/>
          <p:cNvGrpSpPr/>
          <p:nvPr/>
        </p:nvGrpSpPr>
        <p:grpSpPr>
          <a:xfrm rot="-2700000">
            <a:off x="13418661" y="7925011"/>
            <a:ext cx="5432179" cy="2611625"/>
            <a:chOff x="0" y="0"/>
            <a:chExt cx="660400" cy="317500"/>
          </a:xfrm>
        </p:grpSpPr>
        <p:sp>
          <p:nvSpPr>
            <p:cNvPr name="Freeform 39" id="3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0" id="4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41" id="41"/>
          <p:cNvSpPr/>
          <p:nvPr/>
        </p:nvSpPr>
        <p:spPr>
          <a:xfrm flipV="true">
            <a:off x="14553744" y="8398225"/>
            <a:ext cx="4655076" cy="4702703"/>
          </a:xfrm>
          <a:prstGeom prst="line">
            <a:avLst/>
          </a:prstGeom>
          <a:ln cap="flat" w="19050">
            <a:solidFill>
              <a:srgbClr val="8CA9AD"/>
            </a:solidFill>
            <a:prstDash val="solid"/>
            <a:headEnd type="none" len="sm" w="sm"/>
            <a:tailEnd type="none" len="sm" w="sm"/>
          </a:ln>
        </p:spPr>
      </p:sp>
      <p:sp>
        <p:nvSpPr>
          <p:cNvPr name="AutoShape 42" id="42"/>
          <p:cNvSpPr/>
          <p:nvPr/>
        </p:nvSpPr>
        <p:spPr>
          <a:xfrm flipV="true">
            <a:off x="13716436" y="7603009"/>
            <a:ext cx="5739273" cy="5739273"/>
          </a:xfrm>
          <a:prstGeom prst="line">
            <a:avLst/>
          </a:prstGeom>
          <a:ln cap="flat" w="28575">
            <a:solidFill>
              <a:srgbClr val="8CA9AD"/>
            </a:solidFill>
            <a:prstDash val="solid"/>
            <a:headEnd type="none" len="sm" w="sm"/>
            <a:tailEnd type="none" len="sm" w="sm"/>
          </a:ln>
        </p:spPr>
      </p:sp>
      <p:sp>
        <p:nvSpPr>
          <p:cNvPr name="AutoShape 43" id="43"/>
          <p:cNvSpPr/>
          <p:nvPr/>
        </p:nvSpPr>
        <p:spPr>
          <a:xfrm flipV="true">
            <a:off x="14124734" y="8003156"/>
            <a:ext cx="5543693" cy="5543693"/>
          </a:xfrm>
          <a:prstGeom prst="line">
            <a:avLst/>
          </a:prstGeom>
          <a:ln cap="flat" w="28575">
            <a:solidFill>
              <a:srgbClr val="8CA9AD"/>
            </a:solidFill>
            <a:prstDash val="solid"/>
            <a:headEnd type="none" len="sm" w="sm"/>
            <a:tailEnd type="none" len="sm" w="sm"/>
          </a:ln>
        </p:spPr>
      </p:sp>
      <p:sp>
        <p:nvSpPr>
          <p:cNvPr name="Freeform 44" id="44"/>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5" id="45"/>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6" id="46"/>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7" id="47"/>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8" id="48"/>
          <p:cNvSpPr/>
          <p:nvPr/>
        </p:nvSpPr>
        <p:spPr>
          <a:xfrm flipH="false" flipV="false" rot="5400000">
            <a:off x="15122298"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49" id="49"/>
          <p:cNvSpPr/>
          <p:nvPr/>
        </p:nvSpPr>
        <p:spPr>
          <a:xfrm flipH="false" flipV="false" rot="-10800000">
            <a:off x="16206107" y="2112509"/>
            <a:ext cx="965249" cy="965249"/>
          </a:xfrm>
          <a:custGeom>
            <a:avLst/>
            <a:gdLst/>
            <a:ahLst/>
            <a:cxnLst/>
            <a:rect r="r" b="b" t="t" l="l"/>
            <a:pathLst>
              <a:path h="965249" w="965249">
                <a:moveTo>
                  <a:pt x="0" y="0"/>
                </a:moveTo>
                <a:lnTo>
                  <a:pt x="965250" y="0"/>
                </a:lnTo>
                <a:lnTo>
                  <a:pt x="965250" y="965249"/>
                </a:lnTo>
                <a:lnTo>
                  <a:pt x="0" y="9652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50" id="50"/>
          <p:cNvSpPr/>
          <p:nvPr/>
        </p:nvSpPr>
        <p:spPr>
          <a:xfrm flipH="true" flipV="true" rot="-10800000">
            <a:off x="15240858" y="2112509"/>
            <a:ext cx="965249" cy="965249"/>
          </a:xfrm>
          <a:custGeom>
            <a:avLst/>
            <a:gdLst/>
            <a:ahLst/>
            <a:cxnLst/>
            <a:rect r="r" b="b" t="t" l="l"/>
            <a:pathLst>
              <a:path h="965249" w="965249">
                <a:moveTo>
                  <a:pt x="965249" y="965249"/>
                </a:moveTo>
                <a:lnTo>
                  <a:pt x="0" y="965249"/>
                </a:lnTo>
                <a:lnTo>
                  <a:pt x="0" y="0"/>
                </a:lnTo>
                <a:lnTo>
                  <a:pt x="965249" y="0"/>
                </a:lnTo>
                <a:lnTo>
                  <a:pt x="965249" y="965249"/>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8871359" y="801270"/>
            <a:ext cx="8203413" cy="9263672"/>
          </a:xfrm>
          <a:prstGeom prst="rect">
            <a:avLst/>
          </a:prstGeom>
        </p:spPr>
      </p:pic>
      <p:grpSp>
        <p:nvGrpSpPr>
          <p:cNvPr name="Group 3" id="3"/>
          <p:cNvGrpSpPr/>
          <p:nvPr/>
        </p:nvGrpSpPr>
        <p:grpSpPr>
          <a:xfrm rot="2700000">
            <a:off x="-2693793" y="7510422"/>
            <a:ext cx="7415398" cy="3565095"/>
            <a:chOff x="0" y="0"/>
            <a:chExt cx="660400" cy="317500"/>
          </a:xfrm>
        </p:grpSpPr>
        <p:sp>
          <p:nvSpPr>
            <p:cNvPr name="Freeform 4" id="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5" id="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grpSp>
        <p:nvGrpSpPr>
          <p:cNvPr name="Group 6" id="6"/>
          <p:cNvGrpSpPr/>
          <p:nvPr/>
        </p:nvGrpSpPr>
        <p:grpSpPr>
          <a:xfrm rot="-2700000">
            <a:off x="14034654" y="-4091495"/>
            <a:ext cx="7415398" cy="3565095"/>
            <a:chOff x="0" y="0"/>
            <a:chExt cx="660400" cy="317500"/>
          </a:xfrm>
        </p:grpSpPr>
        <p:sp>
          <p:nvSpPr>
            <p:cNvPr name="Freeform 7" id="7"/>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8" id="8"/>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9" id="9"/>
          <p:cNvSpPr/>
          <p:nvPr/>
        </p:nvSpPr>
        <p:spPr>
          <a:xfrm flipV="true">
            <a:off x="16779354" y="-3323851"/>
            <a:ext cx="5132702" cy="5185216"/>
          </a:xfrm>
          <a:prstGeom prst="line">
            <a:avLst/>
          </a:prstGeom>
          <a:ln cap="flat" w="28575">
            <a:solidFill>
              <a:srgbClr val="8CA9AD"/>
            </a:solidFill>
            <a:prstDash val="solid"/>
            <a:headEnd type="none" len="sm" w="sm"/>
            <a:tailEnd type="none" len="sm" w="sm"/>
          </a:ln>
        </p:spPr>
      </p:sp>
      <p:sp>
        <p:nvSpPr>
          <p:cNvPr name="AutoShape 10" id="10"/>
          <p:cNvSpPr/>
          <p:nvPr/>
        </p:nvSpPr>
        <p:spPr>
          <a:xfrm flipV="true">
            <a:off x="17092031" y="-2963542"/>
            <a:ext cx="5038853" cy="5038853"/>
          </a:xfrm>
          <a:prstGeom prst="line">
            <a:avLst/>
          </a:prstGeom>
          <a:ln cap="flat" w="28575">
            <a:solidFill>
              <a:srgbClr val="8CA9AD"/>
            </a:solidFill>
            <a:prstDash val="solid"/>
            <a:headEnd type="none" len="sm" w="sm"/>
            <a:tailEnd type="none" len="sm" w="sm"/>
          </a:ln>
        </p:spPr>
      </p:sp>
      <p:sp>
        <p:nvSpPr>
          <p:cNvPr name="AutoShape 11" id="11"/>
          <p:cNvSpPr/>
          <p:nvPr/>
        </p:nvSpPr>
        <p:spPr>
          <a:xfrm flipV="true">
            <a:off x="17450501" y="-2612228"/>
            <a:ext cx="4867141" cy="4867141"/>
          </a:xfrm>
          <a:prstGeom prst="line">
            <a:avLst/>
          </a:prstGeom>
          <a:ln cap="flat" w="28575">
            <a:solidFill>
              <a:srgbClr val="8CA9AD"/>
            </a:solidFill>
            <a:prstDash val="solid"/>
            <a:headEnd type="none" len="sm" w="sm"/>
            <a:tailEnd type="none" len="sm" w="sm"/>
          </a:ln>
        </p:spPr>
      </p:sp>
      <p:sp>
        <p:nvSpPr>
          <p:cNvPr name="AutoShape 12" id="12"/>
          <p:cNvSpPr/>
          <p:nvPr/>
        </p:nvSpPr>
        <p:spPr>
          <a:xfrm flipV="true">
            <a:off x="17836769" y="-2308948"/>
            <a:ext cx="4690515" cy="4690515"/>
          </a:xfrm>
          <a:prstGeom prst="line">
            <a:avLst/>
          </a:prstGeom>
          <a:ln cap="flat" w="28575">
            <a:solidFill>
              <a:srgbClr val="8CA9AD"/>
            </a:solidFill>
            <a:prstDash val="solid"/>
            <a:headEnd type="none" len="sm" w="sm"/>
            <a:tailEnd type="none" len="sm" w="sm"/>
          </a:ln>
        </p:spPr>
      </p:sp>
      <p:sp>
        <p:nvSpPr>
          <p:cNvPr name="AutoShape 13" id="13"/>
          <p:cNvSpPr/>
          <p:nvPr/>
        </p:nvSpPr>
        <p:spPr>
          <a:xfrm flipV="true">
            <a:off x="18276445" y="-1822252"/>
            <a:ext cx="4347674" cy="4347674"/>
          </a:xfrm>
          <a:prstGeom prst="line">
            <a:avLst/>
          </a:prstGeom>
          <a:ln cap="flat" w="28575">
            <a:solidFill>
              <a:srgbClr val="8CA9AD"/>
            </a:solidFill>
            <a:prstDash val="solid"/>
            <a:headEnd type="none" len="sm" w="sm"/>
            <a:tailEnd type="none" len="sm" w="sm"/>
          </a:ln>
        </p:spPr>
      </p:sp>
      <p:grpSp>
        <p:nvGrpSpPr>
          <p:cNvPr name="Group 14" id="14"/>
          <p:cNvGrpSpPr/>
          <p:nvPr/>
        </p:nvGrpSpPr>
        <p:grpSpPr>
          <a:xfrm rot="0">
            <a:off x="1485129" y="3127433"/>
            <a:ext cx="6427902" cy="1027869"/>
            <a:chOff x="0" y="0"/>
            <a:chExt cx="1692945" cy="270714"/>
          </a:xfrm>
        </p:grpSpPr>
        <p:sp>
          <p:nvSpPr>
            <p:cNvPr name="Freeform 15" id="15"/>
            <p:cNvSpPr/>
            <p:nvPr/>
          </p:nvSpPr>
          <p:spPr>
            <a:xfrm flipH="false" flipV="false" rot="0">
              <a:off x="0" y="0"/>
              <a:ext cx="1692946" cy="270714"/>
            </a:xfrm>
            <a:custGeom>
              <a:avLst/>
              <a:gdLst/>
              <a:ahLst/>
              <a:cxnLst/>
              <a:rect r="r" b="b" t="t" l="l"/>
              <a:pathLst>
                <a:path h="270714" w="1692946">
                  <a:moveTo>
                    <a:pt x="61426" y="0"/>
                  </a:moveTo>
                  <a:lnTo>
                    <a:pt x="1631520" y="0"/>
                  </a:lnTo>
                  <a:cubicBezTo>
                    <a:pt x="1665444" y="0"/>
                    <a:pt x="1692946" y="27501"/>
                    <a:pt x="1692946" y="61426"/>
                  </a:cubicBezTo>
                  <a:lnTo>
                    <a:pt x="1692946" y="209289"/>
                  </a:lnTo>
                  <a:cubicBezTo>
                    <a:pt x="1692946" y="243213"/>
                    <a:pt x="1665444" y="270714"/>
                    <a:pt x="1631520" y="270714"/>
                  </a:cubicBezTo>
                  <a:lnTo>
                    <a:pt x="61426" y="270714"/>
                  </a:lnTo>
                  <a:cubicBezTo>
                    <a:pt x="27501" y="270714"/>
                    <a:pt x="0" y="243213"/>
                    <a:pt x="0" y="209289"/>
                  </a:cubicBezTo>
                  <a:lnTo>
                    <a:pt x="0" y="61426"/>
                  </a:lnTo>
                  <a:cubicBezTo>
                    <a:pt x="0" y="27501"/>
                    <a:pt x="27501" y="0"/>
                    <a:pt x="61426" y="0"/>
                  </a:cubicBezTo>
                  <a:close/>
                </a:path>
              </a:pathLst>
            </a:custGeom>
            <a:solidFill>
              <a:srgbClr val="FE6D73"/>
            </a:solidFill>
          </p:spPr>
        </p:sp>
        <p:sp>
          <p:nvSpPr>
            <p:cNvPr name="TextBox 16" id="16"/>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grpSp>
        <p:nvGrpSpPr>
          <p:cNvPr name="Group 17" id="17"/>
          <p:cNvGrpSpPr/>
          <p:nvPr/>
        </p:nvGrpSpPr>
        <p:grpSpPr>
          <a:xfrm rot="0">
            <a:off x="1485129" y="4393427"/>
            <a:ext cx="6427902" cy="1027869"/>
            <a:chOff x="0" y="0"/>
            <a:chExt cx="1692945" cy="270714"/>
          </a:xfrm>
        </p:grpSpPr>
        <p:sp>
          <p:nvSpPr>
            <p:cNvPr name="Freeform 18" id="18"/>
            <p:cNvSpPr/>
            <p:nvPr/>
          </p:nvSpPr>
          <p:spPr>
            <a:xfrm flipH="false" flipV="false" rot="0">
              <a:off x="0" y="0"/>
              <a:ext cx="1692946" cy="270714"/>
            </a:xfrm>
            <a:custGeom>
              <a:avLst/>
              <a:gdLst/>
              <a:ahLst/>
              <a:cxnLst/>
              <a:rect r="r" b="b" t="t" l="l"/>
              <a:pathLst>
                <a:path h="270714" w="1692946">
                  <a:moveTo>
                    <a:pt x="61426" y="0"/>
                  </a:moveTo>
                  <a:lnTo>
                    <a:pt x="1631520" y="0"/>
                  </a:lnTo>
                  <a:cubicBezTo>
                    <a:pt x="1665444" y="0"/>
                    <a:pt x="1692946" y="27501"/>
                    <a:pt x="1692946" y="61426"/>
                  </a:cubicBezTo>
                  <a:lnTo>
                    <a:pt x="1692946" y="209289"/>
                  </a:lnTo>
                  <a:cubicBezTo>
                    <a:pt x="1692946" y="243213"/>
                    <a:pt x="1665444" y="270714"/>
                    <a:pt x="1631520" y="270714"/>
                  </a:cubicBezTo>
                  <a:lnTo>
                    <a:pt x="61426" y="270714"/>
                  </a:lnTo>
                  <a:cubicBezTo>
                    <a:pt x="27501" y="270714"/>
                    <a:pt x="0" y="243213"/>
                    <a:pt x="0" y="209289"/>
                  </a:cubicBezTo>
                  <a:lnTo>
                    <a:pt x="0" y="61426"/>
                  </a:lnTo>
                  <a:cubicBezTo>
                    <a:pt x="0" y="27501"/>
                    <a:pt x="27501" y="0"/>
                    <a:pt x="61426" y="0"/>
                  </a:cubicBezTo>
                  <a:close/>
                </a:path>
              </a:pathLst>
            </a:custGeom>
            <a:solidFill>
              <a:srgbClr val="2F5F98"/>
            </a:solidFill>
          </p:spPr>
        </p:sp>
        <p:sp>
          <p:nvSpPr>
            <p:cNvPr name="TextBox 19" id="19"/>
            <p:cNvSpPr txBox="true"/>
            <p:nvPr/>
          </p:nvSpPr>
          <p:spPr>
            <a:xfrm>
              <a:off x="0" y="19050"/>
              <a:ext cx="1692945" cy="251664"/>
            </a:xfrm>
            <a:prstGeom prst="rect">
              <a:avLst/>
            </a:prstGeom>
          </p:spPr>
          <p:txBody>
            <a:bodyPr anchor="ctr" rtlCol="false" tIns="50800" lIns="50800" bIns="50800" rIns="50800"/>
            <a:lstStyle/>
            <a:p>
              <a:pPr algn="ctr">
                <a:lnSpc>
                  <a:spcPts val="2553"/>
                </a:lnSpc>
              </a:pPr>
            </a:p>
          </p:txBody>
        </p:sp>
      </p:grpSp>
      <p:sp>
        <p:nvSpPr>
          <p:cNvPr name="TextBox 20" id="20"/>
          <p:cNvSpPr txBox="true"/>
          <p:nvPr/>
        </p:nvSpPr>
        <p:spPr>
          <a:xfrm rot="0">
            <a:off x="1485129" y="1325581"/>
            <a:ext cx="6967300" cy="844677"/>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RESULT &amp; FINDINGS</a:t>
            </a:r>
          </a:p>
        </p:txBody>
      </p:sp>
      <p:sp>
        <p:nvSpPr>
          <p:cNvPr name="TextBox 21" id="21"/>
          <p:cNvSpPr txBox="true"/>
          <p:nvPr/>
        </p:nvSpPr>
        <p:spPr>
          <a:xfrm rot="0">
            <a:off x="1485129" y="2271419"/>
            <a:ext cx="4606760" cy="476250"/>
          </a:xfrm>
          <a:prstGeom prst="rect">
            <a:avLst/>
          </a:prstGeom>
        </p:spPr>
        <p:txBody>
          <a:bodyPr anchor="t" rtlCol="false" tIns="0" lIns="0" bIns="0" rIns="0">
            <a:spAutoFit/>
          </a:bodyPr>
          <a:lstStyle/>
          <a:p>
            <a:pPr algn="l">
              <a:lnSpc>
                <a:spcPts val="3719"/>
              </a:lnSpc>
            </a:pPr>
            <a:r>
              <a:rPr lang="en-US" sz="3099" b="true">
                <a:solidFill>
                  <a:srgbClr val="545454"/>
                </a:solidFill>
                <a:latin typeface="DM Sans Bold"/>
                <a:ea typeface="DM Sans Bold"/>
                <a:cs typeface="DM Sans Bold"/>
                <a:sym typeface="DM Sans Bold"/>
              </a:rPr>
              <a:t>A Comparative Analysis</a:t>
            </a:r>
          </a:p>
        </p:txBody>
      </p:sp>
      <p:sp>
        <p:nvSpPr>
          <p:cNvPr name="TextBox 22" id="22"/>
          <p:cNvSpPr txBox="true"/>
          <p:nvPr/>
        </p:nvSpPr>
        <p:spPr>
          <a:xfrm rot="0">
            <a:off x="1923118" y="3383875"/>
            <a:ext cx="5647174" cy="524511"/>
          </a:xfrm>
          <a:prstGeom prst="rect">
            <a:avLst/>
          </a:prstGeom>
        </p:spPr>
        <p:txBody>
          <a:bodyPr anchor="t" rtlCol="false" tIns="0" lIns="0" bIns="0" rIns="0">
            <a:spAutoFit/>
          </a:bodyPr>
          <a:lstStyle/>
          <a:p>
            <a:pPr algn="l">
              <a:lnSpc>
                <a:spcPts val="3400"/>
              </a:lnSpc>
            </a:pPr>
            <a:r>
              <a:rPr lang="en-US" b="true" sz="3400">
                <a:solidFill>
                  <a:srgbClr val="FFFFFF"/>
                </a:solidFill>
                <a:latin typeface="Kollektif Bold"/>
                <a:ea typeface="Kollektif Bold"/>
                <a:cs typeface="Kollektif Bold"/>
                <a:sym typeface="Kollektif Bold"/>
              </a:rPr>
              <a:t>01 - BEFORE EXPERIMENT</a:t>
            </a:r>
          </a:p>
        </p:txBody>
      </p:sp>
      <p:sp>
        <p:nvSpPr>
          <p:cNvPr name="TextBox 23" id="23"/>
          <p:cNvSpPr txBox="true"/>
          <p:nvPr/>
        </p:nvSpPr>
        <p:spPr>
          <a:xfrm rot="0">
            <a:off x="1923118" y="4640343"/>
            <a:ext cx="5647174" cy="524511"/>
          </a:xfrm>
          <a:prstGeom prst="rect">
            <a:avLst/>
          </a:prstGeom>
        </p:spPr>
        <p:txBody>
          <a:bodyPr anchor="t" rtlCol="false" tIns="0" lIns="0" bIns="0" rIns="0">
            <a:spAutoFit/>
          </a:bodyPr>
          <a:lstStyle/>
          <a:p>
            <a:pPr algn="l">
              <a:lnSpc>
                <a:spcPts val="3400"/>
              </a:lnSpc>
            </a:pPr>
            <a:r>
              <a:rPr lang="en-US" b="true" sz="3400">
                <a:solidFill>
                  <a:srgbClr val="FFFFFF"/>
                </a:solidFill>
                <a:latin typeface="Kollektif Bold"/>
                <a:ea typeface="Kollektif Bold"/>
                <a:cs typeface="Kollektif Bold"/>
                <a:sym typeface="Kollektif Bold"/>
              </a:rPr>
              <a:t>02 - AFTER EXPERIMENT</a:t>
            </a:r>
          </a:p>
        </p:txBody>
      </p:sp>
      <p:pic>
        <p:nvPicPr>
          <p:cNvPr name="Picture 24" id="24"/>
          <p:cNvPicPr>
            <a:picLocks noChangeAspect="true"/>
          </p:cNvPicPr>
          <p:nvPr/>
        </p:nvPicPr>
        <p:blipFill>
          <a:blip r:embed="rId3"/>
          <a:stretch>
            <a:fillRect/>
          </a:stretch>
        </p:blipFill>
        <p:spPr>
          <a:xfrm rot="0">
            <a:off x="2445361" y="5125678"/>
            <a:ext cx="4919015" cy="4485394"/>
          </a:xfrm>
          <a:prstGeom prst="rect">
            <a:avLst/>
          </a:prstGeom>
        </p:spPr>
      </p:pic>
      <p:sp>
        <p:nvSpPr>
          <p:cNvPr name="TextBox 25" id="25"/>
          <p:cNvSpPr txBox="true"/>
          <p:nvPr/>
        </p:nvSpPr>
        <p:spPr>
          <a:xfrm rot="0">
            <a:off x="3650146" y="9448803"/>
            <a:ext cx="2637264" cy="249089"/>
          </a:xfrm>
          <a:prstGeom prst="rect">
            <a:avLst/>
          </a:prstGeom>
        </p:spPr>
        <p:txBody>
          <a:bodyPr anchor="t" rtlCol="false" tIns="0" lIns="0" bIns="0" rIns="0">
            <a:spAutoFit/>
          </a:bodyPr>
          <a:lstStyle/>
          <a:p>
            <a:pPr algn="just">
              <a:lnSpc>
                <a:spcPts val="2063"/>
              </a:lnSpc>
            </a:pPr>
            <a:r>
              <a:rPr lang="en-US" sz="1719">
                <a:solidFill>
                  <a:srgbClr val="545454"/>
                </a:solidFill>
                <a:latin typeface="DM Sans"/>
                <a:ea typeface="DM Sans"/>
                <a:cs typeface="DM Sans"/>
                <a:sym typeface="DM Sans"/>
              </a:rPr>
              <a:t>Figure 2: Age Rader Chart</a:t>
            </a:r>
          </a:p>
        </p:txBody>
      </p:sp>
      <p:sp>
        <p:nvSpPr>
          <p:cNvPr name="TextBox 26" id="26"/>
          <p:cNvSpPr txBox="true"/>
          <p:nvPr/>
        </p:nvSpPr>
        <p:spPr>
          <a:xfrm rot="0">
            <a:off x="9643332" y="9439278"/>
            <a:ext cx="5681906" cy="267320"/>
          </a:xfrm>
          <a:prstGeom prst="rect">
            <a:avLst/>
          </a:prstGeom>
        </p:spPr>
        <p:txBody>
          <a:bodyPr anchor="t" rtlCol="false" tIns="0" lIns="0" bIns="0" rIns="0">
            <a:spAutoFit/>
          </a:bodyPr>
          <a:lstStyle/>
          <a:p>
            <a:pPr algn="just">
              <a:lnSpc>
                <a:spcPts val="2132"/>
              </a:lnSpc>
            </a:pPr>
            <a:r>
              <a:rPr lang="en-US" sz="1777">
                <a:solidFill>
                  <a:srgbClr val="545454"/>
                </a:solidFill>
                <a:latin typeface="DM Sans"/>
                <a:ea typeface="DM Sans"/>
                <a:cs typeface="DM Sans"/>
                <a:sym typeface="DM Sans"/>
              </a:rPr>
              <a:t>Figure 3: Comparative Mean Scoring from Both Cases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2700000">
            <a:off x="-2396474" y="-2921783"/>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2859087" y="-2102233"/>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3073034" y="-1789557"/>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3252636" y="-1431087"/>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3671918" y="-1316558"/>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3523144" y="-605142"/>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3643964" y="-161419"/>
            <a:ext cx="3963599" cy="3985594"/>
          </a:xfrm>
          <a:prstGeom prst="line">
            <a:avLst/>
          </a:prstGeom>
          <a:ln cap="flat" w="28575">
            <a:solidFill>
              <a:srgbClr val="8CA9AD"/>
            </a:solidFill>
            <a:prstDash val="solid"/>
            <a:headEnd type="none" len="sm" w="sm"/>
            <a:tailEnd type="none" len="sm" w="sm"/>
          </a:ln>
        </p:spPr>
      </p:sp>
      <p:sp>
        <p:nvSpPr>
          <p:cNvPr name="Freeform 11" id="11"/>
          <p:cNvSpPr/>
          <p:nvPr/>
        </p:nvSpPr>
        <p:spPr>
          <a:xfrm flipH="false" flipV="false" rot="0">
            <a:off x="17204191" y="703779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7204191" y="81216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true" flipV="true" rot="5400000">
            <a:off x="17204191" y="92054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6120382" y="92054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aphicFrame>
        <p:nvGraphicFramePr>
          <p:cNvPr name="Table 15" id="15"/>
          <p:cNvGraphicFramePr>
            <a:graphicFrameLocks noGrp="true"/>
          </p:cNvGraphicFramePr>
          <p:nvPr/>
        </p:nvGraphicFramePr>
        <p:xfrm>
          <a:off x="1535816" y="2866903"/>
          <a:ext cx="7315200" cy="6267450"/>
        </p:xfrm>
        <a:graphic>
          <a:graphicData uri="http://schemas.openxmlformats.org/drawingml/2006/table">
            <a:tbl>
              <a:tblPr/>
              <a:tblGrid>
                <a:gridCol w="1219200"/>
                <a:gridCol w="1207684"/>
                <a:gridCol w="1230716"/>
                <a:gridCol w="1219200"/>
                <a:gridCol w="1219200"/>
                <a:gridCol w="1219200"/>
              </a:tblGrid>
              <a:tr h="834971">
                <a:tc>
                  <a:txBody>
                    <a:bodyPr anchor="t" rtlCol="false"/>
                    <a:lstStyle/>
                    <a:p>
                      <a:pPr algn="ctr">
                        <a:lnSpc>
                          <a:spcPts val="1819"/>
                        </a:lnSpc>
                        <a:defRPr/>
                      </a:pPr>
                      <a:r>
                        <a:rPr lang="en-US" sz="1299" b="true">
                          <a:solidFill>
                            <a:srgbClr val="000000"/>
                          </a:solidFill>
                          <a:latin typeface="DM Sans Bold"/>
                          <a:ea typeface="DM Sans Bold"/>
                          <a:cs typeface="DM Sans Bold"/>
                          <a:sym typeface="DM Sans Bold"/>
                        </a:rPr>
                        <a:t>Variable</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MF</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CP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SQ</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SL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PD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D699"/>
                    </a:solidFill>
                  </a:tcPr>
                </a:tc>
              </a:tr>
              <a:tr h="1254179">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MF</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3079"/>
                        </a:lnSpc>
                        <a:defRPr/>
                      </a:pPr>
                      <a:r>
                        <a:rPr lang="en-US" sz="2199">
                          <a:solidFill>
                            <a:srgbClr val="000000"/>
                          </a:solidFill>
                          <a:latin typeface="DM Sans"/>
                          <a:ea typeface="DM Sans"/>
                          <a:cs typeface="DM Sans"/>
                          <a:sym typeface="DM Sans"/>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-0.75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0.90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4575">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CP</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-0.75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DM Sans"/>
                          <a:ea typeface="DM Sans"/>
                          <a:cs typeface="DM Sans"/>
                          <a:sym typeface="DM Sans"/>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-0.60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-0.70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0.95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4575">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SQ</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-0.60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DM Sans"/>
                          <a:ea typeface="DM Sans"/>
                          <a:cs typeface="DM Sans"/>
                          <a:sym typeface="DM Sans"/>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-0.70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4575">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SL</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0.90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-0.70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DM Sans"/>
                          <a:ea typeface="DM Sans"/>
                          <a:cs typeface="DM Sans"/>
                          <a:sym typeface="DM Sans"/>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r h="1044575">
                <a:tc>
                  <a:txBody>
                    <a:bodyPr anchor="t" rtlCol="false"/>
                    <a:lstStyle/>
                    <a:p>
                      <a:pPr algn="ctr">
                        <a:lnSpc>
                          <a:spcPts val="2407"/>
                        </a:lnSpc>
                        <a:defRPr/>
                      </a:pPr>
                      <a:r>
                        <a:rPr lang="en-US" sz="1719" b="true">
                          <a:solidFill>
                            <a:srgbClr val="000000"/>
                          </a:solidFill>
                          <a:latin typeface="DM Sans Bold"/>
                          <a:ea typeface="DM Sans Bold"/>
                          <a:cs typeface="DM Sans Bold"/>
                          <a:sym typeface="DM Sans Bold"/>
                        </a:rPr>
                        <a:t>PD</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EBCD"/>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0.95</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-0.70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2407"/>
                        </a:lnSpc>
                        <a:defRPr/>
                      </a:pPr>
                      <a:r>
                        <a:rPr lang="en-US" sz="1719">
                          <a:solidFill>
                            <a:srgbClr val="000000"/>
                          </a:solidFill>
                          <a:latin typeface="DM Sans"/>
                          <a:ea typeface="DM Sans"/>
                          <a:cs typeface="DM Sans"/>
                          <a:sym typeface="DM Sans"/>
                        </a:rPr>
                        <a:t>-0.80</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c>
                  <a:txBody>
                    <a:bodyPr anchor="t" rtlCol="false"/>
                    <a:lstStyle/>
                    <a:p>
                      <a:pPr algn="ctr">
                        <a:lnSpc>
                          <a:spcPts val="3079"/>
                        </a:lnSpc>
                        <a:defRPr/>
                      </a:pPr>
                      <a:r>
                        <a:rPr lang="en-US" sz="2199">
                          <a:solidFill>
                            <a:srgbClr val="000000"/>
                          </a:solidFill>
                          <a:latin typeface="DM Sans"/>
                          <a:ea typeface="DM Sans"/>
                          <a:cs typeface="DM Sans"/>
                          <a:sym typeface="DM Sans"/>
                        </a:rPr>
                        <a:t>1</a:t>
                      </a:r>
                      <a:endParaRPr lang="en-US" sz="1100"/>
                    </a:p>
                  </a:txBody>
                  <a:tcPr marL="190500" marR="190500" marT="190500" marB="190500" anchor="ctr">
                    <a:lnL cmpd="sng" algn="ctr" cap="flat" w="0">
                      <a:solidFill>
                        <a:srgbClr val="FFD699"/>
                      </a:solidFill>
                      <a:prstDash val="solid"/>
                      <a:round/>
                      <a:headEnd type="none" w="med" len="med"/>
                      <a:tailEnd type="none" w="med" len="med"/>
                    </a:lnL>
                    <a:lnR cmpd="sng" algn="ctr" cap="flat" w="0">
                      <a:solidFill>
                        <a:srgbClr val="FFD699"/>
                      </a:solidFill>
                      <a:prstDash val="solid"/>
                      <a:round/>
                      <a:headEnd type="none" w="med" len="med"/>
                      <a:tailEnd type="none" w="med" len="med"/>
                    </a:lnR>
                    <a:lnT cmpd="sng" algn="ctr" cap="flat" w="0">
                      <a:solidFill>
                        <a:srgbClr val="FFD699"/>
                      </a:solidFill>
                      <a:prstDash val="solid"/>
                      <a:round/>
                      <a:headEnd type="none" w="med" len="med"/>
                      <a:tailEnd type="none" w="med" len="med"/>
                    </a:lnT>
                    <a:lnB cmpd="sng" algn="ctr" cap="flat" w="0">
                      <a:solidFill>
                        <a:srgbClr val="FFD699"/>
                      </a:solidFill>
                      <a:prstDash val="solid"/>
                      <a:round/>
                      <a:headEnd type="none" w="med" len="med"/>
                      <a:tailEnd type="none" w="med" len="med"/>
                    </a:lnB>
                    <a:solidFill>
                      <a:srgbClr val="FFF4E3"/>
                    </a:solidFill>
                  </a:tcPr>
                </a:tc>
              </a:tr>
            </a:tbl>
          </a:graphicData>
        </a:graphic>
      </p:graphicFrame>
      <p:sp>
        <p:nvSpPr>
          <p:cNvPr name="Freeform 16" id="16"/>
          <p:cNvSpPr/>
          <p:nvPr/>
        </p:nvSpPr>
        <p:spPr>
          <a:xfrm flipH="false" flipV="false" rot="0">
            <a:off x="9355841" y="2742956"/>
            <a:ext cx="7564986" cy="6515344"/>
          </a:xfrm>
          <a:custGeom>
            <a:avLst/>
            <a:gdLst/>
            <a:ahLst/>
            <a:cxnLst/>
            <a:rect r="r" b="b" t="t" l="l"/>
            <a:pathLst>
              <a:path h="6515344" w="7564986">
                <a:moveTo>
                  <a:pt x="0" y="0"/>
                </a:moveTo>
                <a:lnTo>
                  <a:pt x="7564986" y="0"/>
                </a:lnTo>
                <a:lnTo>
                  <a:pt x="7564986" y="6515344"/>
                </a:lnTo>
                <a:lnTo>
                  <a:pt x="0" y="6515344"/>
                </a:lnTo>
                <a:lnTo>
                  <a:pt x="0" y="0"/>
                </a:lnTo>
                <a:close/>
              </a:path>
            </a:pathLst>
          </a:custGeom>
          <a:blipFill>
            <a:blip r:embed="rId10"/>
            <a:stretch>
              <a:fillRect l="0" t="0" r="0" b="0"/>
            </a:stretch>
          </a:blipFill>
        </p:spPr>
      </p:sp>
      <p:sp>
        <p:nvSpPr>
          <p:cNvPr name="TextBox 17" id="17"/>
          <p:cNvSpPr txBox="true"/>
          <p:nvPr/>
        </p:nvSpPr>
        <p:spPr>
          <a:xfrm rot="0">
            <a:off x="5660350" y="1028700"/>
            <a:ext cx="6967300" cy="844677"/>
          </a:xfrm>
          <a:prstGeom prst="rect">
            <a:avLst/>
          </a:prstGeom>
        </p:spPr>
        <p:txBody>
          <a:bodyPr anchor="t" rtlCol="false" tIns="0" lIns="0" bIns="0" rIns="0">
            <a:spAutoFit/>
          </a:bodyPr>
          <a:lstStyle/>
          <a:p>
            <a:pPr algn="l">
              <a:lnSpc>
                <a:spcPts val="5544"/>
              </a:lnSpc>
            </a:pPr>
            <a:r>
              <a:rPr lang="en-US" b="true" sz="5600">
                <a:solidFill>
                  <a:srgbClr val="227C9D"/>
                </a:solidFill>
                <a:latin typeface="Kollektif Bold"/>
                <a:ea typeface="Kollektif Bold"/>
                <a:cs typeface="Kollektif Bold"/>
                <a:sym typeface="Kollektif Bold"/>
              </a:rPr>
              <a:t>RESULT &amp; FINDINGS</a:t>
            </a:r>
          </a:p>
        </p:txBody>
      </p:sp>
      <p:sp>
        <p:nvSpPr>
          <p:cNvPr name="TextBox 18" id="18"/>
          <p:cNvSpPr txBox="true"/>
          <p:nvPr/>
        </p:nvSpPr>
        <p:spPr>
          <a:xfrm rot="0">
            <a:off x="7358261" y="1863852"/>
            <a:ext cx="4606760" cy="476250"/>
          </a:xfrm>
          <a:prstGeom prst="rect">
            <a:avLst/>
          </a:prstGeom>
        </p:spPr>
        <p:txBody>
          <a:bodyPr anchor="t" rtlCol="false" tIns="0" lIns="0" bIns="0" rIns="0">
            <a:spAutoFit/>
          </a:bodyPr>
          <a:lstStyle/>
          <a:p>
            <a:pPr algn="l">
              <a:lnSpc>
                <a:spcPts val="3719"/>
              </a:lnSpc>
            </a:pPr>
            <a:r>
              <a:rPr lang="en-US" sz="3099">
                <a:solidFill>
                  <a:srgbClr val="545454"/>
                </a:solidFill>
                <a:latin typeface="DM Sans"/>
                <a:ea typeface="DM Sans"/>
                <a:cs typeface="DM Sans"/>
                <a:sym typeface="DM Sans"/>
              </a:rPr>
              <a:t>Statistical Analysis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3035689"/>
            <a:ext cx="10620170" cy="1061085"/>
          </a:xfrm>
          <a:prstGeom prst="rect">
            <a:avLst/>
          </a:prstGeom>
        </p:spPr>
        <p:txBody>
          <a:bodyPr anchor="t" rtlCol="false" tIns="0" lIns="0" bIns="0" rIns="0">
            <a:spAutoFit/>
          </a:bodyPr>
          <a:lstStyle/>
          <a:p>
            <a:pPr algn="ctr">
              <a:lnSpc>
                <a:spcPts val="6900"/>
              </a:lnSpc>
            </a:pPr>
            <a:r>
              <a:rPr lang="en-US" b="true" sz="6900">
                <a:solidFill>
                  <a:srgbClr val="227C9D"/>
                </a:solidFill>
                <a:latin typeface="Kollektif Bold"/>
                <a:ea typeface="Kollektif Bold"/>
                <a:cs typeface="Kollektif Bold"/>
                <a:sym typeface="Kollektif Bold"/>
              </a:rPr>
              <a:t>LIMITATIONS</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2700000">
            <a:off x="14381224" y="7574679"/>
            <a:ext cx="7415398" cy="3565095"/>
            <a:chOff x="0" y="0"/>
            <a:chExt cx="660400" cy="317500"/>
          </a:xfrm>
        </p:grpSpPr>
        <p:sp>
          <p:nvSpPr>
            <p:cNvPr name="Freeform 21" id="21"/>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2" id="22"/>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3" id="23"/>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24" id="24"/>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25" id="25"/>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26" id="26"/>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27" id="27"/>
          <p:cNvSpPr/>
          <p:nvPr/>
        </p:nvSpPr>
        <p:spPr>
          <a:xfrm>
            <a:off x="13254553" y="9891320"/>
            <a:ext cx="4347674" cy="4347674"/>
          </a:xfrm>
          <a:prstGeom prst="line">
            <a:avLst/>
          </a:prstGeom>
          <a:ln cap="flat" w="28575">
            <a:solidFill>
              <a:srgbClr val="8CA9AD"/>
            </a:solidFill>
            <a:prstDash val="solid"/>
            <a:headEnd type="none" len="sm" w="sm"/>
            <a:tailEnd type="none" len="sm" w="sm"/>
          </a:ln>
        </p:spPr>
      </p:sp>
      <p:grpSp>
        <p:nvGrpSpPr>
          <p:cNvPr name="Group 28" id="28"/>
          <p:cNvGrpSpPr/>
          <p:nvPr/>
        </p:nvGrpSpPr>
        <p:grpSpPr>
          <a:xfrm rot="2700000">
            <a:off x="-1376391" y="-3093321"/>
            <a:ext cx="7415398" cy="3565095"/>
            <a:chOff x="0" y="0"/>
            <a:chExt cx="660400" cy="317500"/>
          </a:xfrm>
        </p:grpSpPr>
        <p:sp>
          <p:nvSpPr>
            <p:cNvPr name="Freeform 29" id="29"/>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0" id="30"/>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1" id="31"/>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2" id="32"/>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3" id="33"/>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4" id="34"/>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5" id="35"/>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6" id="36"/>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37" id="37"/>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38" id="38"/>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39" id="39"/>
          <p:cNvSpPr txBox="true"/>
          <p:nvPr/>
        </p:nvSpPr>
        <p:spPr>
          <a:xfrm rot="0">
            <a:off x="3784200" y="4178159"/>
            <a:ext cx="10719600" cy="3687445"/>
          </a:xfrm>
          <a:prstGeom prst="rect">
            <a:avLst/>
          </a:prstGeom>
        </p:spPr>
        <p:txBody>
          <a:bodyPr anchor="t" rtlCol="false" tIns="0" lIns="0" bIns="0" rIns="0">
            <a:spAutoFit/>
          </a:bodyPr>
          <a:lstStyle/>
          <a:p>
            <a:pPr algn="ctr">
              <a:lnSpc>
                <a:spcPts val="5945"/>
              </a:lnSpc>
            </a:pPr>
            <a:r>
              <a:rPr lang="en-US" sz="2900">
                <a:solidFill>
                  <a:srgbClr val="545454"/>
                </a:solidFill>
                <a:latin typeface="DM Sans"/>
                <a:ea typeface="DM Sans"/>
                <a:cs typeface="DM Sans"/>
                <a:sym typeface="DM Sans"/>
              </a:rPr>
              <a:t>Subjectivity of Self-Reports</a:t>
            </a:r>
          </a:p>
          <a:p>
            <a:pPr algn="ctr">
              <a:lnSpc>
                <a:spcPts val="5945"/>
              </a:lnSpc>
            </a:pPr>
            <a:r>
              <a:rPr lang="en-US" sz="2900">
                <a:solidFill>
                  <a:srgbClr val="545454"/>
                </a:solidFill>
                <a:latin typeface="DM Sans"/>
                <a:ea typeface="DM Sans"/>
                <a:cs typeface="DM Sans"/>
                <a:sym typeface="DM Sans"/>
              </a:rPr>
              <a:t>Sample Size</a:t>
            </a:r>
          </a:p>
          <a:p>
            <a:pPr algn="ctr">
              <a:lnSpc>
                <a:spcPts val="5945"/>
              </a:lnSpc>
            </a:pPr>
            <a:r>
              <a:rPr lang="en-US" sz="2900">
                <a:solidFill>
                  <a:srgbClr val="545454"/>
                </a:solidFill>
                <a:latin typeface="DM Sans"/>
                <a:ea typeface="DM Sans"/>
                <a:cs typeface="DM Sans"/>
                <a:sym typeface="DM Sans"/>
              </a:rPr>
              <a:t>Duration of Study</a:t>
            </a:r>
          </a:p>
          <a:p>
            <a:pPr algn="ctr">
              <a:lnSpc>
                <a:spcPts val="5945"/>
              </a:lnSpc>
            </a:pPr>
            <a:r>
              <a:rPr lang="en-US" sz="2900">
                <a:solidFill>
                  <a:srgbClr val="545454"/>
                </a:solidFill>
                <a:latin typeface="DM Sans"/>
                <a:ea typeface="DM Sans"/>
                <a:cs typeface="DM Sans"/>
                <a:sym typeface="DM Sans"/>
              </a:rPr>
              <a:t>Individual Variability</a:t>
            </a:r>
          </a:p>
          <a:p>
            <a:pPr algn="ctr">
              <a:lnSpc>
                <a:spcPts val="5945"/>
              </a:lnSpc>
            </a:pPr>
            <a:r>
              <a:rPr lang="en-US" sz="2900">
                <a:solidFill>
                  <a:srgbClr val="545454"/>
                </a:solidFill>
                <a:latin typeface="DM Sans"/>
                <a:ea typeface="DM Sans"/>
                <a:cs typeface="DM Sans"/>
                <a:sym typeface="DM Sans"/>
              </a:rPr>
              <a:t>Technological Variability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DAGKJe7Dn2c</dc:identifier>
  <dcterms:modified xsi:type="dcterms:W3CDTF">2011-08-01T06:04:30Z</dcterms:modified>
  <cp:revision>1</cp:revision>
  <dc:title>ICALS25 Jubair</dc:title>
</cp:coreProperties>
</file>