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9DB0B1-9C7D-40D2-883F-C6612C654A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987E9B8-7CCB-44B4-8102-104EC9D6D813}">
      <dgm:prSet/>
      <dgm:spPr/>
      <dgm:t>
        <a:bodyPr/>
        <a:lstStyle/>
        <a:p>
          <a:r>
            <a:rPr lang="es-ES"/>
            <a:t>Ejemplo de una base de datos de empleados:</a:t>
          </a:r>
          <a:endParaRPr lang="en-US"/>
        </a:p>
      </dgm:t>
    </dgm:pt>
    <dgm:pt modelId="{7F3075D1-8C80-4032-9522-3189652815CD}" type="parTrans" cxnId="{0D3DD241-DA0A-4656-ACA0-D1E5EB3DE4F0}">
      <dgm:prSet/>
      <dgm:spPr/>
      <dgm:t>
        <a:bodyPr/>
        <a:lstStyle/>
        <a:p>
          <a:endParaRPr lang="en-US"/>
        </a:p>
      </dgm:t>
    </dgm:pt>
    <dgm:pt modelId="{D38CBB56-72CF-42C9-97B3-69AB6981EA24}" type="sibTrans" cxnId="{0D3DD241-DA0A-4656-ACA0-D1E5EB3DE4F0}">
      <dgm:prSet/>
      <dgm:spPr/>
      <dgm:t>
        <a:bodyPr/>
        <a:lstStyle/>
        <a:p>
          <a:endParaRPr lang="en-US"/>
        </a:p>
      </dgm:t>
    </dgm:pt>
    <dgm:pt modelId="{5B2D833A-E9FE-4764-BACA-955F14CD16B7}">
      <dgm:prSet/>
      <dgm:spPr/>
      <dgm:t>
        <a:bodyPr/>
        <a:lstStyle/>
        <a:p>
          <a:r>
            <a:rPr lang="es-ES"/>
            <a:t>- Empleado (Entidad General)</a:t>
          </a:r>
          <a:endParaRPr lang="en-US"/>
        </a:p>
      </dgm:t>
    </dgm:pt>
    <dgm:pt modelId="{BA0FFD21-F98E-4078-B269-D1B5F3582E8F}" type="parTrans" cxnId="{A00D27C5-1C6D-4B89-8BA3-7B1FCC572C56}">
      <dgm:prSet/>
      <dgm:spPr/>
      <dgm:t>
        <a:bodyPr/>
        <a:lstStyle/>
        <a:p>
          <a:endParaRPr lang="en-US"/>
        </a:p>
      </dgm:t>
    </dgm:pt>
    <dgm:pt modelId="{04FA607D-1F57-460C-B26D-FFCF9CC9606A}" type="sibTrans" cxnId="{A00D27C5-1C6D-4B89-8BA3-7B1FCC572C56}">
      <dgm:prSet/>
      <dgm:spPr/>
      <dgm:t>
        <a:bodyPr/>
        <a:lstStyle/>
        <a:p>
          <a:endParaRPr lang="en-US"/>
        </a:p>
      </dgm:t>
    </dgm:pt>
    <dgm:pt modelId="{993B7543-B909-4146-A07A-B3B7D4EFA895}">
      <dgm:prSet/>
      <dgm:spPr/>
      <dgm:t>
        <a:bodyPr/>
        <a:lstStyle/>
        <a:p>
          <a:r>
            <a:rPr lang="es-ES"/>
            <a:t>- Ingeniero, Gerente, Asistente (Entidades Especializadas)</a:t>
          </a:r>
          <a:endParaRPr lang="en-US"/>
        </a:p>
      </dgm:t>
    </dgm:pt>
    <dgm:pt modelId="{FD04E197-3087-4528-BC67-FED47DFBDF6B}" type="parTrans" cxnId="{F60AA0D5-6A81-4171-9CED-3C93BEE73EBF}">
      <dgm:prSet/>
      <dgm:spPr/>
      <dgm:t>
        <a:bodyPr/>
        <a:lstStyle/>
        <a:p>
          <a:endParaRPr lang="en-US"/>
        </a:p>
      </dgm:t>
    </dgm:pt>
    <dgm:pt modelId="{7D568DD1-7EE1-4E3C-9D77-835CE2CD8E9B}" type="sibTrans" cxnId="{F60AA0D5-6A81-4171-9CED-3C93BEE73EBF}">
      <dgm:prSet/>
      <dgm:spPr/>
      <dgm:t>
        <a:bodyPr/>
        <a:lstStyle/>
        <a:p>
          <a:endParaRPr lang="en-US"/>
        </a:p>
      </dgm:t>
    </dgm:pt>
    <dgm:pt modelId="{F2FE8D85-8BDB-4E11-908E-F96B430BEF31}">
      <dgm:prSet/>
      <dgm:spPr/>
      <dgm:t>
        <a:bodyPr/>
        <a:lstStyle/>
        <a:p>
          <a:r>
            <a:rPr lang="es-ES"/>
            <a:t>Cada especialización tiene atributos únicos.</a:t>
          </a:r>
          <a:endParaRPr lang="en-US"/>
        </a:p>
      </dgm:t>
    </dgm:pt>
    <dgm:pt modelId="{F2B22ACF-5D65-41AE-A5CB-8A2C6C6F07E0}" type="parTrans" cxnId="{B4AB6BE2-9DA2-487B-8B43-4473D94C6804}">
      <dgm:prSet/>
      <dgm:spPr/>
      <dgm:t>
        <a:bodyPr/>
        <a:lstStyle/>
        <a:p>
          <a:endParaRPr lang="en-US"/>
        </a:p>
      </dgm:t>
    </dgm:pt>
    <dgm:pt modelId="{FA4029EC-B507-4BE7-913C-52895AA5EB4D}" type="sibTrans" cxnId="{B4AB6BE2-9DA2-487B-8B43-4473D94C6804}">
      <dgm:prSet/>
      <dgm:spPr/>
      <dgm:t>
        <a:bodyPr/>
        <a:lstStyle/>
        <a:p>
          <a:endParaRPr lang="en-US"/>
        </a:p>
      </dgm:t>
    </dgm:pt>
    <dgm:pt modelId="{1250A046-954B-4986-9350-9527DF4C138F}" type="pres">
      <dgm:prSet presAssocID="{EE9DB0B1-9C7D-40D2-883F-C6612C654AE8}" presName="root" presStyleCnt="0">
        <dgm:presLayoutVars>
          <dgm:dir/>
          <dgm:resizeHandles val="exact"/>
        </dgm:presLayoutVars>
      </dgm:prSet>
      <dgm:spPr/>
    </dgm:pt>
    <dgm:pt modelId="{FF01F1B0-47EE-4136-850A-36709BA8930B}" type="pres">
      <dgm:prSet presAssocID="{EE9DB0B1-9C7D-40D2-883F-C6612C654AE8}" presName="container" presStyleCnt="0">
        <dgm:presLayoutVars>
          <dgm:dir/>
          <dgm:resizeHandles val="exact"/>
        </dgm:presLayoutVars>
      </dgm:prSet>
      <dgm:spPr/>
    </dgm:pt>
    <dgm:pt modelId="{2A8C3A04-4226-4496-B735-88F4928A6CD2}" type="pres">
      <dgm:prSet presAssocID="{1987E9B8-7CCB-44B4-8102-104EC9D6D813}" presName="compNode" presStyleCnt="0"/>
      <dgm:spPr/>
    </dgm:pt>
    <dgm:pt modelId="{6F856E34-1920-4FD7-A712-4F3B8B02B3AC}" type="pres">
      <dgm:prSet presAssocID="{1987E9B8-7CCB-44B4-8102-104EC9D6D813}" presName="iconBgRect" presStyleLbl="bgShp" presStyleIdx="0" presStyleCnt="4"/>
      <dgm:spPr/>
    </dgm:pt>
    <dgm:pt modelId="{95C6DE25-D789-47C1-8B6C-167C30CA7774}" type="pres">
      <dgm:prSet presAssocID="{1987E9B8-7CCB-44B4-8102-104EC9D6D8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41A8AFAA-E30E-488F-A63B-C2315C8D56DF}" type="pres">
      <dgm:prSet presAssocID="{1987E9B8-7CCB-44B4-8102-104EC9D6D813}" presName="spaceRect" presStyleCnt="0"/>
      <dgm:spPr/>
    </dgm:pt>
    <dgm:pt modelId="{2DA0733E-AAE7-4DB2-A37C-9EE7749C1CA8}" type="pres">
      <dgm:prSet presAssocID="{1987E9B8-7CCB-44B4-8102-104EC9D6D813}" presName="textRect" presStyleLbl="revTx" presStyleIdx="0" presStyleCnt="4">
        <dgm:presLayoutVars>
          <dgm:chMax val="1"/>
          <dgm:chPref val="1"/>
        </dgm:presLayoutVars>
      </dgm:prSet>
      <dgm:spPr/>
    </dgm:pt>
    <dgm:pt modelId="{72CD0BD1-1A99-46DE-BE50-D750FA7F383B}" type="pres">
      <dgm:prSet presAssocID="{D38CBB56-72CF-42C9-97B3-69AB6981EA24}" presName="sibTrans" presStyleLbl="sibTrans2D1" presStyleIdx="0" presStyleCnt="0"/>
      <dgm:spPr/>
    </dgm:pt>
    <dgm:pt modelId="{F0537BD1-B77B-4B75-9C42-D76A099FEF19}" type="pres">
      <dgm:prSet presAssocID="{5B2D833A-E9FE-4764-BACA-955F14CD16B7}" presName="compNode" presStyleCnt="0"/>
      <dgm:spPr/>
    </dgm:pt>
    <dgm:pt modelId="{123BAA00-EAFF-4D23-A90B-40D95BBA06EA}" type="pres">
      <dgm:prSet presAssocID="{5B2D833A-E9FE-4764-BACA-955F14CD16B7}" presName="iconBgRect" presStyleLbl="bgShp" presStyleIdx="1" presStyleCnt="4"/>
      <dgm:spPr/>
    </dgm:pt>
    <dgm:pt modelId="{F7127DA3-2884-44AA-A6C8-99DDBD5F8764}" type="pres">
      <dgm:prSet presAssocID="{5B2D833A-E9FE-4764-BACA-955F14CD16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0BFC897-4E57-4749-B9F0-09A155C6CE37}" type="pres">
      <dgm:prSet presAssocID="{5B2D833A-E9FE-4764-BACA-955F14CD16B7}" presName="spaceRect" presStyleCnt="0"/>
      <dgm:spPr/>
    </dgm:pt>
    <dgm:pt modelId="{92DCFFBA-97C0-428A-91F5-41D9F3C02D88}" type="pres">
      <dgm:prSet presAssocID="{5B2D833A-E9FE-4764-BACA-955F14CD16B7}" presName="textRect" presStyleLbl="revTx" presStyleIdx="1" presStyleCnt="4">
        <dgm:presLayoutVars>
          <dgm:chMax val="1"/>
          <dgm:chPref val="1"/>
        </dgm:presLayoutVars>
      </dgm:prSet>
      <dgm:spPr/>
    </dgm:pt>
    <dgm:pt modelId="{32C2AD83-054A-47B6-9757-3BE8020350A5}" type="pres">
      <dgm:prSet presAssocID="{04FA607D-1F57-460C-B26D-FFCF9CC9606A}" presName="sibTrans" presStyleLbl="sibTrans2D1" presStyleIdx="0" presStyleCnt="0"/>
      <dgm:spPr/>
    </dgm:pt>
    <dgm:pt modelId="{B0BE2274-9C76-4209-B5E2-5B91987E78ED}" type="pres">
      <dgm:prSet presAssocID="{993B7543-B909-4146-A07A-B3B7D4EFA895}" presName="compNode" presStyleCnt="0"/>
      <dgm:spPr/>
    </dgm:pt>
    <dgm:pt modelId="{6CE35200-92CD-46D9-9C02-5C778110F8DE}" type="pres">
      <dgm:prSet presAssocID="{993B7543-B909-4146-A07A-B3B7D4EFA895}" presName="iconBgRect" presStyleLbl="bgShp" presStyleIdx="2" presStyleCnt="4"/>
      <dgm:spPr/>
    </dgm:pt>
    <dgm:pt modelId="{C1962F49-1E56-4F31-9C9C-B3F74D541545}" type="pres">
      <dgm:prSet presAssocID="{993B7543-B909-4146-A07A-B3B7D4EFA8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1CA1A52-0433-49F9-A0DB-986B93456C5E}" type="pres">
      <dgm:prSet presAssocID="{993B7543-B909-4146-A07A-B3B7D4EFA895}" presName="spaceRect" presStyleCnt="0"/>
      <dgm:spPr/>
    </dgm:pt>
    <dgm:pt modelId="{97DD5CAC-1B90-44D8-AFE7-8E31B2080D16}" type="pres">
      <dgm:prSet presAssocID="{993B7543-B909-4146-A07A-B3B7D4EFA895}" presName="textRect" presStyleLbl="revTx" presStyleIdx="2" presStyleCnt="4">
        <dgm:presLayoutVars>
          <dgm:chMax val="1"/>
          <dgm:chPref val="1"/>
        </dgm:presLayoutVars>
      </dgm:prSet>
      <dgm:spPr/>
    </dgm:pt>
    <dgm:pt modelId="{C53E0413-7BE0-4251-87E8-215324B704B8}" type="pres">
      <dgm:prSet presAssocID="{7D568DD1-7EE1-4E3C-9D77-835CE2CD8E9B}" presName="sibTrans" presStyleLbl="sibTrans2D1" presStyleIdx="0" presStyleCnt="0"/>
      <dgm:spPr/>
    </dgm:pt>
    <dgm:pt modelId="{C3F97197-4C18-4871-B0B8-94FABE78E147}" type="pres">
      <dgm:prSet presAssocID="{F2FE8D85-8BDB-4E11-908E-F96B430BEF31}" presName="compNode" presStyleCnt="0"/>
      <dgm:spPr/>
    </dgm:pt>
    <dgm:pt modelId="{FA931E69-AFF8-4C0C-93FA-F0D8079C5A09}" type="pres">
      <dgm:prSet presAssocID="{F2FE8D85-8BDB-4E11-908E-F96B430BEF31}" presName="iconBgRect" presStyleLbl="bgShp" presStyleIdx="3" presStyleCnt="4"/>
      <dgm:spPr/>
    </dgm:pt>
    <dgm:pt modelId="{C0E0B9A7-32DE-455A-9E8B-41BFD362FA65}" type="pres">
      <dgm:prSet presAssocID="{F2FE8D85-8BDB-4E11-908E-F96B430BEF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806AF4FD-9AF6-45E1-93A7-E3183BA24EF6}" type="pres">
      <dgm:prSet presAssocID="{F2FE8D85-8BDB-4E11-908E-F96B430BEF31}" presName="spaceRect" presStyleCnt="0"/>
      <dgm:spPr/>
    </dgm:pt>
    <dgm:pt modelId="{D8C8CEF9-C69E-4064-A77D-9FCEDF86A6B7}" type="pres">
      <dgm:prSet presAssocID="{F2FE8D85-8BDB-4E11-908E-F96B430BEF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071805-11EE-4155-8191-BC0904C2B9F4}" type="presOf" srcId="{993B7543-B909-4146-A07A-B3B7D4EFA895}" destId="{97DD5CAC-1B90-44D8-AFE7-8E31B2080D16}" srcOrd="0" destOrd="0" presId="urn:microsoft.com/office/officeart/2018/2/layout/IconCircleList"/>
    <dgm:cxn modelId="{C988541A-35A9-4E73-8025-766E57B782D0}" type="presOf" srcId="{5B2D833A-E9FE-4764-BACA-955F14CD16B7}" destId="{92DCFFBA-97C0-428A-91F5-41D9F3C02D88}" srcOrd="0" destOrd="0" presId="urn:microsoft.com/office/officeart/2018/2/layout/IconCircleList"/>
    <dgm:cxn modelId="{606A5A3D-DF74-4592-AD85-D5556862C89D}" type="presOf" srcId="{EE9DB0B1-9C7D-40D2-883F-C6612C654AE8}" destId="{1250A046-954B-4986-9350-9527DF4C138F}" srcOrd="0" destOrd="0" presId="urn:microsoft.com/office/officeart/2018/2/layout/IconCircleList"/>
    <dgm:cxn modelId="{0D3DD241-DA0A-4656-ACA0-D1E5EB3DE4F0}" srcId="{EE9DB0B1-9C7D-40D2-883F-C6612C654AE8}" destId="{1987E9B8-7CCB-44B4-8102-104EC9D6D813}" srcOrd="0" destOrd="0" parTransId="{7F3075D1-8C80-4032-9522-3189652815CD}" sibTransId="{D38CBB56-72CF-42C9-97B3-69AB6981EA24}"/>
    <dgm:cxn modelId="{2217AC69-EF55-449A-A37F-C63DE8ACE3D7}" type="presOf" srcId="{F2FE8D85-8BDB-4E11-908E-F96B430BEF31}" destId="{D8C8CEF9-C69E-4064-A77D-9FCEDF86A6B7}" srcOrd="0" destOrd="0" presId="urn:microsoft.com/office/officeart/2018/2/layout/IconCircleList"/>
    <dgm:cxn modelId="{1007FE96-FB41-46C4-B3EB-F0FFA6908FE1}" type="presOf" srcId="{D38CBB56-72CF-42C9-97B3-69AB6981EA24}" destId="{72CD0BD1-1A99-46DE-BE50-D750FA7F383B}" srcOrd="0" destOrd="0" presId="urn:microsoft.com/office/officeart/2018/2/layout/IconCircleList"/>
    <dgm:cxn modelId="{B29FBFA5-6C84-4531-AC85-DDA7A08DB985}" type="presOf" srcId="{7D568DD1-7EE1-4E3C-9D77-835CE2CD8E9B}" destId="{C53E0413-7BE0-4251-87E8-215324B704B8}" srcOrd="0" destOrd="0" presId="urn:microsoft.com/office/officeart/2018/2/layout/IconCircleList"/>
    <dgm:cxn modelId="{9DA812A6-F93B-4D8D-AEA6-92D9E1C87FE4}" type="presOf" srcId="{04FA607D-1F57-460C-B26D-FFCF9CC9606A}" destId="{32C2AD83-054A-47B6-9757-3BE8020350A5}" srcOrd="0" destOrd="0" presId="urn:microsoft.com/office/officeart/2018/2/layout/IconCircleList"/>
    <dgm:cxn modelId="{363268AA-3A4C-4653-841B-5433A5E72ADC}" type="presOf" srcId="{1987E9B8-7CCB-44B4-8102-104EC9D6D813}" destId="{2DA0733E-AAE7-4DB2-A37C-9EE7749C1CA8}" srcOrd="0" destOrd="0" presId="urn:microsoft.com/office/officeart/2018/2/layout/IconCircleList"/>
    <dgm:cxn modelId="{A00D27C5-1C6D-4B89-8BA3-7B1FCC572C56}" srcId="{EE9DB0B1-9C7D-40D2-883F-C6612C654AE8}" destId="{5B2D833A-E9FE-4764-BACA-955F14CD16B7}" srcOrd="1" destOrd="0" parTransId="{BA0FFD21-F98E-4078-B269-D1B5F3582E8F}" sibTransId="{04FA607D-1F57-460C-B26D-FFCF9CC9606A}"/>
    <dgm:cxn modelId="{F60AA0D5-6A81-4171-9CED-3C93BEE73EBF}" srcId="{EE9DB0B1-9C7D-40D2-883F-C6612C654AE8}" destId="{993B7543-B909-4146-A07A-B3B7D4EFA895}" srcOrd="2" destOrd="0" parTransId="{FD04E197-3087-4528-BC67-FED47DFBDF6B}" sibTransId="{7D568DD1-7EE1-4E3C-9D77-835CE2CD8E9B}"/>
    <dgm:cxn modelId="{B4AB6BE2-9DA2-487B-8B43-4473D94C6804}" srcId="{EE9DB0B1-9C7D-40D2-883F-C6612C654AE8}" destId="{F2FE8D85-8BDB-4E11-908E-F96B430BEF31}" srcOrd="3" destOrd="0" parTransId="{F2B22ACF-5D65-41AE-A5CB-8A2C6C6F07E0}" sibTransId="{FA4029EC-B507-4BE7-913C-52895AA5EB4D}"/>
    <dgm:cxn modelId="{BC7E87DE-768D-4B04-B803-50A27228B031}" type="presParOf" srcId="{1250A046-954B-4986-9350-9527DF4C138F}" destId="{FF01F1B0-47EE-4136-850A-36709BA8930B}" srcOrd="0" destOrd="0" presId="urn:microsoft.com/office/officeart/2018/2/layout/IconCircleList"/>
    <dgm:cxn modelId="{E303575F-66D1-4C4B-B2CE-9135FE1BC925}" type="presParOf" srcId="{FF01F1B0-47EE-4136-850A-36709BA8930B}" destId="{2A8C3A04-4226-4496-B735-88F4928A6CD2}" srcOrd="0" destOrd="0" presId="urn:microsoft.com/office/officeart/2018/2/layout/IconCircleList"/>
    <dgm:cxn modelId="{322FF148-A211-483F-BB1A-BC1AA81CFEF5}" type="presParOf" srcId="{2A8C3A04-4226-4496-B735-88F4928A6CD2}" destId="{6F856E34-1920-4FD7-A712-4F3B8B02B3AC}" srcOrd="0" destOrd="0" presId="urn:microsoft.com/office/officeart/2018/2/layout/IconCircleList"/>
    <dgm:cxn modelId="{F5F55FA1-914E-48FA-864F-8602FCF4C1D3}" type="presParOf" srcId="{2A8C3A04-4226-4496-B735-88F4928A6CD2}" destId="{95C6DE25-D789-47C1-8B6C-167C30CA7774}" srcOrd="1" destOrd="0" presId="urn:microsoft.com/office/officeart/2018/2/layout/IconCircleList"/>
    <dgm:cxn modelId="{2CE1586C-2568-434D-BA01-6B95E0DDD2D8}" type="presParOf" srcId="{2A8C3A04-4226-4496-B735-88F4928A6CD2}" destId="{41A8AFAA-E30E-488F-A63B-C2315C8D56DF}" srcOrd="2" destOrd="0" presId="urn:microsoft.com/office/officeart/2018/2/layout/IconCircleList"/>
    <dgm:cxn modelId="{A078F3D3-B5ED-4CBF-A3DC-1A2D1EEA5F43}" type="presParOf" srcId="{2A8C3A04-4226-4496-B735-88F4928A6CD2}" destId="{2DA0733E-AAE7-4DB2-A37C-9EE7749C1CA8}" srcOrd="3" destOrd="0" presId="urn:microsoft.com/office/officeart/2018/2/layout/IconCircleList"/>
    <dgm:cxn modelId="{05A03CF2-1E87-475C-BED1-45339D479419}" type="presParOf" srcId="{FF01F1B0-47EE-4136-850A-36709BA8930B}" destId="{72CD0BD1-1A99-46DE-BE50-D750FA7F383B}" srcOrd="1" destOrd="0" presId="urn:microsoft.com/office/officeart/2018/2/layout/IconCircleList"/>
    <dgm:cxn modelId="{F39A1FDB-6B40-49EC-919D-800B369B5645}" type="presParOf" srcId="{FF01F1B0-47EE-4136-850A-36709BA8930B}" destId="{F0537BD1-B77B-4B75-9C42-D76A099FEF19}" srcOrd="2" destOrd="0" presId="urn:microsoft.com/office/officeart/2018/2/layout/IconCircleList"/>
    <dgm:cxn modelId="{73614CBB-5F4A-40F4-A722-9CA2DA27870E}" type="presParOf" srcId="{F0537BD1-B77B-4B75-9C42-D76A099FEF19}" destId="{123BAA00-EAFF-4D23-A90B-40D95BBA06EA}" srcOrd="0" destOrd="0" presId="urn:microsoft.com/office/officeart/2018/2/layout/IconCircleList"/>
    <dgm:cxn modelId="{27FA38D7-E464-47BD-B9E1-BFF05E214A14}" type="presParOf" srcId="{F0537BD1-B77B-4B75-9C42-D76A099FEF19}" destId="{F7127DA3-2884-44AA-A6C8-99DDBD5F8764}" srcOrd="1" destOrd="0" presId="urn:microsoft.com/office/officeart/2018/2/layout/IconCircleList"/>
    <dgm:cxn modelId="{23111AF5-18FB-4D1A-AC49-A28270B9DEC9}" type="presParOf" srcId="{F0537BD1-B77B-4B75-9C42-D76A099FEF19}" destId="{40BFC897-4E57-4749-B9F0-09A155C6CE37}" srcOrd="2" destOrd="0" presId="urn:microsoft.com/office/officeart/2018/2/layout/IconCircleList"/>
    <dgm:cxn modelId="{EB94506A-D342-4FB2-839C-9D5C39F2D72D}" type="presParOf" srcId="{F0537BD1-B77B-4B75-9C42-D76A099FEF19}" destId="{92DCFFBA-97C0-428A-91F5-41D9F3C02D88}" srcOrd="3" destOrd="0" presId="urn:microsoft.com/office/officeart/2018/2/layout/IconCircleList"/>
    <dgm:cxn modelId="{B27965C8-2276-4EBD-AFC4-C9B79135CEEB}" type="presParOf" srcId="{FF01F1B0-47EE-4136-850A-36709BA8930B}" destId="{32C2AD83-054A-47B6-9757-3BE8020350A5}" srcOrd="3" destOrd="0" presId="urn:microsoft.com/office/officeart/2018/2/layout/IconCircleList"/>
    <dgm:cxn modelId="{FC74D3DC-99D4-481F-A8D7-29AEC0F2A4AF}" type="presParOf" srcId="{FF01F1B0-47EE-4136-850A-36709BA8930B}" destId="{B0BE2274-9C76-4209-B5E2-5B91987E78ED}" srcOrd="4" destOrd="0" presId="urn:microsoft.com/office/officeart/2018/2/layout/IconCircleList"/>
    <dgm:cxn modelId="{AD5618D3-AD68-4060-8A67-203E1B620AF2}" type="presParOf" srcId="{B0BE2274-9C76-4209-B5E2-5B91987E78ED}" destId="{6CE35200-92CD-46D9-9C02-5C778110F8DE}" srcOrd="0" destOrd="0" presId="urn:microsoft.com/office/officeart/2018/2/layout/IconCircleList"/>
    <dgm:cxn modelId="{E3F43E97-C507-45E9-8FE4-615D78ACD3CE}" type="presParOf" srcId="{B0BE2274-9C76-4209-B5E2-5B91987E78ED}" destId="{C1962F49-1E56-4F31-9C9C-B3F74D541545}" srcOrd="1" destOrd="0" presId="urn:microsoft.com/office/officeart/2018/2/layout/IconCircleList"/>
    <dgm:cxn modelId="{AE48EC49-6BD3-44C3-B27A-B81B2C54418C}" type="presParOf" srcId="{B0BE2274-9C76-4209-B5E2-5B91987E78ED}" destId="{51CA1A52-0433-49F9-A0DB-986B93456C5E}" srcOrd="2" destOrd="0" presId="urn:microsoft.com/office/officeart/2018/2/layout/IconCircleList"/>
    <dgm:cxn modelId="{0B61777E-AE06-4CA9-985F-DF66974368CA}" type="presParOf" srcId="{B0BE2274-9C76-4209-B5E2-5B91987E78ED}" destId="{97DD5CAC-1B90-44D8-AFE7-8E31B2080D16}" srcOrd="3" destOrd="0" presId="urn:microsoft.com/office/officeart/2018/2/layout/IconCircleList"/>
    <dgm:cxn modelId="{4546D14D-BA10-49A5-8E7C-A273E835DA30}" type="presParOf" srcId="{FF01F1B0-47EE-4136-850A-36709BA8930B}" destId="{C53E0413-7BE0-4251-87E8-215324B704B8}" srcOrd="5" destOrd="0" presId="urn:microsoft.com/office/officeart/2018/2/layout/IconCircleList"/>
    <dgm:cxn modelId="{2C9D9346-40B9-4879-BC2B-7C7CA043CE65}" type="presParOf" srcId="{FF01F1B0-47EE-4136-850A-36709BA8930B}" destId="{C3F97197-4C18-4871-B0B8-94FABE78E147}" srcOrd="6" destOrd="0" presId="urn:microsoft.com/office/officeart/2018/2/layout/IconCircleList"/>
    <dgm:cxn modelId="{526A513E-B626-47A8-86DD-E6870C1957AC}" type="presParOf" srcId="{C3F97197-4C18-4871-B0B8-94FABE78E147}" destId="{FA931E69-AFF8-4C0C-93FA-F0D8079C5A09}" srcOrd="0" destOrd="0" presId="urn:microsoft.com/office/officeart/2018/2/layout/IconCircleList"/>
    <dgm:cxn modelId="{B91B1D8B-9E96-4FC1-AEBC-41CFDB56EF0E}" type="presParOf" srcId="{C3F97197-4C18-4871-B0B8-94FABE78E147}" destId="{C0E0B9A7-32DE-455A-9E8B-41BFD362FA65}" srcOrd="1" destOrd="0" presId="urn:microsoft.com/office/officeart/2018/2/layout/IconCircleList"/>
    <dgm:cxn modelId="{F36D0515-55D2-4A34-AECA-7F9FCC5DAE38}" type="presParOf" srcId="{C3F97197-4C18-4871-B0B8-94FABE78E147}" destId="{806AF4FD-9AF6-45E1-93A7-E3183BA24EF6}" srcOrd="2" destOrd="0" presId="urn:microsoft.com/office/officeart/2018/2/layout/IconCircleList"/>
    <dgm:cxn modelId="{75BC217B-5AE9-4B76-97CB-61A87B549D37}" type="presParOf" srcId="{C3F97197-4C18-4871-B0B8-94FABE78E147}" destId="{D8C8CEF9-C69E-4064-A77D-9FCEDF86A6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56E34-1920-4FD7-A712-4F3B8B02B3AC}">
      <dsp:nvSpPr>
        <dsp:cNvPr id="0" name=""/>
        <dsp:cNvSpPr/>
      </dsp:nvSpPr>
      <dsp:spPr>
        <a:xfrm>
          <a:off x="303223" y="2282"/>
          <a:ext cx="1190794" cy="11907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6DE25-D789-47C1-8B6C-167C30CA7774}">
      <dsp:nvSpPr>
        <dsp:cNvPr id="0" name=""/>
        <dsp:cNvSpPr/>
      </dsp:nvSpPr>
      <dsp:spPr>
        <a:xfrm>
          <a:off x="553290" y="252348"/>
          <a:ext cx="690660" cy="6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0733E-AAE7-4DB2-A37C-9EE7749C1CA8}">
      <dsp:nvSpPr>
        <dsp:cNvPr id="0" name=""/>
        <dsp:cNvSpPr/>
      </dsp:nvSpPr>
      <dsp:spPr>
        <a:xfrm>
          <a:off x="1749188" y="2282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Ejemplo de una base de datos de empleados:</a:t>
          </a:r>
          <a:endParaRPr lang="en-US" sz="2400" kern="1200"/>
        </a:p>
      </dsp:txBody>
      <dsp:txXfrm>
        <a:off x="1749188" y="2282"/>
        <a:ext cx="2806872" cy="1190794"/>
      </dsp:txXfrm>
    </dsp:sp>
    <dsp:sp modelId="{123BAA00-EAFF-4D23-A90B-40D95BBA06EA}">
      <dsp:nvSpPr>
        <dsp:cNvPr id="0" name=""/>
        <dsp:cNvSpPr/>
      </dsp:nvSpPr>
      <dsp:spPr>
        <a:xfrm>
          <a:off x="5045136" y="2282"/>
          <a:ext cx="1190794" cy="11907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27DA3-2884-44AA-A6C8-99DDBD5F8764}">
      <dsp:nvSpPr>
        <dsp:cNvPr id="0" name=""/>
        <dsp:cNvSpPr/>
      </dsp:nvSpPr>
      <dsp:spPr>
        <a:xfrm>
          <a:off x="5295203" y="252348"/>
          <a:ext cx="690660" cy="6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CFFBA-97C0-428A-91F5-41D9F3C02D88}">
      <dsp:nvSpPr>
        <dsp:cNvPr id="0" name=""/>
        <dsp:cNvSpPr/>
      </dsp:nvSpPr>
      <dsp:spPr>
        <a:xfrm>
          <a:off x="6491101" y="2282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 Empleado (Entidad General)</a:t>
          </a:r>
          <a:endParaRPr lang="en-US" sz="2400" kern="1200"/>
        </a:p>
      </dsp:txBody>
      <dsp:txXfrm>
        <a:off x="6491101" y="2282"/>
        <a:ext cx="2806872" cy="1190794"/>
      </dsp:txXfrm>
    </dsp:sp>
    <dsp:sp modelId="{6CE35200-92CD-46D9-9C02-5C778110F8DE}">
      <dsp:nvSpPr>
        <dsp:cNvPr id="0" name=""/>
        <dsp:cNvSpPr/>
      </dsp:nvSpPr>
      <dsp:spPr>
        <a:xfrm>
          <a:off x="303223" y="1681806"/>
          <a:ext cx="1190794" cy="11907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62F49-1E56-4F31-9C9C-B3F74D541545}">
      <dsp:nvSpPr>
        <dsp:cNvPr id="0" name=""/>
        <dsp:cNvSpPr/>
      </dsp:nvSpPr>
      <dsp:spPr>
        <a:xfrm>
          <a:off x="553290" y="1931873"/>
          <a:ext cx="690660" cy="6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D5CAC-1B90-44D8-AFE7-8E31B2080D16}">
      <dsp:nvSpPr>
        <dsp:cNvPr id="0" name=""/>
        <dsp:cNvSpPr/>
      </dsp:nvSpPr>
      <dsp:spPr>
        <a:xfrm>
          <a:off x="1749188" y="1681806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 Ingeniero, Gerente, Asistente (Entidades Especializadas)</a:t>
          </a:r>
          <a:endParaRPr lang="en-US" sz="2400" kern="1200"/>
        </a:p>
      </dsp:txBody>
      <dsp:txXfrm>
        <a:off x="1749188" y="1681806"/>
        <a:ext cx="2806872" cy="1190794"/>
      </dsp:txXfrm>
    </dsp:sp>
    <dsp:sp modelId="{FA931E69-AFF8-4C0C-93FA-F0D8079C5A09}">
      <dsp:nvSpPr>
        <dsp:cNvPr id="0" name=""/>
        <dsp:cNvSpPr/>
      </dsp:nvSpPr>
      <dsp:spPr>
        <a:xfrm>
          <a:off x="5045136" y="1681806"/>
          <a:ext cx="1190794" cy="11907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0B9A7-32DE-455A-9E8B-41BFD362FA65}">
      <dsp:nvSpPr>
        <dsp:cNvPr id="0" name=""/>
        <dsp:cNvSpPr/>
      </dsp:nvSpPr>
      <dsp:spPr>
        <a:xfrm>
          <a:off x="5295203" y="1931873"/>
          <a:ext cx="690660" cy="6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8CEF9-C69E-4064-A77D-9FCEDF86A6B7}">
      <dsp:nvSpPr>
        <dsp:cNvPr id="0" name=""/>
        <dsp:cNvSpPr/>
      </dsp:nvSpPr>
      <dsp:spPr>
        <a:xfrm>
          <a:off x="6491101" y="1681806"/>
          <a:ext cx="2806872" cy="11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Cada especialización tiene atributos únicos.</a:t>
          </a:r>
          <a:endParaRPr lang="en-US" sz="2400" kern="1200"/>
        </a:p>
      </dsp:txBody>
      <dsp:txXfrm>
        <a:off x="6491101" y="1681806"/>
        <a:ext cx="2806872" cy="1190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4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1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8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0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33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75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2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5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71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5EFAE-449E-6E62-2F9E-0B76BFB5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202F9E-2DCA-7FA2-905F-AE481E139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0B5C5-50CB-5284-49ED-E1526276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FD53C-1618-E0C0-C164-01A0AA82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5CE22-36E1-167D-01E9-05278D6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6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5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3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23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4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3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04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21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0CB146-F837-4D00-AD17-2DABBE81FA94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B7396C-C8F2-468E-85AE-254BE0B0B4C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488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5230C5F-9274-2CBC-1516-0E628401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bg1"/>
                </a:solidFill>
              </a:rPr>
              <a:t>Especialización en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87DAC1-42C6-0350-C419-5416652DC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Concepto y Modelado en Bases de Datos Relacionales</a:t>
            </a:r>
            <a:endParaRPr lang="es-CO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CE34429A-FDC8-EF29-626E-028858D092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282AAA-E204-1BC1-0234-752C3A6B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¿Qué es la Especialización en SQL?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73056-9F7C-EA6D-3F16-258D1831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 especialización en SQL es una técnica de modelado de datos donde una entidad general se divide en subentidades más específicas. Es útil para representar relaciones jerárquicas en bases de datos.</a:t>
            </a:r>
          </a:p>
        </p:txBody>
      </p:sp>
    </p:spTree>
    <p:extLst>
      <p:ext uri="{BB962C8B-B14F-4D97-AF65-F5344CB8AC3E}">
        <p14:creationId xmlns:p14="http://schemas.microsoft.com/office/powerpoint/2010/main" val="1035134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E6F0295-138D-FE0C-4A1F-4061BA05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Ejemplo de Especialización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6D54BB81-8616-B135-6EF7-12A91D83A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52026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6569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CD3A31-8F80-091B-6DE8-628CEC07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Método 1: Tablas Separadas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781CAB-A2FE-CF6B-2C1C-9FF871DB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En este método, cada especialización tiene su propia tabla con una clave foránea hacia la tabla general.</a:t>
            </a:r>
          </a:p>
          <a:p>
            <a:pPr>
              <a:lnSpc>
                <a:spcPct val="90000"/>
              </a:lnSpc>
            </a:pPr>
            <a:r>
              <a:rPr lang="en-US" sz="1900"/>
              <a:t>Ejemplo en SQL:</a:t>
            </a:r>
          </a:p>
          <a:p>
            <a:pPr>
              <a:lnSpc>
                <a:spcPct val="90000"/>
              </a:lnSpc>
            </a:pPr>
            <a:r>
              <a:rPr lang="en-US" sz="1900"/>
              <a:t>CREATE TABLE Empleado (</a:t>
            </a:r>
          </a:p>
          <a:p>
            <a:pPr>
              <a:lnSpc>
                <a:spcPct val="90000"/>
              </a:lnSpc>
            </a:pPr>
            <a:r>
              <a:rPr lang="en-US" sz="1900"/>
              <a:t>  id INT PRIMARY KEY,</a:t>
            </a:r>
          </a:p>
          <a:p>
            <a:pPr>
              <a:lnSpc>
                <a:spcPct val="90000"/>
              </a:lnSpc>
            </a:pPr>
            <a:r>
              <a:rPr lang="en-US" sz="1900"/>
              <a:t>  nombre VARCHAR(100),</a:t>
            </a:r>
          </a:p>
          <a:p>
            <a:pPr>
              <a:lnSpc>
                <a:spcPct val="90000"/>
              </a:lnSpc>
            </a:pPr>
            <a:r>
              <a:rPr lang="en-US" sz="1900"/>
              <a:t>  fecha_contratacion DATE</a:t>
            </a:r>
          </a:p>
          <a:p>
            <a:pPr>
              <a:lnSpc>
                <a:spcPct val="90000"/>
              </a:lnSpc>
            </a:pPr>
            <a:r>
              <a:rPr lang="en-US" sz="1900"/>
              <a:t>);</a:t>
            </a:r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CREATE TABLE Ingeniero (</a:t>
            </a:r>
          </a:p>
          <a:p>
            <a:pPr>
              <a:lnSpc>
                <a:spcPct val="90000"/>
              </a:lnSpc>
            </a:pPr>
            <a:r>
              <a:rPr lang="en-US" sz="1900"/>
              <a:t>  id INT PRIMARY KEY,</a:t>
            </a:r>
          </a:p>
          <a:p>
            <a:pPr>
              <a:lnSpc>
                <a:spcPct val="90000"/>
              </a:lnSpc>
            </a:pPr>
            <a:r>
              <a:rPr lang="en-US" sz="1900"/>
              <a:t>  especialidad VARCHAR(100),</a:t>
            </a:r>
          </a:p>
          <a:p>
            <a:pPr>
              <a:lnSpc>
                <a:spcPct val="90000"/>
              </a:lnSpc>
            </a:pPr>
            <a:r>
              <a:rPr lang="en-US" sz="1900"/>
              <a:t>  FOREIGN KEY (id) REFERENCES Empleado(id)</a:t>
            </a:r>
          </a:p>
          <a:p>
            <a:pPr>
              <a:lnSpc>
                <a:spcPct val="90000"/>
              </a:lnSpc>
            </a:pPr>
            <a:r>
              <a:rPr lang="en-US" sz="19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946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E4A073-F2E6-81E7-088E-88C9306A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Método 2: Tabla Única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0E8B2D-3CAA-5ADC-C6BC-DD4C27A3A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En este método, se almacena toda la información en una sola tabla con una columna que indica el tipo de empleado.</a:t>
            </a:r>
          </a:p>
          <a:p>
            <a:pPr>
              <a:lnSpc>
                <a:spcPct val="90000"/>
              </a:lnSpc>
            </a:pPr>
            <a:r>
              <a:rPr lang="en-US"/>
              <a:t>Ejemplo en SQL:</a:t>
            </a:r>
          </a:p>
          <a:p>
            <a:pPr>
              <a:lnSpc>
                <a:spcPct val="90000"/>
              </a:lnSpc>
            </a:pPr>
            <a:r>
              <a:rPr lang="en-US"/>
              <a:t>CREATE TABLE Empleado (</a:t>
            </a:r>
          </a:p>
          <a:p>
            <a:pPr>
              <a:lnSpc>
                <a:spcPct val="90000"/>
              </a:lnSpc>
            </a:pPr>
            <a:r>
              <a:rPr lang="en-US"/>
              <a:t>  id INT PRIMARY KEY,</a:t>
            </a:r>
          </a:p>
          <a:p>
            <a:pPr>
              <a:lnSpc>
                <a:spcPct val="90000"/>
              </a:lnSpc>
            </a:pPr>
            <a:r>
              <a:rPr lang="en-US"/>
              <a:t>  nombre VARCHAR(100),</a:t>
            </a:r>
          </a:p>
          <a:p>
            <a:pPr>
              <a:lnSpc>
                <a:spcPct val="90000"/>
              </a:lnSpc>
            </a:pPr>
            <a:r>
              <a:rPr lang="en-US"/>
              <a:t>  fecha_contratacion DATE,</a:t>
            </a:r>
          </a:p>
          <a:p>
            <a:pPr>
              <a:lnSpc>
                <a:spcPct val="90000"/>
              </a:lnSpc>
            </a:pPr>
            <a:r>
              <a:rPr lang="en-US"/>
              <a:t>  tipo VARCHAR(50),</a:t>
            </a:r>
          </a:p>
          <a:p>
            <a:pPr>
              <a:lnSpc>
                <a:spcPct val="90000"/>
              </a:lnSpc>
            </a:pPr>
            <a:r>
              <a:rPr lang="en-US"/>
              <a:t>  especialidad VARCHAR(100),</a:t>
            </a:r>
          </a:p>
          <a:p>
            <a:pPr>
              <a:lnSpc>
                <a:spcPct val="90000"/>
              </a:lnSpc>
            </a:pPr>
            <a:r>
              <a:rPr lang="en-US"/>
              <a:t>  departamento_a_cargo VARCHAR(100)</a:t>
            </a:r>
          </a:p>
          <a:p>
            <a:pPr>
              <a:lnSpc>
                <a:spcPct val="90000"/>
              </a:lnSpc>
            </a:pPr>
            <a:r>
              <a:rPr lang="en-US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255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Área vacía de la oficina">
            <a:extLst>
              <a:ext uri="{FF2B5EF4-FFF2-40B4-BE49-F238E27FC236}">
                <a16:creationId xmlns:a16="http://schemas.microsoft.com/office/drawing/2014/main" id="{93C6EFA2-1971-8AC6-9AE9-54C0261497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t="1447" b="142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F6FC33-1336-5E01-E9D5-0AD98A5C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Conclusión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8A5D32-8DF6-61B3-6400-B9E7E8297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 especialización en SQL es clave para modelar datos de manera estructurada y eficiente. </a:t>
            </a:r>
          </a:p>
          <a:p>
            <a:r>
              <a:rPr lang="en-US">
                <a:solidFill>
                  <a:srgbClr val="FFFFFF"/>
                </a:solidFill>
              </a:rPr>
              <a:t>Dependiendo de las necesidades, se puede usar:</a:t>
            </a:r>
          </a:p>
          <a:p>
            <a:r>
              <a:rPr lang="en-US">
                <a:solidFill>
                  <a:srgbClr val="FFFFFF"/>
                </a:solidFill>
              </a:rPr>
              <a:t>- Tablas separadas para una estructura más clara.</a:t>
            </a:r>
          </a:p>
          <a:p>
            <a:r>
              <a:rPr lang="en-US">
                <a:solidFill>
                  <a:srgbClr val="FFFFFF"/>
                </a:solidFill>
              </a:rPr>
              <a:t>- Una única tabla para simplicidad y rendimiento.</a:t>
            </a:r>
          </a:p>
          <a:p>
            <a:r>
              <a:rPr lang="en-US">
                <a:solidFill>
                  <a:srgbClr val="FFFFFF"/>
                </a:solidFill>
              </a:rPr>
              <a:t>Cada método tiene ventajas y desventajas según el contexto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4150712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1</TotalTime>
  <Words>299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Especialización en SQL</vt:lpstr>
      <vt:lpstr>¿Qué es la Especialización en SQL?</vt:lpstr>
      <vt:lpstr>Ejemplo de Especialización</vt:lpstr>
      <vt:lpstr>Método 1: Tablas Separadas</vt:lpstr>
      <vt:lpstr>Método 2: Tabla Única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SENA</dc:creator>
  <cp:lastModifiedBy>SENA</cp:lastModifiedBy>
  <cp:revision>1</cp:revision>
  <dcterms:created xsi:type="dcterms:W3CDTF">2025-03-17T18:21:33Z</dcterms:created>
  <dcterms:modified xsi:type="dcterms:W3CDTF">2025-03-17T18:22:36Z</dcterms:modified>
</cp:coreProperties>
</file>