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8"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slide" Target="../slides/slide8.xml"/><Relationship Id="rId2" Type="http://schemas.openxmlformats.org/officeDocument/2006/relationships/image" Target="../media/image1.png"/><Relationship Id="rId1" Type="http://schemas.openxmlformats.org/officeDocument/2006/relationships/slide" Target="../slides/slide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s/slide7.xml"/><Relationship Id="rId9"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F4A234-D41E-4468-A758-F76B509079D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D2F1DC1-AA9F-4803-9FAC-FE842E4DE6B8}">
      <dgm:prSet/>
      <dgm:spPr/>
      <dgm:t>
        <a:bodyPr/>
        <a:lstStyle/>
        <a:p>
          <a:pPr>
            <a:defRPr cap="all"/>
          </a:pPr>
          <a:r>
            <a:rPr lang="es-ES" b="0" i="0" baseline="0" dirty="0"/>
            <a:t>1. ¿Que es la Arquitectura tecnológica de un sistema? </a:t>
          </a:r>
          <a:endParaRPr lang="en-US" dirty="0"/>
        </a:p>
      </dgm:t>
    </dgm:pt>
    <dgm:pt modelId="{C77C88A3-673D-4AA1-943F-81EEF2516BD6}" type="parTrans" cxnId="{9DF04D1E-878A-4EDA-BF3A-C4FA8871D03C}">
      <dgm:prSet/>
      <dgm:spPr/>
      <dgm:t>
        <a:bodyPr/>
        <a:lstStyle/>
        <a:p>
          <a:endParaRPr lang="en-US"/>
        </a:p>
      </dgm:t>
    </dgm:pt>
    <dgm:pt modelId="{BA242761-8F3B-4C96-A5B2-D04105F33823}" type="sibTrans" cxnId="{9DF04D1E-878A-4EDA-BF3A-C4FA8871D03C}">
      <dgm:prSet/>
      <dgm:spPr/>
      <dgm:t>
        <a:bodyPr/>
        <a:lstStyle/>
        <a:p>
          <a:endParaRPr lang="en-US"/>
        </a:p>
      </dgm:t>
    </dgm:pt>
    <dgm:pt modelId="{18645DB9-4A37-4CA5-8FDB-EE084DB7C378}">
      <dgm:prSet/>
      <dgm:spPr/>
      <dgm:t>
        <a:bodyPr/>
        <a:lstStyle/>
        <a:p>
          <a:pPr>
            <a:defRPr cap="all"/>
          </a:pPr>
          <a:r>
            <a:rPr lang="es-ES" b="0" i="0" baseline="0" dirty="0"/>
            <a:t>2. ¿Qué criterios debo tener en cuenta a la hora de elegir una arquitectura ? </a:t>
          </a:r>
          <a:endParaRPr lang="en-US" dirty="0"/>
        </a:p>
      </dgm:t>
    </dgm:pt>
    <dgm:pt modelId="{B0CC2C09-D34A-4AA8-B3F4-95A5AEA39E48}" type="parTrans" cxnId="{66FFC147-199D-4606-9F8C-732769873B79}">
      <dgm:prSet/>
      <dgm:spPr/>
      <dgm:t>
        <a:bodyPr/>
        <a:lstStyle/>
        <a:p>
          <a:endParaRPr lang="en-US"/>
        </a:p>
      </dgm:t>
    </dgm:pt>
    <dgm:pt modelId="{13890C45-0352-4309-91AC-A2326935935C}" type="sibTrans" cxnId="{66FFC147-199D-4606-9F8C-732769873B79}">
      <dgm:prSet/>
      <dgm:spPr/>
      <dgm:t>
        <a:bodyPr/>
        <a:lstStyle/>
        <a:p>
          <a:endParaRPr lang="en-US"/>
        </a:p>
      </dgm:t>
    </dgm:pt>
    <dgm:pt modelId="{5F4A165C-4B92-475F-BF70-F10C3DDBEF80}">
      <dgm:prSet/>
      <dgm:spPr/>
      <dgm:t>
        <a:bodyPr/>
        <a:lstStyle/>
        <a:p>
          <a:pPr>
            <a:defRPr cap="all"/>
          </a:pPr>
          <a:r>
            <a:rPr lang="es-ES" b="0" i="0" baseline="0" dirty="0"/>
            <a:t>3. ¿Patrones de arquitectura utilizados en el diseño de sistemas de software? </a:t>
          </a:r>
          <a:endParaRPr lang="en-US" dirty="0"/>
        </a:p>
      </dgm:t>
    </dgm:pt>
    <dgm:pt modelId="{60C90657-40FF-4E4D-82E1-C8F41A9D098F}" type="parTrans" cxnId="{A7A78BDC-0D2E-4D0D-AF15-05C3E292AD4A}">
      <dgm:prSet/>
      <dgm:spPr/>
      <dgm:t>
        <a:bodyPr/>
        <a:lstStyle/>
        <a:p>
          <a:endParaRPr lang="en-US"/>
        </a:p>
      </dgm:t>
    </dgm:pt>
    <dgm:pt modelId="{A67466AD-71B9-4B79-AED9-CD15353DB94A}" type="sibTrans" cxnId="{A7A78BDC-0D2E-4D0D-AF15-05C3E292AD4A}">
      <dgm:prSet/>
      <dgm:spPr/>
      <dgm:t>
        <a:bodyPr/>
        <a:lstStyle/>
        <a:p>
          <a:endParaRPr lang="en-US"/>
        </a:p>
      </dgm:t>
    </dgm:pt>
    <dgm:pt modelId="{0B4215D0-AA4F-4D7E-B199-386847CB2A19}" type="pres">
      <dgm:prSet presAssocID="{31F4A234-D41E-4468-A758-F76B509079D3}" presName="root" presStyleCnt="0">
        <dgm:presLayoutVars>
          <dgm:dir/>
          <dgm:resizeHandles val="exact"/>
        </dgm:presLayoutVars>
      </dgm:prSet>
      <dgm:spPr/>
    </dgm:pt>
    <dgm:pt modelId="{8BD1A645-CA1D-46D2-BE65-5F331BBFCBFC}" type="pres">
      <dgm:prSet presAssocID="{9D2F1DC1-AA9F-4803-9FAC-FE842E4DE6B8}" presName="compNode" presStyleCnt="0"/>
      <dgm:spPr/>
    </dgm:pt>
    <dgm:pt modelId="{6293AEB6-9925-4C5F-9236-612FB9579285}" type="pres">
      <dgm:prSet presAssocID="{9D2F1DC1-AA9F-4803-9FAC-FE842E4DE6B8}" presName="iconBgRect" presStyleLbl="bgShp" presStyleIdx="0" presStyleCnt="3" custLinFactNeighborX="454" custLinFactNeighborY="-472"/>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5E26B17-5B35-49E6-8E92-46995A161D8F}" type="pres">
      <dgm:prSet presAssocID="{9D2F1DC1-AA9F-4803-9FAC-FE842E4DE6B8}"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Ordenador"/>
        </a:ext>
      </dgm:extLst>
    </dgm:pt>
    <dgm:pt modelId="{3C82FF0C-9599-4469-A410-A31B5A553C93}" type="pres">
      <dgm:prSet presAssocID="{9D2F1DC1-AA9F-4803-9FAC-FE842E4DE6B8}" presName="spaceRect" presStyleCnt="0"/>
      <dgm:spPr/>
    </dgm:pt>
    <dgm:pt modelId="{D0EAA3DD-1F6F-4DB1-B25D-9BDBE34F419B}" type="pres">
      <dgm:prSet presAssocID="{9D2F1DC1-AA9F-4803-9FAC-FE842E4DE6B8}" presName="textRect" presStyleLbl="revTx" presStyleIdx="0" presStyleCnt="3">
        <dgm:presLayoutVars>
          <dgm:chMax val="1"/>
          <dgm:chPref val="1"/>
        </dgm:presLayoutVars>
      </dgm:prSet>
      <dgm:spPr/>
    </dgm:pt>
    <dgm:pt modelId="{ABF054E3-6825-4645-BA92-C9E21035E803}" type="pres">
      <dgm:prSet presAssocID="{BA242761-8F3B-4C96-A5B2-D04105F33823}" presName="sibTrans" presStyleCnt="0"/>
      <dgm:spPr/>
    </dgm:pt>
    <dgm:pt modelId="{42C3FCC9-32E2-493B-BCEB-CA3F460CB80F}" type="pres">
      <dgm:prSet presAssocID="{18645DB9-4A37-4CA5-8FDB-EE084DB7C378}" presName="compNode" presStyleCnt="0"/>
      <dgm:spPr/>
    </dgm:pt>
    <dgm:pt modelId="{D231176E-8793-4B10-9953-74183895BB9A}" type="pres">
      <dgm:prSet presAssocID="{18645DB9-4A37-4CA5-8FDB-EE084DB7C378}" presName="iconBgRect" presStyleLbl="bgShp" presStyleIdx="1" presStyleCnt="3"/>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31C20707-87F1-4356-B32B-DC88F10509FC}" type="pres">
      <dgm:prSet presAssocID="{18645DB9-4A37-4CA5-8FDB-EE084DB7C378}"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DAF57830-2855-4A44-961D-81F1345D8A14}" type="pres">
      <dgm:prSet presAssocID="{18645DB9-4A37-4CA5-8FDB-EE084DB7C378}" presName="spaceRect" presStyleCnt="0"/>
      <dgm:spPr/>
    </dgm:pt>
    <dgm:pt modelId="{DCA7454B-1FFF-4470-91B6-EA6843D8D060}" type="pres">
      <dgm:prSet presAssocID="{18645DB9-4A37-4CA5-8FDB-EE084DB7C378}" presName="textRect" presStyleLbl="revTx" presStyleIdx="1" presStyleCnt="3">
        <dgm:presLayoutVars>
          <dgm:chMax val="1"/>
          <dgm:chPref val="1"/>
        </dgm:presLayoutVars>
      </dgm:prSet>
      <dgm:spPr/>
    </dgm:pt>
    <dgm:pt modelId="{FBC9C756-5DBC-4E96-A3C6-AD41C03FD90A}" type="pres">
      <dgm:prSet presAssocID="{13890C45-0352-4309-91AC-A2326935935C}" presName="sibTrans" presStyleCnt="0"/>
      <dgm:spPr/>
    </dgm:pt>
    <dgm:pt modelId="{0B16901A-832B-4046-870C-E04ED9D0CCFD}" type="pres">
      <dgm:prSet presAssocID="{5F4A165C-4B92-475F-BF70-F10C3DDBEF80}" presName="compNode" presStyleCnt="0"/>
      <dgm:spPr/>
    </dgm:pt>
    <dgm:pt modelId="{7F03237C-911F-4330-82F9-2438936AF1F6}" type="pres">
      <dgm:prSet presAssocID="{5F4A165C-4B92-475F-BF70-F10C3DDBEF80}" presName="iconBgRect" presStyleLbl="bgShp" presStyleIdx="2" presStyleCnt="3"/>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5D23740F-2FF9-41EC-8460-00BF305D5E57}" type="pres">
      <dgm:prSet presAssocID="{5F4A165C-4B92-475F-BF70-F10C3DDBEF80}"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ocinero"/>
        </a:ext>
      </dgm:extLst>
    </dgm:pt>
    <dgm:pt modelId="{AA125A24-E94F-4549-BC01-FEA55BCA6E97}" type="pres">
      <dgm:prSet presAssocID="{5F4A165C-4B92-475F-BF70-F10C3DDBEF80}" presName="spaceRect" presStyleCnt="0"/>
      <dgm:spPr/>
    </dgm:pt>
    <dgm:pt modelId="{A5E9D809-9780-4CC7-91AF-026D52B82F9F}" type="pres">
      <dgm:prSet presAssocID="{5F4A165C-4B92-475F-BF70-F10C3DDBEF80}" presName="textRect" presStyleLbl="revTx" presStyleIdx="2" presStyleCnt="3">
        <dgm:presLayoutVars>
          <dgm:chMax val="1"/>
          <dgm:chPref val="1"/>
        </dgm:presLayoutVars>
      </dgm:prSet>
      <dgm:spPr/>
    </dgm:pt>
  </dgm:ptLst>
  <dgm:cxnLst>
    <dgm:cxn modelId="{9DF04D1E-878A-4EDA-BF3A-C4FA8871D03C}" srcId="{31F4A234-D41E-4468-A758-F76B509079D3}" destId="{9D2F1DC1-AA9F-4803-9FAC-FE842E4DE6B8}" srcOrd="0" destOrd="0" parTransId="{C77C88A3-673D-4AA1-943F-81EEF2516BD6}" sibTransId="{BA242761-8F3B-4C96-A5B2-D04105F33823}"/>
    <dgm:cxn modelId="{70FFAB5F-3D14-4793-B1CC-4ACB777D0859}" type="presOf" srcId="{18645DB9-4A37-4CA5-8FDB-EE084DB7C378}" destId="{DCA7454B-1FFF-4470-91B6-EA6843D8D060}" srcOrd="0" destOrd="0" presId="urn:microsoft.com/office/officeart/2018/5/layout/IconLeafLabelList"/>
    <dgm:cxn modelId="{66FFC147-199D-4606-9F8C-732769873B79}" srcId="{31F4A234-D41E-4468-A758-F76B509079D3}" destId="{18645DB9-4A37-4CA5-8FDB-EE084DB7C378}" srcOrd="1" destOrd="0" parTransId="{B0CC2C09-D34A-4AA8-B3F4-95A5AEA39E48}" sibTransId="{13890C45-0352-4309-91AC-A2326935935C}"/>
    <dgm:cxn modelId="{AB9FF38F-DFDE-4B0C-B4B3-6424B553AEA1}" type="presOf" srcId="{31F4A234-D41E-4468-A758-F76B509079D3}" destId="{0B4215D0-AA4F-4D7E-B199-386847CB2A19}" srcOrd="0" destOrd="0" presId="urn:microsoft.com/office/officeart/2018/5/layout/IconLeafLabelList"/>
    <dgm:cxn modelId="{EA3E57B0-3215-49E9-B558-BD5BC000312B}" type="presOf" srcId="{9D2F1DC1-AA9F-4803-9FAC-FE842E4DE6B8}" destId="{D0EAA3DD-1F6F-4DB1-B25D-9BDBE34F419B}" srcOrd="0" destOrd="0" presId="urn:microsoft.com/office/officeart/2018/5/layout/IconLeafLabelList"/>
    <dgm:cxn modelId="{E4FED1D8-B174-4F15-A2B5-A2DF4800B419}" type="presOf" srcId="{5F4A165C-4B92-475F-BF70-F10C3DDBEF80}" destId="{A5E9D809-9780-4CC7-91AF-026D52B82F9F}" srcOrd="0" destOrd="0" presId="urn:microsoft.com/office/officeart/2018/5/layout/IconLeafLabelList"/>
    <dgm:cxn modelId="{A7A78BDC-0D2E-4D0D-AF15-05C3E292AD4A}" srcId="{31F4A234-D41E-4468-A758-F76B509079D3}" destId="{5F4A165C-4B92-475F-BF70-F10C3DDBEF80}" srcOrd="2" destOrd="0" parTransId="{60C90657-40FF-4E4D-82E1-C8F41A9D098F}" sibTransId="{A67466AD-71B9-4B79-AED9-CD15353DB94A}"/>
    <dgm:cxn modelId="{7B7B808C-37B3-4C3E-89D1-7C366A4366F8}" type="presParOf" srcId="{0B4215D0-AA4F-4D7E-B199-386847CB2A19}" destId="{8BD1A645-CA1D-46D2-BE65-5F331BBFCBFC}" srcOrd="0" destOrd="0" presId="urn:microsoft.com/office/officeart/2018/5/layout/IconLeafLabelList"/>
    <dgm:cxn modelId="{DA187C64-D65B-451F-A710-BD14BC21DF38}" type="presParOf" srcId="{8BD1A645-CA1D-46D2-BE65-5F331BBFCBFC}" destId="{6293AEB6-9925-4C5F-9236-612FB9579285}" srcOrd="0" destOrd="0" presId="urn:microsoft.com/office/officeart/2018/5/layout/IconLeafLabelList"/>
    <dgm:cxn modelId="{A4EBBAFC-E377-42DB-9994-A3C5CFFBEF1C}" type="presParOf" srcId="{8BD1A645-CA1D-46D2-BE65-5F331BBFCBFC}" destId="{B5E26B17-5B35-49E6-8E92-46995A161D8F}" srcOrd="1" destOrd="0" presId="urn:microsoft.com/office/officeart/2018/5/layout/IconLeafLabelList"/>
    <dgm:cxn modelId="{6AD419C3-4334-40C0-9819-20E274FB37D1}" type="presParOf" srcId="{8BD1A645-CA1D-46D2-BE65-5F331BBFCBFC}" destId="{3C82FF0C-9599-4469-A410-A31B5A553C93}" srcOrd="2" destOrd="0" presId="urn:microsoft.com/office/officeart/2018/5/layout/IconLeafLabelList"/>
    <dgm:cxn modelId="{C8A0E111-EA4E-434C-8EA5-82C89892C4AB}" type="presParOf" srcId="{8BD1A645-CA1D-46D2-BE65-5F331BBFCBFC}" destId="{D0EAA3DD-1F6F-4DB1-B25D-9BDBE34F419B}" srcOrd="3" destOrd="0" presId="urn:microsoft.com/office/officeart/2018/5/layout/IconLeafLabelList"/>
    <dgm:cxn modelId="{4EE55FFB-8320-424D-A2BB-644BF37DC194}" type="presParOf" srcId="{0B4215D0-AA4F-4D7E-B199-386847CB2A19}" destId="{ABF054E3-6825-4645-BA92-C9E21035E803}" srcOrd="1" destOrd="0" presId="urn:microsoft.com/office/officeart/2018/5/layout/IconLeafLabelList"/>
    <dgm:cxn modelId="{BD1E2410-9CB6-4ACC-91F5-291FA8147677}" type="presParOf" srcId="{0B4215D0-AA4F-4D7E-B199-386847CB2A19}" destId="{42C3FCC9-32E2-493B-BCEB-CA3F460CB80F}" srcOrd="2" destOrd="0" presId="urn:microsoft.com/office/officeart/2018/5/layout/IconLeafLabelList"/>
    <dgm:cxn modelId="{0E1B8A37-0B1B-4D91-880C-4DE26CC927F6}" type="presParOf" srcId="{42C3FCC9-32E2-493B-BCEB-CA3F460CB80F}" destId="{D231176E-8793-4B10-9953-74183895BB9A}" srcOrd="0" destOrd="0" presId="urn:microsoft.com/office/officeart/2018/5/layout/IconLeafLabelList"/>
    <dgm:cxn modelId="{E31C6DF5-998A-4550-B3BF-51BC13DC3FA3}" type="presParOf" srcId="{42C3FCC9-32E2-493B-BCEB-CA3F460CB80F}" destId="{31C20707-87F1-4356-B32B-DC88F10509FC}" srcOrd="1" destOrd="0" presId="urn:microsoft.com/office/officeart/2018/5/layout/IconLeafLabelList"/>
    <dgm:cxn modelId="{EB6200B5-045D-437E-B3B4-34D0F61EEA57}" type="presParOf" srcId="{42C3FCC9-32E2-493B-BCEB-CA3F460CB80F}" destId="{DAF57830-2855-4A44-961D-81F1345D8A14}" srcOrd="2" destOrd="0" presId="urn:microsoft.com/office/officeart/2018/5/layout/IconLeafLabelList"/>
    <dgm:cxn modelId="{5B82EC6B-5C5C-45F4-84CF-D3F40E2C897E}" type="presParOf" srcId="{42C3FCC9-32E2-493B-BCEB-CA3F460CB80F}" destId="{DCA7454B-1FFF-4470-91B6-EA6843D8D060}" srcOrd="3" destOrd="0" presId="urn:microsoft.com/office/officeart/2018/5/layout/IconLeafLabelList"/>
    <dgm:cxn modelId="{B68BBAB2-B7E7-417F-BEB2-03FA5F6CDCDD}" type="presParOf" srcId="{0B4215D0-AA4F-4D7E-B199-386847CB2A19}" destId="{FBC9C756-5DBC-4E96-A3C6-AD41C03FD90A}" srcOrd="3" destOrd="0" presId="urn:microsoft.com/office/officeart/2018/5/layout/IconLeafLabelList"/>
    <dgm:cxn modelId="{7AABACB8-B00E-4888-B825-1147FCF2FCB0}" type="presParOf" srcId="{0B4215D0-AA4F-4D7E-B199-386847CB2A19}" destId="{0B16901A-832B-4046-870C-E04ED9D0CCFD}" srcOrd="4" destOrd="0" presId="urn:microsoft.com/office/officeart/2018/5/layout/IconLeafLabelList"/>
    <dgm:cxn modelId="{0791308E-F515-485D-9749-4D7266101D18}" type="presParOf" srcId="{0B16901A-832B-4046-870C-E04ED9D0CCFD}" destId="{7F03237C-911F-4330-82F9-2438936AF1F6}" srcOrd="0" destOrd="0" presId="urn:microsoft.com/office/officeart/2018/5/layout/IconLeafLabelList"/>
    <dgm:cxn modelId="{3C70AB9B-2DC9-45FF-9DB6-EFDB3B80ACF3}" type="presParOf" srcId="{0B16901A-832B-4046-870C-E04ED9D0CCFD}" destId="{5D23740F-2FF9-41EC-8460-00BF305D5E57}" srcOrd="1" destOrd="0" presId="urn:microsoft.com/office/officeart/2018/5/layout/IconLeafLabelList"/>
    <dgm:cxn modelId="{CE66CDC0-79DC-4C36-AB57-0AE1C2D91D9F}" type="presParOf" srcId="{0B16901A-832B-4046-870C-E04ED9D0CCFD}" destId="{AA125A24-E94F-4549-BC01-FEA55BCA6E97}" srcOrd="2" destOrd="0" presId="urn:microsoft.com/office/officeart/2018/5/layout/IconLeafLabelList"/>
    <dgm:cxn modelId="{38C7717A-A610-43DD-8167-94EB53CEF11A}" type="presParOf" srcId="{0B16901A-832B-4046-870C-E04ED9D0CCFD}" destId="{A5E9D809-9780-4CC7-91AF-026D52B82F9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FCD3E-BE8F-4479-983E-F9BC91B9C29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924D811D-C16A-4E04-94AA-909E3F7D7C29}">
      <dgm:prSet/>
      <dgm:spPr/>
      <dgm:t>
        <a:bodyPr/>
        <a:lstStyle/>
        <a:p>
          <a:r>
            <a:rPr lang="es-CO" b="1"/>
            <a:t>siempre buscar las opiniones que se tienen del arquitecto</a:t>
          </a:r>
          <a:endParaRPr lang="en-US"/>
        </a:p>
      </dgm:t>
    </dgm:pt>
    <dgm:pt modelId="{77D98D2F-A20E-4FD6-AE6D-64643280FD42}" type="parTrans" cxnId="{2D6F28A5-A65F-4F83-9DD4-2EAD99C86E2B}">
      <dgm:prSet/>
      <dgm:spPr/>
      <dgm:t>
        <a:bodyPr/>
        <a:lstStyle/>
        <a:p>
          <a:endParaRPr lang="en-US"/>
        </a:p>
      </dgm:t>
    </dgm:pt>
    <dgm:pt modelId="{7A241ECF-A37D-4519-9384-7629835119CB}" type="sibTrans" cxnId="{2D6F28A5-A65F-4F83-9DD4-2EAD99C86E2B}">
      <dgm:prSet/>
      <dgm:spPr/>
      <dgm:t>
        <a:bodyPr/>
        <a:lstStyle/>
        <a:p>
          <a:endParaRPr lang="en-US"/>
        </a:p>
      </dgm:t>
    </dgm:pt>
    <dgm:pt modelId="{79D85841-44D6-4199-B7A5-86950F35FD41}">
      <dgm:prSet/>
      <dgm:spPr/>
      <dgm:t>
        <a:bodyPr/>
        <a:lstStyle/>
        <a:p>
          <a:r>
            <a:rPr lang="es-CO" b="1" dirty="0"/>
            <a:t>analizar la actitud del arquitecto en trabajos anteriores</a:t>
          </a:r>
          <a:endParaRPr lang="en-US" dirty="0"/>
        </a:p>
      </dgm:t>
    </dgm:pt>
    <dgm:pt modelId="{0E3F12DF-612E-4A72-83AD-73A7BA5EE724}" type="parTrans" cxnId="{C279729C-23D9-46BD-8EC4-00F379B53F52}">
      <dgm:prSet/>
      <dgm:spPr/>
      <dgm:t>
        <a:bodyPr/>
        <a:lstStyle/>
        <a:p>
          <a:endParaRPr lang="en-US"/>
        </a:p>
      </dgm:t>
    </dgm:pt>
    <dgm:pt modelId="{6A58A629-A205-4F0C-83D9-246F189B286E}" type="sibTrans" cxnId="{C279729C-23D9-46BD-8EC4-00F379B53F52}">
      <dgm:prSet/>
      <dgm:spPr/>
      <dgm:t>
        <a:bodyPr/>
        <a:lstStyle/>
        <a:p>
          <a:endParaRPr lang="en-US"/>
        </a:p>
      </dgm:t>
    </dgm:pt>
    <dgm:pt modelId="{11BC8814-EFCE-4AE7-BF43-6831879D6647}">
      <dgm:prSet/>
      <dgm:spPr/>
      <dgm:t>
        <a:bodyPr/>
        <a:lstStyle/>
        <a:p>
          <a:r>
            <a:rPr lang="es-CO" b="1" dirty="0"/>
            <a:t>analizar el presupuesto pedido del arquitecto y el disponible </a:t>
          </a:r>
          <a:endParaRPr lang="en-US" dirty="0"/>
        </a:p>
      </dgm:t>
    </dgm:pt>
    <dgm:pt modelId="{481492BA-4C37-47D0-A632-15EF0E5A421F}" type="parTrans" cxnId="{87A80FD3-E104-4BD6-8BCB-059A501DCF6A}">
      <dgm:prSet/>
      <dgm:spPr/>
      <dgm:t>
        <a:bodyPr/>
        <a:lstStyle/>
        <a:p>
          <a:endParaRPr lang="en-US"/>
        </a:p>
      </dgm:t>
    </dgm:pt>
    <dgm:pt modelId="{381208A2-6DCF-415D-A8CB-8E785CF94027}" type="sibTrans" cxnId="{87A80FD3-E104-4BD6-8BCB-059A501DCF6A}">
      <dgm:prSet/>
      <dgm:spPr/>
      <dgm:t>
        <a:bodyPr/>
        <a:lstStyle/>
        <a:p>
          <a:endParaRPr lang="en-US"/>
        </a:p>
      </dgm:t>
    </dgm:pt>
    <dgm:pt modelId="{BB211E3B-0283-4211-8BDA-4FDA04EC219C}">
      <dgm:prSet/>
      <dgm:spPr/>
      <dgm:t>
        <a:bodyPr/>
        <a:lstStyle/>
        <a:p>
          <a:r>
            <a:rPr lang="es-CO" b="1"/>
            <a:t>analizar el historial de trabajo del arquitecto</a:t>
          </a:r>
          <a:endParaRPr lang="en-US"/>
        </a:p>
      </dgm:t>
    </dgm:pt>
    <dgm:pt modelId="{F0311BE7-4DE0-454E-A97A-E7F703AA0CA4}" type="parTrans" cxnId="{DF4ECD96-6DD8-4CB8-8BA5-7756B68C551A}">
      <dgm:prSet/>
      <dgm:spPr/>
      <dgm:t>
        <a:bodyPr/>
        <a:lstStyle/>
        <a:p>
          <a:endParaRPr lang="en-US"/>
        </a:p>
      </dgm:t>
    </dgm:pt>
    <dgm:pt modelId="{CABE62EE-710A-4F1F-AE0E-9F8A7A795B67}" type="sibTrans" cxnId="{DF4ECD96-6DD8-4CB8-8BA5-7756B68C551A}">
      <dgm:prSet/>
      <dgm:spPr/>
      <dgm:t>
        <a:bodyPr/>
        <a:lstStyle/>
        <a:p>
          <a:endParaRPr lang="en-US"/>
        </a:p>
      </dgm:t>
    </dgm:pt>
    <dgm:pt modelId="{ED5441DC-0E0A-4D42-ADD5-BFBA26F4D952}">
      <dgm:prSet/>
      <dgm:spPr/>
      <dgm:t>
        <a:bodyPr/>
        <a:lstStyle/>
        <a:p>
          <a:r>
            <a:rPr lang="es-CO" b="1" dirty="0"/>
            <a:t>pedir le al arquitecto una evaluación de viabilidad del proyecto </a:t>
          </a:r>
          <a:endParaRPr lang="en-US" dirty="0"/>
        </a:p>
      </dgm:t>
    </dgm:pt>
    <dgm:pt modelId="{A4368AC3-7BCC-479E-994F-30F566E17EE3}" type="parTrans" cxnId="{FC2C0D75-1E31-4025-9CE4-E10D4101E8FB}">
      <dgm:prSet/>
      <dgm:spPr/>
      <dgm:t>
        <a:bodyPr/>
        <a:lstStyle/>
        <a:p>
          <a:endParaRPr lang="en-US"/>
        </a:p>
      </dgm:t>
    </dgm:pt>
    <dgm:pt modelId="{7AA8AFC3-A034-45EB-A17A-5BA00DA1FCB1}" type="sibTrans" cxnId="{FC2C0D75-1E31-4025-9CE4-E10D4101E8FB}">
      <dgm:prSet/>
      <dgm:spPr/>
      <dgm:t>
        <a:bodyPr/>
        <a:lstStyle/>
        <a:p>
          <a:endParaRPr lang="en-US"/>
        </a:p>
      </dgm:t>
    </dgm:pt>
    <dgm:pt modelId="{D638DC15-D409-4DE3-A0C8-5907521F605D}">
      <dgm:prSet/>
      <dgm:spPr/>
      <dgm:t>
        <a:bodyPr/>
        <a:lstStyle/>
        <a:p>
          <a:r>
            <a:rPr lang="es-CO" b="1" dirty="0"/>
            <a:t>el arquitecto siempre debe dar un diseño 100% de acuerdo con lo acordado</a:t>
          </a:r>
          <a:endParaRPr lang="en-US" dirty="0"/>
        </a:p>
      </dgm:t>
    </dgm:pt>
    <dgm:pt modelId="{4BBAEE91-504D-4138-9464-2CF52078226E}" type="parTrans" cxnId="{5D6DA83F-7336-492C-A27B-8738E0AB418D}">
      <dgm:prSet/>
      <dgm:spPr/>
      <dgm:t>
        <a:bodyPr/>
        <a:lstStyle/>
        <a:p>
          <a:endParaRPr lang="en-US"/>
        </a:p>
      </dgm:t>
    </dgm:pt>
    <dgm:pt modelId="{9B7E8114-4FAE-46F1-9D8E-078BDC77022C}" type="sibTrans" cxnId="{5D6DA83F-7336-492C-A27B-8738E0AB418D}">
      <dgm:prSet/>
      <dgm:spPr/>
      <dgm:t>
        <a:bodyPr/>
        <a:lstStyle/>
        <a:p>
          <a:endParaRPr lang="en-US"/>
        </a:p>
      </dgm:t>
    </dgm:pt>
    <dgm:pt modelId="{FC1AE1A8-D7E4-47D3-A785-F1ED40541F31}">
      <dgm:prSet/>
      <dgm:spPr/>
      <dgm:t>
        <a:bodyPr/>
        <a:lstStyle/>
        <a:p>
          <a:r>
            <a:rPr lang="es-CO" b="1"/>
            <a:t>siempre buscar múltiples opciones para poder elegir el mejor</a:t>
          </a:r>
          <a:endParaRPr lang="en-US"/>
        </a:p>
      </dgm:t>
    </dgm:pt>
    <dgm:pt modelId="{D047EAFA-E2F1-49CB-BFE8-0E28D993AA32}" type="parTrans" cxnId="{3E569AB9-4869-4054-B950-2B2C8E04E5A4}">
      <dgm:prSet/>
      <dgm:spPr/>
      <dgm:t>
        <a:bodyPr/>
        <a:lstStyle/>
        <a:p>
          <a:endParaRPr lang="en-US"/>
        </a:p>
      </dgm:t>
    </dgm:pt>
    <dgm:pt modelId="{175C64DF-AB47-43C0-92A4-FC62F762D143}" type="sibTrans" cxnId="{3E569AB9-4869-4054-B950-2B2C8E04E5A4}">
      <dgm:prSet/>
      <dgm:spPr/>
      <dgm:t>
        <a:bodyPr/>
        <a:lstStyle/>
        <a:p>
          <a:endParaRPr lang="en-US"/>
        </a:p>
      </dgm:t>
    </dgm:pt>
    <dgm:pt modelId="{43627E3E-B172-484B-80E1-AFD36FD8738E}" type="pres">
      <dgm:prSet presAssocID="{4E6FCD3E-BE8F-4479-983E-F9BC91B9C296}" presName="linear" presStyleCnt="0">
        <dgm:presLayoutVars>
          <dgm:animLvl val="lvl"/>
          <dgm:resizeHandles val="exact"/>
        </dgm:presLayoutVars>
      </dgm:prSet>
      <dgm:spPr/>
    </dgm:pt>
    <dgm:pt modelId="{B9A94864-3410-4F78-8196-8465D87364E5}" type="pres">
      <dgm:prSet presAssocID="{924D811D-C16A-4E04-94AA-909E3F7D7C29}" presName="parentText" presStyleLbl="node1" presStyleIdx="0" presStyleCnt="7">
        <dgm:presLayoutVars>
          <dgm:chMax val="0"/>
          <dgm:bulletEnabled val="1"/>
        </dgm:presLayoutVars>
      </dgm:prSet>
      <dgm:spPr/>
    </dgm:pt>
    <dgm:pt modelId="{251BB690-3E0B-4A56-8D2F-910B114CE039}" type="pres">
      <dgm:prSet presAssocID="{7A241ECF-A37D-4519-9384-7629835119CB}" presName="spacer" presStyleCnt="0"/>
      <dgm:spPr/>
    </dgm:pt>
    <dgm:pt modelId="{9135F08B-57C9-4493-ACFD-106F95CADB7E}" type="pres">
      <dgm:prSet presAssocID="{79D85841-44D6-4199-B7A5-86950F35FD41}" presName="parentText" presStyleLbl="node1" presStyleIdx="1" presStyleCnt="7">
        <dgm:presLayoutVars>
          <dgm:chMax val="0"/>
          <dgm:bulletEnabled val="1"/>
        </dgm:presLayoutVars>
      </dgm:prSet>
      <dgm:spPr/>
    </dgm:pt>
    <dgm:pt modelId="{757D748B-44B0-4C7A-88BB-D010CC172CFB}" type="pres">
      <dgm:prSet presAssocID="{6A58A629-A205-4F0C-83D9-246F189B286E}" presName="spacer" presStyleCnt="0"/>
      <dgm:spPr/>
    </dgm:pt>
    <dgm:pt modelId="{E27ABC45-9709-4836-B83A-5A26BD4F77E4}" type="pres">
      <dgm:prSet presAssocID="{11BC8814-EFCE-4AE7-BF43-6831879D6647}" presName="parentText" presStyleLbl="node1" presStyleIdx="2" presStyleCnt="7">
        <dgm:presLayoutVars>
          <dgm:chMax val="0"/>
          <dgm:bulletEnabled val="1"/>
        </dgm:presLayoutVars>
      </dgm:prSet>
      <dgm:spPr/>
    </dgm:pt>
    <dgm:pt modelId="{8B16207C-0941-46EC-B7AC-06D81DF8A2C6}" type="pres">
      <dgm:prSet presAssocID="{381208A2-6DCF-415D-A8CB-8E785CF94027}" presName="spacer" presStyleCnt="0"/>
      <dgm:spPr/>
    </dgm:pt>
    <dgm:pt modelId="{1F62B030-960D-4157-9FC7-A5203972A3DC}" type="pres">
      <dgm:prSet presAssocID="{BB211E3B-0283-4211-8BDA-4FDA04EC219C}" presName="parentText" presStyleLbl="node1" presStyleIdx="3" presStyleCnt="7">
        <dgm:presLayoutVars>
          <dgm:chMax val="0"/>
          <dgm:bulletEnabled val="1"/>
        </dgm:presLayoutVars>
      </dgm:prSet>
      <dgm:spPr/>
    </dgm:pt>
    <dgm:pt modelId="{AF039FF9-36A4-4A8D-8F7F-F3EE0A3A2953}" type="pres">
      <dgm:prSet presAssocID="{CABE62EE-710A-4F1F-AE0E-9F8A7A795B67}" presName="spacer" presStyleCnt="0"/>
      <dgm:spPr/>
    </dgm:pt>
    <dgm:pt modelId="{34609A81-296A-4159-989A-14F73A475226}" type="pres">
      <dgm:prSet presAssocID="{ED5441DC-0E0A-4D42-ADD5-BFBA26F4D952}" presName="parentText" presStyleLbl="node1" presStyleIdx="4" presStyleCnt="7">
        <dgm:presLayoutVars>
          <dgm:chMax val="0"/>
          <dgm:bulletEnabled val="1"/>
        </dgm:presLayoutVars>
      </dgm:prSet>
      <dgm:spPr/>
    </dgm:pt>
    <dgm:pt modelId="{2EFDD5EF-53A5-40AF-A7C7-7F4B370BB892}" type="pres">
      <dgm:prSet presAssocID="{7AA8AFC3-A034-45EB-A17A-5BA00DA1FCB1}" presName="spacer" presStyleCnt="0"/>
      <dgm:spPr/>
    </dgm:pt>
    <dgm:pt modelId="{2E55B2FD-6393-4B91-830F-DF11EB7A1DD0}" type="pres">
      <dgm:prSet presAssocID="{D638DC15-D409-4DE3-A0C8-5907521F605D}" presName="parentText" presStyleLbl="node1" presStyleIdx="5" presStyleCnt="7">
        <dgm:presLayoutVars>
          <dgm:chMax val="0"/>
          <dgm:bulletEnabled val="1"/>
        </dgm:presLayoutVars>
      </dgm:prSet>
      <dgm:spPr/>
    </dgm:pt>
    <dgm:pt modelId="{2C140D85-1725-4264-8085-DE4D12578AB8}" type="pres">
      <dgm:prSet presAssocID="{9B7E8114-4FAE-46F1-9D8E-078BDC77022C}" presName="spacer" presStyleCnt="0"/>
      <dgm:spPr/>
    </dgm:pt>
    <dgm:pt modelId="{F085DC4E-C866-45A7-AEFF-B48A1D72A639}" type="pres">
      <dgm:prSet presAssocID="{FC1AE1A8-D7E4-47D3-A785-F1ED40541F31}" presName="parentText" presStyleLbl="node1" presStyleIdx="6" presStyleCnt="7">
        <dgm:presLayoutVars>
          <dgm:chMax val="0"/>
          <dgm:bulletEnabled val="1"/>
        </dgm:presLayoutVars>
      </dgm:prSet>
      <dgm:spPr/>
    </dgm:pt>
  </dgm:ptLst>
  <dgm:cxnLst>
    <dgm:cxn modelId="{DC335302-3572-4816-9CE7-350774F9DEDD}" type="presOf" srcId="{4E6FCD3E-BE8F-4479-983E-F9BC91B9C296}" destId="{43627E3E-B172-484B-80E1-AFD36FD8738E}" srcOrd="0" destOrd="0" presId="urn:microsoft.com/office/officeart/2005/8/layout/vList2"/>
    <dgm:cxn modelId="{5549E622-A16A-493E-91BE-00FABF12F62E}" type="presOf" srcId="{11BC8814-EFCE-4AE7-BF43-6831879D6647}" destId="{E27ABC45-9709-4836-B83A-5A26BD4F77E4}" srcOrd="0" destOrd="0" presId="urn:microsoft.com/office/officeart/2005/8/layout/vList2"/>
    <dgm:cxn modelId="{5D6DA83F-7336-492C-A27B-8738E0AB418D}" srcId="{4E6FCD3E-BE8F-4479-983E-F9BC91B9C296}" destId="{D638DC15-D409-4DE3-A0C8-5907521F605D}" srcOrd="5" destOrd="0" parTransId="{4BBAEE91-504D-4138-9464-2CF52078226E}" sibTransId="{9B7E8114-4FAE-46F1-9D8E-078BDC77022C}"/>
    <dgm:cxn modelId="{CE41DE65-E91C-4A10-BCD6-AA1C2AFEE1A1}" type="presOf" srcId="{79D85841-44D6-4199-B7A5-86950F35FD41}" destId="{9135F08B-57C9-4493-ACFD-106F95CADB7E}" srcOrd="0" destOrd="0" presId="urn:microsoft.com/office/officeart/2005/8/layout/vList2"/>
    <dgm:cxn modelId="{EBDCED51-45D4-4316-8031-7CAB2960A2DF}" type="presOf" srcId="{924D811D-C16A-4E04-94AA-909E3F7D7C29}" destId="{B9A94864-3410-4F78-8196-8465D87364E5}" srcOrd="0" destOrd="0" presId="urn:microsoft.com/office/officeart/2005/8/layout/vList2"/>
    <dgm:cxn modelId="{FC2C0D75-1E31-4025-9CE4-E10D4101E8FB}" srcId="{4E6FCD3E-BE8F-4479-983E-F9BC91B9C296}" destId="{ED5441DC-0E0A-4D42-ADD5-BFBA26F4D952}" srcOrd="4" destOrd="0" parTransId="{A4368AC3-7BCC-479E-994F-30F566E17EE3}" sibTransId="{7AA8AFC3-A034-45EB-A17A-5BA00DA1FCB1}"/>
    <dgm:cxn modelId="{DF4ECD96-6DD8-4CB8-8BA5-7756B68C551A}" srcId="{4E6FCD3E-BE8F-4479-983E-F9BC91B9C296}" destId="{BB211E3B-0283-4211-8BDA-4FDA04EC219C}" srcOrd="3" destOrd="0" parTransId="{F0311BE7-4DE0-454E-A97A-E7F703AA0CA4}" sibTransId="{CABE62EE-710A-4F1F-AE0E-9F8A7A795B67}"/>
    <dgm:cxn modelId="{C279729C-23D9-46BD-8EC4-00F379B53F52}" srcId="{4E6FCD3E-BE8F-4479-983E-F9BC91B9C296}" destId="{79D85841-44D6-4199-B7A5-86950F35FD41}" srcOrd="1" destOrd="0" parTransId="{0E3F12DF-612E-4A72-83AD-73A7BA5EE724}" sibTransId="{6A58A629-A205-4F0C-83D9-246F189B286E}"/>
    <dgm:cxn modelId="{8C9149A0-19E9-4068-9101-76C1A3935601}" type="presOf" srcId="{FC1AE1A8-D7E4-47D3-A785-F1ED40541F31}" destId="{F085DC4E-C866-45A7-AEFF-B48A1D72A639}" srcOrd="0" destOrd="0" presId="urn:microsoft.com/office/officeart/2005/8/layout/vList2"/>
    <dgm:cxn modelId="{2D6F28A5-A65F-4F83-9DD4-2EAD99C86E2B}" srcId="{4E6FCD3E-BE8F-4479-983E-F9BC91B9C296}" destId="{924D811D-C16A-4E04-94AA-909E3F7D7C29}" srcOrd="0" destOrd="0" parTransId="{77D98D2F-A20E-4FD6-AE6D-64643280FD42}" sibTransId="{7A241ECF-A37D-4519-9384-7629835119CB}"/>
    <dgm:cxn modelId="{3E569AB9-4869-4054-B950-2B2C8E04E5A4}" srcId="{4E6FCD3E-BE8F-4479-983E-F9BC91B9C296}" destId="{FC1AE1A8-D7E4-47D3-A785-F1ED40541F31}" srcOrd="6" destOrd="0" parTransId="{D047EAFA-E2F1-49CB-BFE8-0E28D993AA32}" sibTransId="{175C64DF-AB47-43C0-92A4-FC62F762D143}"/>
    <dgm:cxn modelId="{3838C6C5-DE55-4F4C-873C-76CBBBC77D84}" type="presOf" srcId="{ED5441DC-0E0A-4D42-ADD5-BFBA26F4D952}" destId="{34609A81-296A-4159-989A-14F73A475226}" srcOrd="0" destOrd="0" presId="urn:microsoft.com/office/officeart/2005/8/layout/vList2"/>
    <dgm:cxn modelId="{87A80FD3-E104-4BD6-8BCB-059A501DCF6A}" srcId="{4E6FCD3E-BE8F-4479-983E-F9BC91B9C296}" destId="{11BC8814-EFCE-4AE7-BF43-6831879D6647}" srcOrd="2" destOrd="0" parTransId="{481492BA-4C37-47D0-A632-15EF0E5A421F}" sibTransId="{381208A2-6DCF-415D-A8CB-8E785CF94027}"/>
    <dgm:cxn modelId="{6267B8D7-B8E3-4DBD-91E7-BE6DA54B89DD}" type="presOf" srcId="{BB211E3B-0283-4211-8BDA-4FDA04EC219C}" destId="{1F62B030-960D-4157-9FC7-A5203972A3DC}" srcOrd="0" destOrd="0" presId="urn:microsoft.com/office/officeart/2005/8/layout/vList2"/>
    <dgm:cxn modelId="{472E32D8-6FC0-4E2B-8A26-880A047CF99C}" type="presOf" srcId="{D638DC15-D409-4DE3-A0C8-5907521F605D}" destId="{2E55B2FD-6393-4B91-830F-DF11EB7A1DD0}" srcOrd="0" destOrd="0" presId="urn:microsoft.com/office/officeart/2005/8/layout/vList2"/>
    <dgm:cxn modelId="{5C5C8949-72B0-48D4-A69B-0F5F56FBD545}" type="presParOf" srcId="{43627E3E-B172-484B-80E1-AFD36FD8738E}" destId="{B9A94864-3410-4F78-8196-8465D87364E5}" srcOrd="0" destOrd="0" presId="urn:microsoft.com/office/officeart/2005/8/layout/vList2"/>
    <dgm:cxn modelId="{79A3BD89-D6B5-4C7F-AB47-F8CA0677127A}" type="presParOf" srcId="{43627E3E-B172-484B-80E1-AFD36FD8738E}" destId="{251BB690-3E0B-4A56-8D2F-910B114CE039}" srcOrd="1" destOrd="0" presId="urn:microsoft.com/office/officeart/2005/8/layout/vList2"/>
    <dgm:cxn modelId="{3D838EA3-084A-4FBE-8D44-457F2DFB4C7A}" type="presParOf" srcId="{43627E3E-B172-484B-80E1-AFD36FD8738E}" destId="{9135F08B-57C9-4493-ACFD-106F95CADB7E}" srcOrd="2" destOrd="0" presId="urn:microsoft.com/office/officeart/2005/8/layout/vList2"/>
    <dgm:cxn modelId="{1B2E6352-C7BF-4287-895C-6B49CB559AE7}" type="presParOf" srcId="{43627E3E-B172-484B-80E1-AFD36FD8738E}" destId="{757D748B-44B0-4C7A-88BB-D010CC172CFB}" srcOrd="3" destOrd="0" presId="urn:microsoft.com/office/officeart/2005/8/layout/vList2"/>
    <dgm:cxn modelId="{4AAE29E4-F8D9-49EA-97C3-09398FFA02C9}" type="presParOf" srcId="{43627E3E-B172-484B-80E1-AFD36FD8738E}" destId="{E27ABC45-9709-4836-B83A-5A26BD4F77E4}" srcOrd="4" destOrd="0" presId="urn:microsoft.com/office/officeart/2005/8/layout/vList2"/>
    <dgm:cxn modelId="{07B047A1-425A-40D9-97AA-91B12F47937E}" type="presParOf" srcId="{43627E3E-B172-484B-80E1-AFD36FD8738E}" destId="{8B16207C-0941-46EC-B7AC-06D81DF8A2C6}" srcOrd="5" destOrd="0" presId="urn:microsoft.com/office/officeart/2005/8/layout/vList2"/>
    <dgm:cxn modelId="{E944AC64-3410-4AE5-9DBC-05817C4AE0AC}" type="presParOf" srcId="{43627E3E-B172-484B-80E1-AFD36FD8738E}" destId="{1F62B030-960D-4157-9FC7-A5203972A3DC}" srcOrd="6" destOrd="0" presId="urn:microsoft.com/office/officeart/2005/8/layout/vList2"/>
    <dgm:cxn modelId="{BE7E7C82-C762-4343-B26D-8A266CEC6F13}" type="presParOf" srcId="{43627E3E-B172-484B-80E1-AFD36FD8738E}" destId="{AF039FF9-36A4-4A8D-8F7F-F3EE0A3A2953}" srcOrd="7" destOrd="0" presId="urn:microsoft.com/office/officeart/2005/8/layout/vList2"/>
    <dgm:cxn modelId="{E9E81AC8-1C29-4DD1-BFA7-9C2FC5249764}" type="presParOf" srcId="{43627E3E-B172-484B-80E1-AFD36FD8738E}" destId="{34609A81-296A-4159-989A-14F73A475226}" srcOrd="8" destOrd="0" presId="urn:microsoft.com/office/officeart/2005/8/layout/vList2"/>
    <dgm:cxn modelId="{D676662A-FB36-4A8B-A6CC-BC1925272240}" type="presParOf" srcId="{43627E3E-B172-484B-80E1-AFD36FD8738E}" destId="{2EFDD5EF-53A5-40AF-A7C7-7F4B370BB892}" srcOrd="9" destOrd="0" presId="urn:microsoft.com/office/officeart/2005/8/layout/vList2"/>
    <dgm:cxn modelId="{2580005E-85BD-4628-8FB7-28D8A239E1C9}" type="presParOf" srcId="{43627E3E-B172-484B-80E1-AFD36FD8738E}" destId="{2E55B2FD-6393-4B91-830F-DF11EB7A1DD0}" srcOrd="10" destOrd="0" presId="urn:microsoft.com/office/officeart/2005/8/layout/vList2"/>
    <dgm:cxn modelId="{562B18A4-5CEE-4083-B4AA-B92A1CC02148}" type="presParOf" srcId="{43627E3E-B172-484B-80E1-AFD36FD8738E}" destId="{2C140D85-1725-4264-8085-DE4D12578AB8}" srcOrd="11" destOrd="0" presId="urn:microsoft.com/office/officeart/2005/8/layout/vList2"/>
    <dgm:cxn modelId="{ECA19226-CC4F-4B56-B827-C10BCE97B08B}" type="presParOf" srcId="{43627E3E-B172-484B-80E1-AFD36FD8738E}" destId="{F085DC4E-C866-45A7-AEFF-B48A1D72A63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3AEB6-9925-4C5F-9236-612FB9579285}">
      <dsp:nvSpPr>
        <dsp:cNvPr id="0" name=""/>
        <dsp:cNvSpPr/>
      </dsp:nvSpPr>
      <dsp:spPr>
        <a:xfrm>
          <a:off x="727543" y="444671"/>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26B17-5B35-49E6-8E92-46995A161D8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EAA3DD-1F6F-4DB1-B25D-9BDBE34F419B}">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1. ¿Que es la Arquitectura tecnológica de un sistema? </a:t>
          </a:r>
          <a:endParaRPr lang="en-US" sz="1700" kern="1200" dirty="0"/>
        </a:p>
      </dsp:txBody>
      <dsp:txXfrm>
        <a:off x="93445" y="3018902"/>
        <a:ext cx="3206250" cy="720000"/>
      </dsp:txXfrm>
    </dsp:sp>
    <dsp:sp modelId="{D231176E-8793-4B10-9953-74183895BB9A}">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20707-87F1-4356-B32B-DC88F10509FC}">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7454B-1FFF-4470-91B6-EA6843D8D06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2. ¿Qué criterios debo tener en cuenta a la hora de elegir una arquitectura ? </a:t>
          </a:r>
          <a:endParaRPr lang="en-US" sz="1700" kern="1200" dirty="0"/>
        </a:p>
      </dsp:txBody>
      <dsp:txXfrm>
        <a:off x="3860789" y="3018902"/>
        <a:ext cx="3206250" cy="720000"/>
      </dsp:txXfrm>
    </dsp:sp>
    <dsp:sp modelId="{7F03237C-911F-4330-82F9-2438936AF1F6}">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40F-2FF9-41EC-8460-00BF305D5E5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E9D809-9780-4CC7-91AF-026D52B82F9F}">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3. ¿Patrones de arquitectura utilizados en el diseño de sistemas de software? </a:t>
          </a:r>
          <a:endParaRPr lang="en-US" sz="1700" kern="1200" dirty="0"/>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4864-3410-4F78-8196-8465D87364E5}">
      <dsp:nvSpPr>
        <dsp:cNvPr id="0" name=""/>
        <dsp:cNvSpPr/>
      </dsp:nvSpPr>
      <dsp:spPr>
        <a:xfrm>
          <a:off x="0" y="56086"/>
          <a:ext cx="6666833" cy="71867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siempre buscar las opiniones que se tienen del arquitecto</a:t>
          </a:r>
          <a:endParaRPr lang="en-US" sz="1800" kern="1200"/>
        </a:p>
      </dsp:txBody>
      <dsp:txXfrm>
        <a:off x="35083" y="91169"/>
        <a:ext cx="6596667" cy="648506"/>
      </dsp:txXfrm>
    </dsp:sp>
    <dsp:sp modelId="{9135F08B-57C9-4493-ACFD-106F95CADB7E}">
      <dsp:nvSpPr>
        <dsp:cNvPr id="0" name=""/>
        <dsp:cNvSpPr/>
      </dsp:nvSpPr>
      <dsp:spPr>
        <a:xfrm>
          <a:off x="0" y="826598"/>
          <a:ext cx="6666833" cy="718672"/>
        </a:xfrm>
        <a:prstGeom prst="roundRect">
          <a:avLst/>
        </a:prstGeom>
        <a:gradFill rotWithShape="0">
          <a:gsLst>
            <a:gs pos="0">
              <a:schemeClr val="accent5">
                <a:hueOff val="-2025358"/>
                <a:satOff val="-138"/>
                <a:lumOff val="327"/>
                <a:alphaOff val="0"/>
                <a:satMod val="103000"/>
                <a:lumMod val="102000"/>
                <a:tint val="94000"/>
              </a:schemeClr>
            </a:gs>
            <a:gs pos="50000">
              <a:schemeClr val="accent5">
                <a:hueOff val="-2025358"/>
                <a:satOff val="-138"/>
                <a:lumOff val="327"/>
                <a:alphaOff val="0"/>
                <a:satMod val="110000"/>
                <a:lumMod val="100000"/>
                <a:shade val="100000"/>
              </a:schemeClr>
            </a:gs>
            <a:gs pos="100000">
              <a:schemeClr val="accent5">
                <a:hueOff val="-2025358"/>
                <a:satOff val="-138"/>
                <a:lumOff val="32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analizar la actitud del arquitecto en trabajos anteriores</a:t>
          </a:r>
          <a:endParaRPr lang="en-US" sz="1800" kern="1200" dirty="0"/>
        </a:p>
      </dsp:txBody>
      <dsp:txXfrm>
        <a:off x="35083" y="861681"/>
        <a:ext cx="6596667" cy="648506"/>
      </dsp:txXfrm>
    </dsp:sp>
    <dsp:sp modelId="{E27ABC45-9709-4836-B83A-5A26BD4F77E4}">
      <dsp:nvSpPr>
        <dsp:cNvPr id="0" name=""/>
        <dsp:cNvSpPr/>
      </dsp:nvSpPr>
      <dsp:spPr>
        <a:xfrm>
          <a:off x="0" y="1597111"/>
          <a:ext cx="6666833" cy="718672"/>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analizar el presupuesto pedido del arquitecto y el disponible </a:t>
          </a:r>
          <a:endParaRPr lang="en-US" sz="1800" kern="1200" dirty="0"/>
        </a:p>
      </dsp:txBody>
      <dsp:txXfrm>
        <a:off x="35083" y="1632194"/>
        <a:ext cx="6596667" cy="648506"/>
      </dsp:txXfrm>
    </dsp:sp>
    <dsp:sp modelId="{1F62B030-960D-4157-9FC7-A5203972A3DC}">
      <dsp:nvSpPr>
        <dsp:cNvPr id="0" name=""/>
        <dsp:cNvSpPr/>
      </dsp:nvSpPr>
      <dsp:spPr>
        <a:xfrm>
          <a:off x="0" y="2367623"/>
          <a:ext cx="6666833" cy="718672"/>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analizar el historial de trabajo del arquitecto</a:t>
          </a:r>
          <a:endParaRPr lang="en-US" sz="1800" kern="1200"/>
        </a:p>
      </dsp:txBody>
      <dsp:txXfrm>
        <a:off x="35083" y="2402706"/>
        <a:ext cx="6596667" cy="648506"/>
      </dsp:txXfrm>
    </dsp:sp>
    <dsp:sp modelId="{34609A81-296A-4159-989A-14F73A475226}">
      <dsp:nvSpPr>
        <dsp:cNvPr id="0" name=""/>
        <dsp:cNvSpPr/>
      </dsp:nvSpPr>
      <dsp:spPr>
        <a:xfrm>
          <a:off x="0" y="3138136"/>
          <a:ext cx="6666833" cy="718672"/>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pedir le al arquitecto una evaluación de viabilidad del proyecto </a:t>
          </a:r>
          <a:endParaRPr lang="en-US" sz="1800" kern="1200" dirty="0"/>
        </a:p>
      </dsp:txBody>
      <dsp:txXfrm>
        <a:off x="35083" y="3173219"/>
        <a:ext cx="6596667" cy="648506"/>
      </dsp:txXfrm>
    </dsp:sp>
    <dsp:sp modelId="{2E55B2FD-6393-4B91-830F-DF11EB7A1DD0}">
      <dsp:nvSpPr>
        <dsp:cNvPr id="0" name=""/>
        <dsp:cNvSpPr/>
      </dsp:nvSpPr>
      <dsp:spPr>
        <a:xfrm>
          <a:off x="0" y="3908648"/>
          <a:ext cx="6666833" cy="718672"/>
        </a:xfrm>
        <a:prstGeom prst="roundRect">
          <a:avLst/>
        </a:prstGeom>
        <a:gradFill rotWithShape="0">
          <a:gsLst>
            <a:gs pos="0">
              <a:schemeClr val="accent5">
                <a:hueOff val="-10126791"/>
                <a:satOff val="-688"/>
                <a:lumOff val="1634"/>
                <a:alphaOff val="0"/>
                <a:satMod val="103000"/>
                <a:lumMod val="102000"/>
                <a:tint val="94000"/>
              </a:schemeClr>
            </a:gs>
            <a:gs pos="50000">
              <a:schemeClr val="accent5">
                <a:hueOff val="-10126791"/>
                <a:satOff val="-688"/>
                <a:lumOff val="1634"/>
                <a:alphaOff val="0"/>
                <a:satMod val="110000"/>
                <a:lumMod val="100000"/>
                <a:shade val="100000"/>
              </a:schemeClr>
            </a:gs>
            <a:gs pos="100000">
              <a:schemeClr val="accent5">
                <a:hueOff val="-10126791"/>
                <a:satOff val="-688"/>
                <a:lumOff val="163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el arquitecto siempre debe dar un diseño 100% de acuerdo con lo acordado</a:t>
          </a:r>
          <a:endParaRPr lang="en-US" sz="1800" kern="1200" dirty="0"/>
        </a:p>
      </dsp:txBody>
      <dsp:txXfrm>
        <a:off x="35083" y="3943731"/>
        <a:ext cx="6596667" cy="648506"/>
      </dsp:txXfrm>
    </dsp:sp>
    <dsp:sp modelId="{F085DC4E-C866-45A7-AEFF-B48A1D72A639}">
      <dsp:nvSpPr>
        <dsp:cNvPr id="0" name=""/>
        <dsp:cNvSpPr/>
      </dsp:nvSpPr>
      <dsp:spPr>
        <a:xfrm>
          <a:off x="0" y="4679161"/>
          <a:ext cx="6666833" cy="718672"/>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siempre buscar múltiples opciones para poder elegir el mejor</a:t>
          </a:r>
          <a:endParaRPr lang="en-US" sz="1800" kern="1200"/>
        </a:p>
      </dsp:txBody>
      <dsp:txXfrm>
        <a:off x="35083" y="4714244"/>
        <a:ext cx="6596667" cy="64850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CB334-9D13-2D56-A6AA-2876FD3EEE5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F67C390-B63B-58CF-B494-8CFDD70A5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734508C-8AD0-2E12-66EE-A3E9C2E79ADE}"/>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5" name="Marcador de pie de página 4">
            <a:extLst>
              <a:ext uri="{FF2B5EF4-FFF2-40B4-BE49-F238E27FC236}">
                <a16:creationId xmlns:a16="http://schemas.microsoft.com/office/drawing/2014/main" id="{4867FF90-0EE7-7CDC-0B22-97728A4E48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D389A3-E625-BF3B-9063-372656EC7075}"/>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27502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70345-7FF3-89CA-AF70-C91FD9DC4E4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83B27B5-0A98-D277-6BCB-79F0EB85EF3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EF2BC79-5098-B662-E391-BE55B4CCA541}"/>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5" name="Marcador de pie de página 4">
            <a:extLst>
              <a:ext uri="{FF2B5EF4-FFF2-40B4-BE49-F238E27FC236}">
                <a16:creationId xmlns:a16="http://schemas.microsoft.com/office/drawing/2014/main" id="{15309453-0868-8090-CF36-6A507D104A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00D219-4618-A6B0-5F21-4F393F823F04}"/>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86084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B1F384-7E02-3D28-7187-D1630E9518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DAA7AED-4A59-2C48-CA6F-FDECD6BC61D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9275D64-7993-362C-0BA5-B66ED55B9A96}"/>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5" name="Marcador de pie de página 4">
            <a:extLst>
              <a:ext uri="{FF2B5EF4-FFF2-40B4-BE49-F238E27FC236}">
                <a16:creationId xmlns:a16="http://schemas.microsoft.com/office/drawing/2014/main" id="{FB0B9475-199E-4DB6-8E33-051D836EA65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6435029-F230-76D9-7D6E-B1E40320FC17}"/>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255453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DEC51-EB8E-CDE4-104B-5A02E7E0214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949B7DB-4E03-621C-F83A-39C58625029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18D5574-173C-55A2-DA94-4D0B8E1C2628}"/>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5" name="Marcador de pie de página 4">
            <a:extLst>
              <a:ext uri="{FF2B5EF4-FFF2-40B4-BE49-F238E27FC236}">
                <a16:creationId xmlns:a16="http://schemas.microsoft.com/office/drawing/2014/main" id="{8E922673-F909-F2CF-1F06-7994921364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BF129BB-9557-6EF6-6DB5-F079BAC57D24}"/>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87304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296A4-AE08-DEAC-A054-A51A1C13D9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0404E0E-A45D-0070-1085-EAF70FA734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60D8E4A-FB05-76AA-E8FF-5B5726813CB3}"/>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5" name="Marcador de pie de página 4">
            <a:extLst>
              <a:ext uri="{FF2B5EF4-FFF2-40B4-BE49-F238E27FC236}">
                <a16:creationId xmlns:a16="http://schemas.microsoft.com/office/drawing/2014/main" id="{E27B8429-15F1-BC22-3E5D-87BB375687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600F5C-D1F2-3CDA-0462-7E4387EE58BF}"/>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65351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D03DB-CC03-089B-E669-973D7C436D3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304BAB3-9939-7E5F-ABA5-A05A1E0EDE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951D411-C418-78E0-9F62-1E9F0EFA27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BB8224E-9525-9500-7729-C5008F189CAF}"/>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6" name="Marcador de pie de página 5">
            <a:extLst>
              <a:ext uri="{FF2B5EF4-FFF2-40B4-BE49-F238E27FC236}">
                <a16:creationId xmlns:a16="http://schemas.microsoft.com/office/drawing/2014/main" id="{329097D7-E0D2-DADD-79B0-7FE420FD5C7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D19D3FA-2E19-B83C-5C7F-FBE839E30723}"/>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254753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91BF7-D61D-D1B0-8800-E30FE846C09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94966B0-2D3C-AD75-34A6-D67C951C6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BF65E4-E679-1735-9D88-9C1D6FD2469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50B9729-4988-4068-0081-8D64C5C45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250F871-3982-E1FF-542F-A47930296E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9F1EA19-B699-D6B4-D85A-BBAB64F44D7D}"/>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8" name="Marcador de pie de página 7">
            <a:extLst>
              <a:ext uri="{FF2B5EF4-FFF2-40B4-BE49-F238E27FC236}">
                <a16:creationId xmlns:a16="http://schemas.microsoft.com/office/drawing/2014/main" id="{E3B0972A-63DC-1D9A-0F84-24EB433FB15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7EE5773-B07C-0A84-B9F4-C5F53AA3A17C}"/>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80549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46F08-0F18-754B-956B-FAE68CCF3A2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24D8628-3891-08EB-AD32-E9AABCA1CD2F}"/>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4" name="Marcador de pie de página 3">
            <a:extLst>
              <a:ext uri="{FF2B5EF4-FFF2-40B4-BE49-F238E27FC236}">
                <a16:creationId xmlns:a16="http://schemas.microsoft.com/office/drawing/2014/main" id="{F32C1BF8-03E3-512B-EF56-426A5D58CB1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FB5D807-EA4A-833D-2859-E4D0B0883AA1}"/>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14609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45F4F4-C6F1-5076-642A-A364C2163CCF}"/>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3" name="Marcador de pie de página 2">
            <a:extLst>
              <a:ext uri="{FF2B5EF4-FFF2-40B4-BE49-F238E27FC236}">
                <a16:creationId xmlns:a16="http://schemas.microsoft.com/office/drawing/2014/main" id="{73B8E7E2-4E7D-95AF-8D22-D9A030E645E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0FEB339-095C-8396-50E9-CBA87AC622A0}"/>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92108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4AB7C-1C73-C167-1E6E-8053EA4F6D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4DC394F-7ADD-0B84-2DF2-1E4E1E3E7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D1B055D-41D4-466D-48D3-2ADBFAD77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D65458-9712-9084-3EA5-B528FCC5E3F3}"/>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6" name="Marcador de pie de página 5">
            <a:extLst>
              <a:ext uri="{FF2B5EF4-FFF2-40B4-BE49-F238E27FC236}">
                <a16:creationId xmlns:a16="http://schemas.microsoft.com/office/drawing/2014/main" id="{9984325F-2E89-C874-E474-017F4E55C1C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0975206-A62E-35CD-7A19-B65F3A0DA953}"/>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42594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D1396-D280-3F38-6CE6-08E6CA88D3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C177C99-2EFC-BE74-5219-D4F4C4BB7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48F5DE5-4E7B-697C-DF26-C5F206172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7226B9-D6FC-6662-4815-F6E306794B9C}"/>
              </a:ext>
            </a:extLst>
          </p:cNvPr>
          <p:cNvSpPr>
            <a:spLocks noGrp="1"/>
          </p:cNvSpPr>
          <p:nvPr>
            <p:ph type="dt" sz="half" idx="10"/>
          </p:nvPr>
        </p:nvSpPr>
        <p:spPr/>
        <p:txBody>
          <a:bodyPr/>
          <a:lstStyle/>
          <a:p>
            <a:fld id="{FB512623-54C2-4DEA-A5AF-4CFCE58EC541}" type="datetimeFigureOut">
              <a:rPr lang="es-CO" smtClean="0"/>
              <a:t>19/02/2025</a:t>
            </a:fld>
            <a:endParaRPr lang="es-CO"/>
          </a:p>
        </p:txBody>
      </p:sp>
      <p:sp>
        <p:nvSpPr>
          <p:cNvPr id="6" name="Marcador de pie de página 5">
            <a:extLst>
              <a:ext uri="{FF2B5EF4-FFF2-40B4-BE49-F238E27FC236}">
                <a16:creationId xmlns:a16="http://schemas.microsoft.com/office/drawing/2014/main" id="{7A63B73C-1396-ABFF-3BD8-69FA90DB8D6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804A593-C330-A7C8-76FF-D2974F644FC6}"/>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25286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5E3983D-7B72-CAC7-3ABF-5EBBC3EF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41D5F61-FB1B-2F12-219A-573F56D71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E4ED0AD-889D-E6F1-EF2D-2D56FBF7C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512623-54C2-4DEA-A5AF-4CFCE58EC541}" type="datetimeFigureOut">
              <a:rPr lang="es-CO" smtClean="0"/>
              <a:t>19/02/2025</a:t>
            </a:fld>
            <a:endParaRPr lang="es-CO"/>
          </a:p>
        </p:txBody>
      </p:sp>
      <p:sp>
        <p:nvSpPr>
          <p:cNvPr id="5" name="Marcador de pie de página 4">
            <a:extLst>
              <a:ext uri="{FF2B5EF4-FFF2-40B4-BE49-F238E27FC236}">
                <a16:creationId xmlns:a16="http://schemas.microsoft.com/office/drawing/2014/main" id="{7B083949-D7B3-AE81-4678-8FB80E102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E4B7C83E-FAED-EFF7-B24C-8F5409F8A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AF7FE8-DA43-4484-831B-D2A5F66FE1C0}" type="slidenum">
              <a:rPr lang="es-CO" smtClean="0"/>
              <a:t>‹Nº›</a:t>
            </a:fld>
            <a:endParaRPr lang="es-CO"/>
          </a:p>
        </p:txBody>
      </p:sp>
    </p:spTree>
    <p:extLst>
      <p:ext uri="{BB962C8B-B14F-4D97-AF65-F5344CB8AC3E}">
        <p14:creationId xmlns:p14="http://schemas.microsoft.com/office/powerpoint/2010/main" val="200940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83C60EA-EDE6-9812-4DEA-889694C646CB}"/>
              </a:ext>
            </a:extLst>
          </p:cNvPr>
          <p:cNvSpPr>
            <a:spLocks noGrp="1"/>
          </p:cNvSpPr>
          <p:nvPr>
            <p:ph type="ctrTitle"/>
          </p:nvPr>
        </p:nvSpPr>
        <p:spPr>
          <a:xfrm>
            <a:off x="4162567" y="818984"/>
            <a:ext cx="6714699" cy="3178689"/>
          </a:xfrm>
        </p:spPr>
        <p:txBody>
          <a:bodyPr>
            <a:normAutofit/>
          </a:bodyPr>
          <a:lstStyle/>
          <a:p>
            <a:pPr algn="l"/>
            <a:r>
              <a:rPr lang="es-CO" sz="4800">
                <a:solidFill>
                  <a:srgbClr val="FFFFFF"/>
                </a:solidFill>
              </a:rPr>
              <a:t>Arquitectura de diseño de programacion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C6DCDAF4-A65D-E6D2-5E3B-4297712B866D}"/>
              </a:ext>
            </a:extLst>
          </p:cNvPr>
          <p:cNvSpPr>
            <a:spLocks noGrp="1"/>
          </p:cNvSpPr>
          <p:nvPr>
            <p:ph type="subTitle" idx="1"/>
          </p:nvPr>
        </p:nvSpPr>
        <p:spPr>
          <a:xfrm>
            <a:off x="4285397" y="4960961"/>
            <a:ext cx="7055893" cy="1078054"/>
          </a:xfrm>
        </p:spPr>
        <p:txBody>
          <a:bodyPr>
            <a:normAutofit/>
          </a:bodyPr>
          <a:lstStyle/>
          <a:p>
            <a:pPr algn="l"/>
            <a:r>
              <a:rPr lang="es-CO" dirty="0">
                <a:solidFill>
                  <a:srgbClr val="FFFFFF"/>
                </a:solidFill>
              </a:rPr>
              <a:t>Aplicaciones web</a:t>
            </a:r>
          </a:p>
        </p:txBody>
      </p:sp>
    </p:spTree>
    <p:extLst>
      <p:ext uri="{BB962C8B-B14F-4D97-AF65-F5344CB8AC3E}">
        <p14:creationId xmlns:p14="http://schemas.microsoft.com/office/powerpoint/2010/main" val="221648718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67139B9-49B6-5E31-45E7-32B35ABC552D}"/>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err="1">
                <a:solidFill>
                  <a:srgbClr val="FFFFFF"/>
                </a:solidFill>
                <a:latin typeface="+mj-lt"/>
                <a:ea typeface="+mj-ea"/>
                <a:cs typeface="+mj-cs"/>
              </a:rPr>
              <a:t>Arquitectura</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en</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capas</a:t>
            </a:r>
            <a:endParaRPr lang="en-US" sz="4000" kern="1200" dirty="0">
              <a:solidFill>
                <a:srgbClr val="FFFFFF"/>
              </a:solidFill>
              <a:latin typeface="+mj-lt"/>
              <a:ea typeface="+mj-ea"/>
              <a:cs typeface="+mj-cs"/>
            </a:endParaRPr>
          </a:p>
        </p:txBody>
      </p:sp>
      <p:sp>
        <p:nvSpPr>
          <p:cNvPr id="12" name="Marcador de contenido 2">
            <a:extLst>
              <a:ext uri="{FF2B5EF4-FFF2-40B4-BE49-F238E27FC236}">
                <a16:creationId xmlns:a16="http://schemas.microsoft.com/office/drawing/2014/main" id="{71DF38BF-98AB-582F-87FB-4D56F9156C08}"/>
              </a:ext>
            </a:extLst>
          </p:cNvPr>
          <p:cNvSpPr>
            <a:spLocks noGrp="1"/>
          </p:cNvSpPr>
          <p:nvPr>
            <p:ph idx="1"/>
          </p:nvPr>
        </p:nvSpPr>
        <p:spPr>
          <a:xfrm>
            <a:off x="4380855" y="1412489"/>
            <a:ext cx="3427283" cy="4363844"/>
          </a:xfrm>
        </p:spPr>
        <p:txBody>
          <a:bodyPr vert="horz" lIns="91440" tIns="45720" rIns="91440" bIns="45720" rtlCol="0">
            <a:normAutofit/>
          </a:bodyPr>
          <a:lstStyle/>
          <a:p>
            <a:pPr marL="76200"/>
            <a:r>
              <a:rPr lang="en-US" sz="2000" b="1">
                <a:effectLst/>
              </a:rPr>
              <a:t>la arquitectura por capas nació para poder solucionar los problemas de la arquitectura espagueti se separan los componentes para permitir un </a:t>
            </a:r>
            <a:endParaRPr lang="en-US" sz="2000">
              <a:effectLst/>
            </a:endParaRPr>
          </a:p>
          <a:p>
            <a:pPr marL="76200"/>
            <a:r>
              <a:rPr lang="en-US" sz="2000" b="1">
                <a:effectLst/>
              </a:rPr>
              <a:t>mejor manejo del Código como también analizar de mejor manera los errores del Código</a:t>
            </a:r>
            <a:endParaRPr lang="en-US" sz="2000">
              <a:effectLst/>
            </a:endParaRPr>
          </a:p>
          <a:p>
            <a:endParaRPr lang="en-US" sz="2000"/>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B0784156-46F4-5FB1-D621-50214024393B}"/>
              </a:ext>
            </a:extLst>
          </p:cNvPr>
          <p:cNvSpPr txBox="1"/>
          <p:nvPr/>
        </p:nvSpPr>
        <p:spPr>
          <a:xfrm>
            <a:off x="9777088" y="6019316"/>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24590753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F7043E-80EF-0950-79AB-78FB96FA3273}"/>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dirty="0" err="1">
                <a:solidFill>
                  <a:srgbClr val="FFFFFF"/>
                </a:solidFill>
                <a:latin typeface="+mj-lt"/>
                <a:ea typeface="+mj-ea"/>
                <a:cs typeface="+mj-cs"/>
              </a:rPr>
              <a:t>Arquitectura</a:t>
            </a:r>
            <a:r>
              <a:rPr lang="en-US" kern="1200" dirty="0">
                <a:solidFill>
                  <a:srgbClr val="FFFFFF"/>
                </a:solidFill>
                <a:latin typeface="+mj-lt"/>
                <a:ea typeface="+mj-ea"/>
                <a:cs typeface="+mj-cs"/>
              </a:rPr>
              <a:t> hexagonal</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D9A03B00-D1D1-E6E3-78CD-09BAB3CB6B87}"/>
              </a:ext>
            </a:extLst>
          </p:cNvPr>
          <p:cNvSpPr>
            <a:spLocks noGrp="1"/>
          </p:cNvSpPr>
          <p:nvPr>
            <p:ph idx="1"/>
          </p:nvPr>
        </p:nvSpPr>
        <p:spPr>
          <a:xfrm>
            <a:off x="4215161" y="356187"/>
            <a:ext cx="2878409" cy="1792281"/>
          </a:xfrm>
        </p:spPr>
        <p:txBody>
          <a:bodyPr vert="horz" lIns="91440" tIns="45720" rIns="91440" bIns="45720" rtlCol="0" anchor="ctr">
            <a:normAutofit/>
          </a:bodyPr>
          <a:lstStyle/>
          <a:p>
            <a:pPr marL="76200"/>
            <a:r>
              <a:rPr lang="en-US" sz="1700" b="1">
                <a:effectLst/>
              </a:rPr>
              <a:t>la arquitectura hexagonal se basa de separar las entradas y salidas de aplicación de </a:t>
            </a:r>
            <a:endParaRPr lang="en-US" sz="1700">
              <a:effectLst/>
            </a:endParaRPr>
          </a:p>
          <a:p>
            <a:pPr marL="76200"/>
            <a:r>
              <a:rPr lang="en-US" sz="1700" b="1">
                <a:effectLst/>
              </a:rPr>
              <a:t>la lógica interna de la aplicación.</a:t>
            </a:r>
            <a:endParaRPr lang="en-US" sz="1700">
              <a:effectLst/>
            </a:endParaRPr>
          </a:p>
          <a:p>
            <a:endParaRPr lang="en-US" sz="1700"/>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9892E47B-752B-7CA6-41ED-1342109B2223}"/>
              </a:ext>
            </a:extLst>
          </p:cNvPr>
          <p:cNvSpPr txBox="1"/>
          <p:nvPr/>
        </p:nvSpPr>
        <p:spPr>
          <a:xfrm>
            <a:off x="10004449" y="5923850"/>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4186205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13B5ED-0356-F5A6-BDAA-2840D50C1FDD}"/>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b="1" kern="1200">
                <a:solidFill>
                  <a:schemeClr val="tx1"/>
                </a:solidFill>
                <a:effectLst/>
                <a:latin typeface="+mj-lt"/>
                <a:ea typeface="+mj-ea"/>
                <a:cs typeface="+mj-cs"/>
              </a:rPr>
              <a:t>Arquitectura MVC</a:t>
            </a:r>
            <a:endParaRPr lang="en-US" sz="4000" kern="1200">
              <a:solidFill>
                <a:schemeClr val="tx1"/>
              </a:solidFill>
              <a:latin typeface="+mj-lt"/>
              <a:ea typeface="+mj-ea"/>
              <a:cs typeface="+mj-cs"/>
            </a:endParaRPr>
          </a:p>
        </p:txBody>
      </p:sp>
      <p:sp>
        <p:nvSpPr>
          <p:cNvPr id="3" name="Marcador de contenido 2">
            <a:extLst>
              <a:ext uri="{FF2B5EF4-FFF2-40B4-BE49-F238E27FC236}">
                <a16:creationId xmlns:a16="http://schemas.microsoft.com/office/drawing/2014/main" id="{8CAE3A41-F7FF-14E8-3AE1-C1B9CE61DDFB}"/>
              </a:ext>
            </a:extLst>
          </p:cNvPr>
          <p:cNvSpPr>
            <a:spLocks noGrp="1"/>
          </p:cNvSpPr>
          <p:nvPr>
            <p:ph idx="1"/>
          </p:nvPr>
        </p:nvSpPr>
        <p:spPr>
          <a:xfrm>
            <a:off x="1452656" y="2701427"/>
            <a:ext cx="4483324" cy="2699968"/>
          </a:xfrm>
        </p:spPr>
        <p:txBody>
          <a:bodyPr vert="horz" lIns="91440" tIns="45720" rIns="91440" bIns="45720" rtlCol="0">
            <a:normAutofit/>
          </a:bodyPr>
          <a:lstStyle/>
          <a:p>
            <a:pPr marL="0"/>
            <a:r>
              <a:rPr lang="en-US" sz="1700" b="1">
                <a:effectLst/>
              </a:rPr>
              <a:t>1. este es un modelo que separa la aplicación en tres partes las cuales son modelo, vista y controlador</a:t>
            </a:r>
            <a:endParaRPr lang="en-US" sz="1700">
              <a:effectLst/>
            </a:endParaRPr>
          </a:p>
          <a:p>
            <a:pPr marL="76200"/>
            <a:r>
              <a:rPr lang="en-US" sz="1700" b="1">
                <a:effectLst/>
              </a:rPr>
              <a:t>el modelo es Este representa los datos y la lógica de negocio del sistema</a:t>
            </a:r>
            <a:endParaRPr lang="en-US" sz="1700">
              <a:effectLst/>
            </a:endParaRPr>
          </a:p>
          <a:p>
            <a:pPr marL="76200"/>
            <a:r>
              <a:rPr lang="en-US" sz="1700" b="1">
                <a:effectLst/>
              </a:rPr>
              <a:t>vista: Esta capa se encarga de la presentación de los datos </a:t>
            </a:r>
            <a:endParaRPr lang="en-US" sz="1700">
              <a:effectLst/>
            </a:endParaRPr>
          </a:p>
          <a:p>
            <a:pPr marL="76200"/>
            <a:r>
              <a:rPr lang="en-US" sz="1700" b="1">
                <a:effectLst/>
              </a:rPr>
              <a:t>controlador: Es el intermediario entre los dos componentes anteriores.</a:t>
            </a:r>
            <a:endParaRPr lang="en-US" sz="1700">
              <a:effectLst/>
            </a:endParaRPr>
          </a:p>
          <a:p>
            <a:endParaRPr lang="en-US" sz="1700"/>
          </a:p>
        </p:txBody>
      </p:sp>
      <p:sp>
        <p:nvSpPr>
          <p:cNvPr id="5" name="CuadroTexto 4">
            <a:extLst>
              <a:ext uri="{FF2B5EF4-FFF2-40B4-BE49-F238E27FC236}">
                <a16:creationId xmlns:a16="http://schemas.microsoft.com/office/drawing/2014/main" id="{20BA12DC-CAF9-040A-67C6-49466322F728}"/>
              </a:ext>
            </a:extLst>
          </p:cNvPr>
          <p:cNvSpPr txBox="1"/>
          <p:nvPr/>
        </p:nvSpPr>
        <p:spPr>
          <a:xfrm>
            <a:off x="9687578" y="5401395"/>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3823105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586DD3-CFB3-1385-FC8E-CBA472F2EC3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6442EF-3148-EA4B-4960-DE2042DC61CF}"/>
              </a:ext>
            </a:extLst>
          </p:cNvPr>
          <p:cNvSpPr>
            <a:spLocks noGrp="1"/>
          </p:cNvSpPr>
          <p:nvPr>
            <p:ph type="title"/>
          </p:nvPr>
        </p:nvSpPr>
        <p:spPr>
          <a:xfrm>
            <a:off x="4553733" y="548464"/>
            <a:ext cx="6798541" cy="1675623"/>
          </a:xfrm>
        </p:spPr>
        <p:txBody>
          <a:bodyPr anchor="b">
            <a:normAutofit/>
          </a:bodyPr>
          <a:lstStyle/>
          <a:p>
            <a:r>
              <a:rPr lang="es-CO" sz="4000" b="1">
                <a:effectLst/>
                <a:latin typeface="Aptos Display (Títulos)"/>
                <a:ea typeface="Arial MT"/>
                <a:cs typeface="Arial MT"/>
              </a:rPr>
              <a:t>Microservicios</a:t>
            </a:r>
            <a:endParaRPr lang="es-CO" sz="4000">
              <a:latin typeface="Aptos Display (Títulos)"/>
            </a:endParaRPr>
          </a:p>
        </p:txBody>
      </p:sp>
      <p:pic>
        <p:nvPicPr>
          <p:cNvPr id="5" name="Picture 4">
            <a:extLst>
              <a:ext uri="{FF2B5EF4-FFF2-40B4-BE49-F238E27FC236}">
                <a16:creationId xmlns:a16="http://schemas.microsoft.com/office/drawing/2014/main" id="{0ABD7C6B-0CB1-0AC8-24BA-274345BDCC8D}"/>
              </a:ext>
            </a:extLst>
          </p:cNvPr>
          <p:cNvPicPr>
            <a:picLocks noChangeAspect="1"/>
          </p:cNvPicPr>
          <p:nvPr/>
        </p:nvPicPr>
        <p:blipFill>
          <a:blip r:embed="rId2"/>
          <a:srcRect l="15491" r="50088"/>
          <a:stretch/>
        </p:blipFill>
        <p:spPr>
          <a:xfrm>
            <a:off x="1" y="10"/>
            <a:ext cx="4196496" cy="6857990"/>
          </a:xfrm>
          <a:prstGeom prst="rect">
            <a:avLst/>
          </a:prstGeom>
          <a:effectLst/>
        </p:spPr>
      </p:pic>
      <p:sp>
        <p:nvSpPr>
          <p:cNvPr id="3" name="Marcador de contenido 2">
            <a:extLst>
              <a:ext uri="{FF2B5EF4-FFF2-40B4-BE49-F238E27FC236}">
                <a16:creationId xmlns:a16="http://schemas.microsoft.com/office/drawing/2014/main" id="{4A1C4A34-CB3C-BB07-FA71-55B286332CF2}"/>
              </a:ext>
            </a:extLst>
          </p:cNvPr>
          <p:cNvSpPr>
            <a:spLocks noGrp="1"/>
          </p:cNvSpPr>
          <p:nvPr>
            <p:ph idx="1"/>
          </p:nvPr>
        </p:nvSpPr>
        <p:spPr>
          <a:xfrm>
            <a:off x="4553734" y="2409830"/>
            <a:ext cx="6798539" cy="3705217"/>
          </a:xfrm>
        </p:spPr>
        <p:txBody>
          <a:bodyPr>
            <a:normAutofit/>
          </a:bodyPr>
          <a:lstStyle/>
          <a:p>
            <a:r>
              <a:rPr lang="es-CO" sz="2000" b="1">
                <a:effectLst/>
                <a:latin typeface="Arial" panose="020B0604020202020204" pitchFamily="34" charset="0"/>
                <a:ea typeface="Arial MT"/>
                <a:cs typeface="Arial MT"/>
              </a:rPr>
              <a:t>la arquitectura de microservicios se basa en separar la aplicación en múltiples módulos independientes, lo que en otra palabra es separar la aplicación en muchas partes pequeñas lo que evita que una parte dañada afecte a las demás de forma significativa para no arruinar el funcionamiento de la aplicación</a:t>
            </a:r>
            <a:endParaRPr lang="es-CO" sz="2000">
              <a:effectLst/>
              <a:latin typeface="Arial MT"/>
              <a:ea typeface="Arial MT"/>
              <a:cs typeface="Arial MT"/>
            </a:endParaRPr>
          </a:p>
          <a:p>
            <a:endParaRPr lang="es-CO" sz="2000"/>
          </a:p>
        </p:txBody>
      </p:sp>
      <p:sp>
        <p:nvSpPr>
          <p:cNvPr id="6" name="CuadroTexto 5">
            <a:extLst>
              <a:ext uri="{FF2B5EF4-FFF2-40B4-BE49-F238E27FC236}">
                <a16:creationId xmlns:a16="http://schemas.microsoft.com/office/drawing/2014/main" id="{EE21A41C-7847-6FCC-C5D3-58AD21D0BD57}"/>
              </a:ext>
            </a:extLst>
          </p:cNvPr>
          <p:cNvSpPr txBox="1"/>
          <p:nvPr/>
        </p:nvSpPr>
        <p:spPr>
          <a:xfrm>
            <a:off x="10004449" y="5923850"/>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3"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3768999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40E0B0-4635-D707-D254-6DFD714CC18A}"/>
            </a:ext>
          </a:extLst>
        </p:cNvPr>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AF8853-A8BC-BD00-15D0-387E68E8CC45}"/>
              </a:ext>
            </a:extLst>
          </p:cNvPr>
          <p:cNvSpPr>
            <a:spLocks noGrp="1"/>
          </p:cNvSpPr>
          <p:nvPr>
            <p:ph type="title"/>
          </p:nvPr>
        </p:nvSpPr>
        <p:spPr>
          <a:xfrm>
            <a:off x="761800" y="762001"/>
            <a:ext cx="5334197" cy="1708242"/>
          </a:xfrm>
        </p:spPr>
        <p:txBody>
          <a:bodyPr anchor="ctr">
            <a:normAutofit/>
          </a:bodyPr>
          <a:lstStyle/>
          <a:p>
            <a:r>
              <a:rPr lang="es-CO" sz="4000" b="1">
                <a:effectLst/>
                <a:latin typeface="Aptos Display (Títulos)"/>
                <a:ea typeface="Arial MT"/>
                <a:cs typeface="Arial MT"/>
              </a:rPr>
              <a:t>Arquitectura monolítica</a:t>
            </a:r>
            <a:endParaRPr lang="es-CO" sz="4000">
              <a:latin typeface="Aptos Display (Títulos)"/>
            </a:endParaRPr>
          </a:p>
        </p:txBody>
      </p:sp>
      <p:sp>
        <p:nvSpPr>
          <p:cNvPr id="3" name="Marcador de contenido 2">
            <a:extLst>
              <a:ext uri="{FF2B5EF4-FFF2-40B4-BE49-F238E27FC236}">
                <a16:creationId xmlns:a16="http://schemas.microsoft.com/office/drawing/2014/main" id="{8F652831-5147-5122-97FE-61AC5650180F}"/>
              </a:ext>
            </a:extLst>
          </p:cNvPr>
          <p:cNvSpPr>
            <a:spLocks noGrp="1"/>
          </p:cNvSpPr>
          <p:nvPr>
            <p:ph idx="1"/>
          </p:nvPr>
        </p:nvSpPr>
        <p:spPr>
          <a:xfrm>
            <a:off x="761800" y="2470244"/>
            <a:ext cx="5334197" cy="3769835"/>
          </a:xfrm>
        </p:spPr>
        <p:txBody>
          <a:bodyPr anchor="ctr">
            <a:normAutofit/>
          </a:bodyPr>
          <a:lstStyle/>
          <a:p>
            <a:pPr marL="76200"/>
            <a:r>
              <a:rPr lang="es-CO" sz="2000" b="1">
                <a:effectLst/>
                <a:latin typeface="Arial" panose="020B0604020202020204" pitchFamily="34" charset="0"/>
                <a:ea typeface="Arial MT"/>
                <a:cs typeface="Arial MT"/>
              </a:rPr>
              <a:t>el modelo monolítico es un modelo que en paquete todo </a:t>
            </a:r>
            <a:endParaRPr lang="es-CO" sz="2000">
              <a:effectLst/>
              <a:latin typeface="Arial MT"/>
              <a:ea typeface="Arial MT"/>
              <a:cs typeface="Arial MT"/>
            </a:endParaRPr>
          </a:p>
          <a:p>
            <a:pPr marL="0" indent="0">
              <a:buNone/>
            </a:pPr>
            <a:r>
              <a:rPr lang="es-CO" sz="2000" b="1">
                <a:effectLst/>
                <a:latin typeface="Arial" panose="020B0604020202020204" pitchFamily="34" charset="0"/>
                <a:ea typeface="Arial MT"/>
                <a:cs typeface="Arial MT"/>
              </a:rPr>
              <a:t>el Código en una misma parte lo que provoca que sea difícil de modificar porque un solo</a:t>
            </a:r>
            <a:endParaRPr lang="es-CO" sz="2000">
              <a:effectLst/>
              <a:latin typeface="Arial MT"/>
              <a:ea typeface="Arial MT"/>
              <a:cs typeface="Arial MT"/>
            </a:endParaRPr>
          </a:p>
          <a:p>
            <a:pPr marL="0" indent="0">
              <a:buNone/>
            </a:pPr>
            <a:r>
              <a:rPr lang="es-CO" sz="2000" b="1">
                <a:effectLst/>
                <a:latin typeface="Arial" panose="020B0604020202020204" pitchFamily="34" charset="0"/>
                <a:ea typeface="Arial MT"/>
                <a:cs typeface="Arial MT"/>
              </a:rPr>
              <a:t>cambio puede dañar todo el Código, pero lo hace más fácil de desarrollar en las etapas iniciales</a:t>
            </a:r>
            <a:endParaRPr lang="es-CO" sz="2000">
              <a:effectLst/>
              <a:latin typeface="Arial MT"/>
              <a:ea typeface="Arial MT"/>
              <a:cs typeface="Arial MT"/>
            </a:endParaRPr>
          </a:p>
          <a:p>
            <a:endParaRPr lang="es-CO" sz="2000"/>
          </a:p>
        </p:txBody>
      </p:sp>
      <p:pic>
        <p:nvPicPr>
          <p:cNvPr id="14" name="Picture 4">
            <a:extLst>
              <a:ext uri="{FF2B5EF4-FFF2-40B4-BE49-F238E27FC236}">
                <a16:creationId xmlns:a16="http://schemas.microsoft.com/office/drawing/2014/main" id="{BD757DDB-C19B-A359-7FFC-BD16DACE780B}"/>
              </a:ext>
            </a:extLst>
          </p:cNvPr>
          <p:cNvPicPr>
            <a:picLocks noChangeAspect="1"/>
          </p:cNvPicPr>
          <p:nvPr/>
        </p:nvPicPr>
        <p:blipFill>
          <a:blip r:embed="rId2"/>
          <a:srcRect l="29965" r="26352" b="-1"/>
          <a:stretch/>
        </p:blipFill>
        <p:spPr>
          <a:xfrm>
            <a:off x="6743497" y="0"/>
            <a:ext cx="5334204" cy="6868886"/>
          </a:xfrm>
          <a:prstGeom prst="rect">
            <a:avLst/>
          </a:prstGeom>
          <a:effectLst>
            <a:outerShdw blurRad="127000" dist="50800" dir="10800000" sx="99000" sy="99000" algn="r" rotWithShape="0">
              <a:prstClr val="black">
                <a:alpha val="40000"/>
              </a:prstClr>
            </a:outerShdw>
          </a:effectLst>
        </p:spPr>
      </p:pic>
      <p:sp>
        <p:nvSpPr>
          <p:cNvPr id="7" name="CuadroTexto 6">
            <a:extLst>
              <a:ext uri="{FF2B5EF4-FFF2-40B4-BE49-F238E27FC236}">
                <a16:creationId xmlns:a16="http://schemas.microsoft.com/office/drawing/2014/main" id="{7E12E103-9100-2679-C244-6607BA73AB97}"/>
              </a:ext>
            </a:extLst>
          </p:cNvPr>
          <p:cNvSpPr txBox="1"/>
          <p:nvPr/>
        </p:nvSpPr>
        <p:spPr>
          <a:xfrm>
            <a:off x="761800" y="6046892"/>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3"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40436239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A036058-9145-4695-88BD-882311548710}"/>
              </a:ext>
            </a:extLst>
          </p:cNvPr>
          <p:cNvSpPr>
            <a:spLocks noGrp="1"/>
          </p:cNvSpPr>
          <p:nvPr>
            <p:ph type="title"/>
          </p:nvPr>
        </p:nvSpPr>
        <p:spPr>
          <a:xfrm>
            <a:off x="1371597" y="348865"/>
            <a:ext cx="10044023" cy="877729"/>
          </a:xfrm>
        </p:spPr>
        <p:txBody>
          <a:bodyPr anchor="ctr">
            <a:normAutofit/>
          </a:bodyPr>
          <a:lstStyle/>
          <a:p>
            <a:r>
              <a:rPr lang="es-CO" sz="4000">
                <a:solidFill>
                  <a:srgbClr val="FFFFFF"/>
                </a:solidFill>
              </a:rPr>
              <a:t>Preguntas del importantes del tema</a:t>
            </a:r>
          </a:p>
        </p:txBody>
      </p:sp>
      <p:graphicFrame>
        <p:nvGraphicFramePr>
          <p:cNvPr id="5" name="Marcador de contenido 2">
            <a:extLst>
              <a:ext uri="{FF2B5EF4-FFF2-40B4-BE49-F238E27FC236}">
                <a16:creationId xmlns:a16="http://schemas.microsoft.com/office/drawing/2014/main" id="{2722E7B5-BC84-8F05-469B-1951A07B052C}"/>
              </a:ext>
            </a:extLst>
          </p:cNvPr>
          <p:cNvGraphicFramePr>
            <a:graphicFrameLocks noGrp="1"/>
          </p:cNvGraphicFramePr>
          <p:nvPr>
            <p:ph idx="1"/>
            <p:extLst>
              <p:ext uri="{D42A27DB-BD31-4B8C-83A1-F6EECF244321}">
                <p14:modId xmlns:p14="http://schemas.microsoft.com/office/powerpoint/2010/main" val="3160671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1894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invX="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C5AB5-D0F4-1ED1-8EAF-AF19F96A31F3}"/>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CD73A81F-EC0C-ECF8-AE4A-10B5962803EF}"/>
              </a:ext>
            </a:extLst>
          </p:cNvPr>
          <p:cNvSpPr>
            <a:spLocks noGrp="1"/>
          </p:cNvSpPr>
          <p:nvPr>
            <p:ph idx="1"/>
          </p:nvPr>
        </p:nvSpPr>
        <p:spPr/>
        <p:txBody>
          <a:bodyPr/>
          <a:lstStyle/>
          <a:p>
            <a:r>
              <a:rPr lang="es-ES" dirty="0"/>
              <a:t>Comparativa entre diseño  de arquitectura  y diseño de </a:t>
            </a:r>
            <a:r>
              <a:rPr lang="es-ES" dirty="0" err="1"/>
              <a:t>softwareDiseño</a:t>
            </a:r>
            <a:r>
              <a:rPr lang="es-ES" dirty="0"/>
              <a:t> de Arquitectura: Se enfoca en la estructura global del Sistema; busca que el sistema sea escalable, seguro y mantenible a largo plazo. Su objetivo es asegurar que el sistema crezca y evolucione sin </a:t>
            </a:r>
            <a:r>
              <a:rPr lang="es-ES" dirty="0" err="1"/>
              <a:t>problemas.Diseño</a:t>
            </a:r>
            <a:r>
              <a:rPr lang="es-ES" dirty="0"/>
              <a:t> de Software: Se centra en cómo organizar el código dentro de la arquitectura, utiliza patrones de diseño y asegura que el código sea modular, reusable y fácil de mantener. Se preocupa por detalles como legibilidad, mantenibilidad y eficiencia del código.</a:t>
            </a:r>
            <a:endParaRPr lang="es-CO" dirty="0"/>
          </a:p>
        </p:txBody>
      </p:sp>
    </p:spTree>
    <p:extLst>
      <p:ext uri="{BB962C8B-B14F-4D97-AF65-F5344CB8AC3E}">
        <p14:creationId xmlns:p14="http://schemas.microsoft.com/office/powerpoint/2010/main" val="25867584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C2186-0AA0-87BD-5286-045902A5E3FD}"/>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7DACEBD1-EED0-72D7-84D5-B450C40E0544}"/>
              </a:ext>
            </a:extLst>
          </p:cNvPr>
          <p:cNvSpPr>
            <a:spLocks noGrp="1"/>
          </p:cNvSpPr>
          <p:nvPr>
            <p:ph idx="1"/>
          </p:nvPr>
        </p:nvSpPr>
        <p:spPr/>
        <p:txBody>
          <a:bodyPr/>
          <a:lstStyle/>
          <a:p>
            <a:r>
              <a:rPr lang="es-ES" dirty="0"/>
              <a:t>Diferencias </a:t>
            </a:r>
            <a:r>
              <a:rPr lang="es-ES" dirty="0" err="1"/>
              <a:t>clave:Arquitectura</a:t>
            </a:r>
            <a:r>
              <a:rPr lang="es-ES" dirty="0"/>
              <a:t>: Toma decisiones globales y estratégicas (como elegir entre microservicios o monolítica).Diseño de Software: Se enfoca en detalles del código, cómo resolver problemas específicos dentro de la estructura definida.</a:t>
            </a:r>
            <a:endParaRPr lang="es-CO" dirty="0"/>
          </a:p>
        </p:txBody>
      </p:sp>
    </p:spTree>
    <p:extLst>
      <p:ext uri="{BB962C8B-B14F-4D97-AF65-F5344CB8AC3E}">
        <p14:creationId xmlns:p14="http://schemas.microsoft.com/office/powerpoint/2010/main" val="426993216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CF399-A217-DEBA-ABA8-1F30B7B2C1EC}"/>
              </a:ext>
            </a:extLst>
          </p:cNvPr>
          <p:cNvSpPr>
            <a:spLocks noGrp="1"/>
          </p:cNvSpPr>
          <p:nvPr>
            <p:ph type="title"/>
          </p:nvPr>
        </p:nvSpPr>
        <p:spPr/>
        <p:txBody>
          <a:bodyPr/>
          <a:lstStyle/>
          <a:p>
            <a:r>
              <a:rPr lang="es-CO" dirty="0"/>
              <a:t>gracias</a:t>
            </a:r>
          </a:p>
        </p:txBody>
      </p:sp>
      <p:sp>
        <p:nvSpPr>
          <p:cNvPr id="3" name="Marcador de contenido 2">
            <a:extLst>
              <a:ext uri="{FF2B5EF4-FFF2-40B4-BE49-F238E27FC236}">
                <a16:creationId xmlns:a16="http://schemas.microsoft.com/office/drawing/2014/main" id="{220CD9B7-B4C0-12A5-7E27-0417B9D512B1}"/>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9497206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1CB4254E-3E4D-DA60-D38C-91F8625F4982}"/>
              </a:ext>
            </a:extLst>
          </p:cNvPr>
          <p:cNvSpPr>
            <a:spLocks noGrp="1"/>
          </p:cNvSpPr>
          <p:nvPr>
            <p:ph type="title"/>
          </p:nvPr>
        </p:nvSpPr>
        <p:spPr>
          <a:xfrm>
            <a:off x="1137034" y="609597"/>
            <a:ext cx="9392421" cy="1330841"/>
          </a:xfrm>
        </p:spPr>
        <p:txBody>
          <a:bodyPr>
            <a:normAutofit/>
          </a:bodyPr>
          <a:lstStyle/>
          <a:p>
            <a:r>
              <a:rPr lang="es-ES" sz="3100" b="0" i="0" baseline="0" dirty="0">
                <a:solidFill>
                  <a:schemeClr val="accent2"/>
                </a:solidFill>
              </a:rPr>
              <a:t>1. ¿Que es la Arquitectura tecnológica de un sistema? </a:t>
            </a:r>
            <a:br>
              <a:rPr lang="en-US" sz="3100" dirty="0"/>
            </a:br>
            <a:endParaRPr lang="es-CO" sz="3100" dirty="0"/>
          </a:p>
        </p:txBody>
      </p:sp>
      <p:sp>
        <p:nvSpPr>
          <p:cNvPr id="5" name="Marcador de contenido 4">
            <a:extLst>
              <a:ext uri="{FF2B5EF4-FFF2-40B4-BE49-F238E27FC236}">
                <a16:creationId xmlns:a16="http://schemas.microsoft.com/office/drawing/2014/main" id="{90394262-EC30-D2C0-E0F7-75E107B7B8E9}"/>
              </a:ext>
            </a:extLst>
          </p:cNvPr>
          <p:cNvSpPr>
            <a:spLocks noGrp="1"/>
          </p:cNvSpPr>
          <p:nvPr>
            <p:ph idx="1"/>
          </p:nvPr>
        </p:nvSpPr>
        <p:spPr>
          <a:xfrm>
            <a:off x="1137034" y="2198362"/>
            <a:ext cx="4958966" cy="3917773"/>
          </a:xfrm>
        </p:spPr>
        <p:txBody>
          <a:bodyPr>
            <a:normAutofit/>
          </a:bodyPr>
          <a:lstStyle/>
          <a:p>
            <a:pPr marL="0" lvl="0" indent="0">
              <a:buClr>
                <a:srgbClr val="E46C0A"/>
              </a:buClr>
              <a:buNone/>
            </a:pPr>
            <a:r>
              <a:rPr lang="es-ES" sz="2000" dirty="0">
                <a:effectLst/>
                <a:latin typeface="Arial MT"/>
                <a:ea typeface="Arial MT"/>
                <a:cs typeface="Arial MT"/>
              </a:rPr>
              <a:t> una arquitectura tecnología es la forma en la que un sistema o aplicación va a formar su sistema y interacciones con los usuarios y desarrolladores </a:t>
            </a:r>
          </a:p>
          <a:p>
            <a:pPr marL="0" lvl="0" indent="0">
              <a:buClr>
                <a:srgbClr val="E46C0A"/>
              </a:buClr>
              <a:buNone/>
            </a:pPr>
            <a:r>
              <a:rPr lang="es-ES" sz="2000" dirty="0">
                <a:latin typeface="Arial MT"/>
                <a:ea typeface="Arial MT"/>
                <a:cs typeface="Arial MT"/>
              </a:rPr>
              <a:t>Un ejemplo seria una estructura basada en microservicios esta puede ser fácilmente actualizada y modificada, como también permite una gran escalabilidad de usuarios</a:t>
            </a:r>
            <a:endParaRPr lang="es-CO" sz="2000" dirty="0">
              <a:effectLst/>
              <a:latin typeface="Arial MT"/>
              <a:ea typeface="Arial MT"/>
              <a:cs typeface="Arial MT"/>
            </a:endParaRPr>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Imagen 10" descr="Interfaz de usuario gráfica, Aplicación&#10;&#10;Descripción generada automáticamente">
            <a:extLst>
              <a:ext uri="{FF2B5EF4-FFF2-40B4-BE49-F238E27FC236}">
                <a16:creationId xmlns:a16="http://schemas.microsoft.com/office/drawing/2014/main" id="{94FC3035-D74A-ACC9-93D7-B7B5A40D6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993" y="2198362"/>
            <a:ext cx="5478183" cy="2739092"/>
          </a:xfrm>
          <a:prstGeom prst="rect">
            <a:avLst/>
          </a:prstGeom>
        </p:spPr>
      </p:pic>
      <p:sp>
        <p:nvSpPr>
          <p:cNvPr id="13" name="CuadroTexto 12">
            <a:extLst>
              <a:ext uri="{FF2B5EF4-FFF2-40B4-BE49-F238E27FC236}">
                <a16:creationId xmlns:a16="http://schemas.microsoft.com/office/drawing/2014/main" id="{00B77E7E-C532-E125-67D2-37A64838E158}"/>
              </a:ext>
            </a:extLst>
          </p:cNvPr>
          <p:cNvSpPr txBox="1"/>
          <p:nvPr/>
        </p:nvSpPr>
        <p:spPr>
          <a:xfrm>
            <a:off x="8720328" y="5655416"/>
            <a:ext cx="2334638" cy="477054"/>
          </a:xfrm>
          <a:prstGeom prst="rect">
            <a:avLst/>
          </a:prstGeom>
          <a:noFill/>
        </p:spPr>
        <p:txBody>
          <a:bodyPr wrap="square" rtlCol="0">
            <a:spAutoFit/>
          </a:bodyPr>
          <a:lstStyle/>
          <a:p>
            <a:r>
              <a:rPr lang="es-CO" sz="2500" dirty="0">
                <a:solidFill>
                  <a:schemeClr val="accent2"/>
                </a:solidFill>
                <a:hlinkClick r:id="rId3"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12975226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6065C7-4EC4-2570-4756-F5C9BA588DB0}"/>
              </a:ext>
            </a:extLst>
          </p:cNvPr>
          <p:cNvSpPr>
            <a:spLocks noGrp="1"/>
          </p:cNvSpPr>
          <p:nvPr>
            <p:ph type="title"/>
          </p:nvPr>
        </p:nvSpPr>
        <p:spPr>
          <a:xfrm>
            <a:off x="586478" y="1683756"/>
            <a:ext cx="3115265" cy="2396359"/>
          </a:xfrm>
        </p:spPr>
        <p:txBody>
          <a:bodyPr anchor="b">
            <a:normAutofit/>
          </a:bodyPr>
          <a:lstStyle/>
          <a:p>
            <a:pPr algn="r"/>
            <a:r>
              <a:rPr lang="es-ES" sz="2500" b="0" i="0" baseline="0" dirty="0">
                <a:solidFill>
                  <a:srgbClr val="00CC00"/>
                </a:solidFill>
              </a:rPr>
              <a:t>2. ¿Qué criterios debo tener en cuenta a la hora de elegir una arquitectura ? </a:t>
            </a:r>
            <a:br>
              <a:rPr lang="en-US" sz="2500" dirty="0">
                <a:solidFill>
                  <a:srgbClr val="FFFFFF"/>
                </a:solidFill>
              </a:rPr>
            </a:br>
            <a:endParaRPr lang="es-CO" sz="2500" dirty="0">
              <a:solidFill>
                <a:srgbClr val="FFFFFF"/>
              </a:solidFill>
            </a:endParaRPr>
          </a:p>
        </p:txBody>
      </p:sp>
      <p:graphicFrame>
        <p:nvGraphicFramePr>
          <p:cNvPr id="5" name="Marcador de contenido 2">
            <a:extLst>
              <a:ext uri="{FF2B5EF4-FFF2-40B4-BE49-F238E27FC236}">
                <a16:creationId xmlns:a16="http://schemas.microsoft.com/office/drawing/2014/main" id="{C5664212-B11B-68A9-3EC2-587B8F438E05}"/>
              </a:ext>
            </a:extLst>
          </p:cNvPr>
          <p:cNvGraphicFramePr>
            <a:graphicFrameLocks noGrp="1"/>
          </p:cNvGraphicFramePr>
          <p:nvPr>
            <p:ph idx="1"/>
            <p:extLst>
              <p:ext uri="{D42A27DB-BD31-4B8C-83A1-F6EECF244321}">
                <p14:modId xmlns:p14="http://schemas.microsoft.com/office/powerpoint/2010/main" val="1445953274"/>
              </p:ext>
            </p:extLst>
          </p:nvPr>
        </p:nvGraphicFramePr>
        <p:xfrm>
          <a:off x="4905052" y="332237"/>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54DD9D78-0855-6395-1B5F-302FEF8947B1}"/>
              </a:ext>
            </a:extLst>
          </p:cNvPr>
          <p:cNvSpPr txBox="1"/>
          <p:nvPr/>
        </p:nvSpPr>
        <p:spPr>
          <a:xfrm>
            <a:off x="10161767" y="6048709"/>
            <a:ext cx="1230911" cy="477054"/>
          </a:xfrm>
          <a:prstGeom prst="rect">
            <a:avLst/>
          </a:prstGeom>
          <a:noFill/>
        </p:spPr>
        <p:txBody>
          <a:bodyPr wrap="square" rtlCol="0">
            <a:spAutoFit/>
          </a:bodyPr>
          <a:lstStyle/>
          <a:p>
            <a:r>
              <a:rPr lang="es-CO" sz="2500" dirty="0">
                <a:solidFill>
                  <a:schemeClr val="accent2"/>
                </a:solidFill>
                <a:hlinkClick r:id="rId7"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3959045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 exterior de un edificio de diseño panal">
            <a:extLst>
              <a:ext uri="{FF2B5EF4-FFF2-40B4-BE49-F238E27FC236}">
                <a16:creationId xmlns:a16="http://schemas.microsoft.com/office/drawing/2014/main" id="{A5CC335A-9315-ECF0-CC44-95D365046EC6}"/>
              </a:ext>
            </a:extLst>
          </p:cNvPr>
          <p:cNvPicPr>
            <a:picLocks noChangeAspect="1"/>
          </p:cNvPicPr>
          <p:nvPr/>
        </p:nvPicPr>
        <p:blipFill>
          <a:blip r:embed="rId2"/>
          <a:srcRect l="19656" r="3040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BA84D3-ACA3-9253-A26B-9E6EBD5C43A8}"/>
              </a:ext>
            </a:extLst>
          </p:cNvPr>
          <p:cNvSpPr>
            <a:spLocks noGrp="1"/>
          </p:cNvSpPr>
          <p:nvPr>
            <p:ph type="title"/>
          </p:nvPr>
        </p:nvSpPr>
        <p:spPr>
          <a:xfrm>
            <a:off x="761801" y="328512"/>
            <a:ext cx="4778387" cy="1628970"/>
          </a:xfrm>
        </p:spPr>
        <p:txBody>
          <a:bodyPr anchor="ctr">
            <a:normAutofit/>
          </a:bodyPr>
          <a:lstStyle/>
          <a:p>
            <a:r>
              <a:rPr lang="es-ES" sz="2500" b="0" i="0" baseline="0" dirty="0">
                <a:solidFill>
                  <a:schemeClr val="accent4"/>
                </a:solidFill>
              </a:rPr>
              <a:t>3. ¿Patrones de arquitectura utilizados en el diseño de sistemas de software? </a:t>
            </a:r>
            <a:br>
              <a:rPr lang="en-US" sz="2500" dirty="0"/>
            </a:br>
            <a:endParaRPr lang="es-CO" sz="2500" dirty="0"/>
          </a:p>
        </p:txBody>
      </p:sp>
      <p:sp>
        <p:nvSpPr>
          <p:cNvPr id="3" name="Marcador de contenido 2">
            <a:extLst>
              <a:ext uri="{FF2B5EF4-FFF2-40B4-BE49-F238E27FC236}">
                <a16:creationId xmlns:a16="http://schemas.microsoft.com/office/drawing/2014/main" id="{E4DE7DC6-68C8-910E-B112-378B744E4E87}"/>
              </a:ext>
            </a:extLst>
          </p:cNvPr>
          <p:cNvSpPr>
            <a:spLocks noGrp="1"/>
          </p:cNvSpPr>
          <p:nvPr>
            <p:ph idx="1"/>
          </p:nvPr>
        </p:nvSpPr>
        <p:spPr>
          <a:xfrm>
            <a:off x="721634" y="2709438"/>
            <a:ext cx="4659756" cy="3374137"/>
          </a:xfrm>
        </p:spPr>
        <p:txBody>
          <a:bodyPr anchor="ctr">
            <a:normAutofit/>
          </a:bodyPr>
          <a:lstStyle/>
          <a:p>
            <a:r>
              <a:rPr lang="es-CO" sz="2000" b="1" dirty="0">
                <a:effectLst/>
                <a:latin typeface="Arial" panose="020B0604020202020204" pitchFamily="34" charset="0"/>
                <a:ea typeface="Arial MT"/>
                <a:cs typeface="Arial MT"/>
                <a:hlinkClick r:id="rId3" action="ppaction://hlinksldjump">
                  <a:extLst>
                    <a:ext uri="{A12FA001-AC4F-418D-AE19-62706E023703}">
                      <ahyp:hlinkClr xmlns:ahyp="http://schemas.microsoft.com/office/drawing/2018/hyperlinkcolor" val="tx"/>
                    </a:ext>
                  </a:extLst>
                </a:hlinkClick>
              </a:rPr>
              <a:t>Arquitectura espagueti</a:t>
            </a:r>
            <a:endParaRPr lang="es-CO" sz="2000" b="1" dirty="0">
              <a:effectLst/>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4" action="ppaction://hlinksldjump">
                  <a:extLst>
                    <a:ext uri="{A12FA001-AC4F-418D-AE19-62706E023703}">
                      <ahyp:hlinkClr xmlns:ahyp="http://schemas.microsoft.com/office/drawing/2018/hyperlinkcolor" val="tx"/>
                    </a:ext>
                  </a:extLst>
                </a:hlinkClick>
              </a:rPr>
              <a:t>Arquitectura por capas</a:t>
            </a:r>
            <a:endParaRPr lang="es-CO" sz="2000" b="1" dirty="0">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5" action="ppaction://hlinksldjump">
                  <a:extLst>
                    <a:ext uri="{A12FA001-AC4F-418D-AE19-62706E023703}">
                      <ahyp:hlinkClr xmlns:ahyp="http://schemas.microsoft.com/office/drawing/2018/hyperlinkcolor" val="tx"/>
                    </a:ext>
                  </a:extLst>
                </a:hlinkClick>
              </a:rPr>
              <a:t>Arquitectura hexagonal </a:t>
            </a:r>
            <a:endParaRPr lang="es-CO" sz="2000" b="1" dirty="0">
              <a:effectLst/>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6" action="ppaction://hlinksldjump">
                  <a:extLst>
                    <a:ext uri="{A12FA001-AC4F-418D-AE19-62706E023703}">
                      <ahyp:hlinkClr xmlns:ahyp="http://schemas.microsoft.com/office/drawing/2018/hyperlinkcolor" val="tx"/>
                    </a:ext>
                  </a:extLst>
                </a:hlinkClick>
              </a:rPr>
              <a:t>Arquitectura MVC</a:t>
            </a:r>
            <a:endParaRPr lang="es-CO" sz="2000" b="1" dirty="0">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rPr>
              <a:t>Microservicios</a:t>
            </a:r>
            <a:endParaRPr lang="es-CO" sz="2000" dirty="0">
              <a:effectLst/>
              <a:latin typeface="Arial MT"/>
              <a:ea typeface="Arial MT"/>
              <a:cs typeface="Arial MT"/>
            </a:endParaRPr>
          </a:p>
          <a:p>
            <a:r>
              <a:rPr lang="es-CO" sz="2000" b="1" dirty="0">
                <a:effectLst/>
                <a:latin typeface="Arial" panose="020B0604020202020204" pitchFamily="34" charset="0"/>
                <a:ea typeface="Arial MT"/>
                <a:cs typeface="Arial MT"/>
              </a:rPr>
              <a:t>Arquitectura monolítica</a:t>
            </a:r>
            <a:endParaRPr lang="es-CO" sz="2000" dirty="0"/>
          </a:p>
        </p:txBody>
      </p:sp>
      <p:sp>
        <p:nvSpPr>
          <p:cNvPr id="4" name="CuadroTexto 3">
            <a:extLst>
              <a:ext uri="{FF2B5EF4-FFF2-40B4-BE49-F238E27FC236}">
                <a16:creationId xmlns:a16="http://schemas.microsoft.com/office/drawing/2014/main" id="{EAEB2655-9757-CB2C-E5F3-6CA567699F19}"/>
              </a:ext>
            </a:extLst>
          </p:cNvPr>
          <p:cNvSpPr txBox="1"/>
          <p:nvPr/>
        </p:nvSpPr>
        <p:spPr>
          <a:xfrm>
            <a:off x="314340" y="5993733"/>
            <a:ext cx="1230911" cy="477054"/>
          </a:xfrm>
          <a:prstGeom prst="rect">
            <a:avLst/>
          </a:prstGeom>
          <a:noFill/>
        </p:spPr>
        <p:txBody>
          <a:bodyPr wrap="square" rtlCol="0">
            <a:spAutoFit/>
          </a:bodyPr>
          <a:lstStyle/>
          <a:p>
            <a:r>
              <a:rPr lang="es-CO" sz="2500" dirty="0">
                <a:solidFill>
                  <a:schemeClr val="accent2"/>
                </a:solidFill>
                <a:hlinkClick r:id="rId7"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3465424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208AAD4-BE64-1B5C-5CB6-3B2A43A91C2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b="1" kern="1200">
                <a:solidFill>
                  <a:srgbClr val="FFFFFF"/>
                </a:solidFill>
                <a:effectLst/>
                <a:latin typeface="+mj-lt"/>
                <a:ea typeface="+mj-ea"/>
                <a:cs typeface="+mj-cs"/>
              </a:rPr>
              <a:t>Arquitectura espagueti</a:t>
            </a:r>
            <a:br>
              <a:rPr lang="en-US" sz="3600" b="1" kern="1200">
                <a:solidFill>
                  <a:srgbClr val="FFFFFF"/>
                </a:solidFill>
                <a:effectLst/>
                <a:latin typeface="+mj-lt"/>
                <a:ea typeface="+mj-ea"/>
                <a:cs typeface="+mj-cs"/>
              </a:rPr>
            </a:br>
            <a:endParaRPr lang="en-US" sz="3600" kern="1200">
              <a:solidFill>
                <a:srgbClr val="FFFFFF"/>
              </a:solidFill>
              <a:latin typeface="+mj-lt"/>
              <a:ea typeface="+mj-ea"/>
              <a:cs typeface="+mj-cs"/>
            </a:endParaRPr>
          </a:p>
        </p:txBody>
      </p:sp>
      <p:sp>
        <p:nvSpPr>
          <p:cNvPr id="3" name="Marcador de contenido 2">
            <a:extLst>
              <a:ext uri="{FF2B5EF4-FFF2-40B4-BE49-F238E27FC236}">
                <a16:creationId xmlns:a16="http://schemas.microsoft.com/office/drawing/2014/main" id="{42FF48A0-08E5-8BA3-9F02-FD1755331844}"/>
              </a:ext>
            </a:extLst>
          </p:cNvPr>
          <p:cNvSpPr>
            <a:spLocks noGrp="1"/>
          </p:cNvSpPr>
          <p:nvPr>
            <p:ph idx="1"/>
          </p:nvPr>
        </p:nvSpPr>
        <p:spPr>
          <a:xfrm>
            <a:off x="5036899" y="1699634"/>
            <a:ext cx="5354707" cy="4363844"/>
          </a:xfrm>
        </p:spPr>
        <p:txBody>
          <a:bodyPr vert="horz" lIns="91440" tIns="45720" rIns="91440" bIns="45720" rtlCol="0">
            <a:normAutofit/>
          </a:bodyPr>
          <a:lstStyle/>
          <a:p>
            <a:r>
              <a:rPr lang="en-US" sz="2000" b="1" dirty="0">
                <a:effectLst/>
              </a:rPr>
              <a:t>es un </a:t>
            </a:r>
            <a:r>
              <a:rPr lang="en-US" sz="2000" b="1" dirty="0" err="1">
                <a:effectLst/>
              </a:rPr>
              <a:t>diseño</a:t>
            </a:r>
            <a:r>
              <a:rPr lang="en-US" sz="2000" b="1" dirty="0">
                <a:effectLst/>
              </a:rPr>
              <a:t> </a:t>
            </a:r>
            <a:r>
              <a:rPr lang="en-US" sz="2000" b="1" dirty="0" err="1">
                <a:effectLst/>
              </a:rPr>
              <a:t>ya</a:t>
            </a:r>
            <a:r>
              <a:rPr lang="en-US" sz="2000" b="1" dirty="0">
                <a:effectLst/>
              </a:rPr>
              <a:t> </a:t>
            </a:r>
            <a:r>
              <a:rPr lang="en-US" sz="2000" b="1" dirty="0" err="1">
                <a:effectLst/>
              </a:rPr>
              <a:t>incorporado</a:t>
            </a:r>
            <a:r>
              <a:rPr lang="en-US" sz="2000" b="1" dirty="0">
                <a:effectLst/>
              </a:rPr>
              <a:t> </a:t>
            </a:r>
            <a:r>
              <a:rPr lang="en-US" sz="2000" b="1" dirty="0" err="1">
                <a:effectLst/>
              </a:rPr>
              <a:t>en</a:t>
            </a:r>
            <a:r>
              <a:rPr lang="en-US" sz="2000" b="1" dirty="0">
                <a:effectLst/>
              </a:rPr>
              <a:t> </a:t>
            </a:r>
            <a:r>
              <a:rPr lang="en-US" sz="2000" b="1" dirty="0" err="1">
                <a:effectLst/>
              </a:rPr>
              <a:t>todo</a:t>
            </a:r>
            <a:r>
              <a:rPr lang="en-US" sz="2000" b="1" dirty="0">
                <a:effectLst/>
              </a:rPr>
              <a:t> </a:t>
            </a:r>
            <a:r>
              <a:rPr lang="en-US" sz="2000" b="1" dirty="0" err="1">
                <a:effectLst/>
              </a:rPr>
              <a:t>proyecto</a:t>
            </a:r>
            <a:r>
              <a:rPr lang="en-US" sz="2000" b="1" dirty="0">
                <a:effectLst/>
              </a:rPr>
              <a:t> </a:t>
            </a:r>
            <a:r>
              <a:rPr lang="en-US" sz="2000" b="1" dirty="0" err="1">
                <a:effectLst/>
              </a:rPr>
              <a:t>desde</a:t>
            </a:r>
            <a:r>
              <a:rPr lang="en-US" sz="2000" b="1" dirty="0">
                <a:effectLst/>
              </a:rPr>
              <a:t> la </a:t>
            </a:r>
            <a:r>
              <a:rPr lang="en-US" sz="2000" b="1" dirty="0" err="1">
                <a:effectLst/>
              </a:rPr>
              <a:t>lógica</a:t>
            </a:r>
            <a:r>
              <a:rPr lang="en-US" sz="2000" b="1" dirty="0">
                <a:effectLst/>
              </a:rPr>
              <a:t> sin </a:t>
            </a:r>
            <a:r>
              <a:rPr lang="en-US" sz="2000" b="1" dirty="0" err="1">
                <a:effectLst/>
              </a:rPr>
              <a:t>haber</a:t>
            </a:r>
            <a:r>
              <a:rPr lang="en-US" sz="2000" b="1" dirty="0">
                <a:effectLst/>
              </a:rPr>
              <a:t> </a:t>
            </a:r>
            <a:r>
              <a:rPr lang="en-US" sz="2000" b="1" dirty="0" err="1">
                <a:effectLst/>
              </a:rPr>
              <a:t>agregado</a:t>
            </a:r>
            <a:r>
              <a:rPr lang="en-US" sz="2000" b="1" dirty="0">
                <a:effectLst/>
              </a:rPr>
              <a:t> </a:t>
            </a:r>
            <a:r>
              <a:rPr lang="en-US" sz="2000" b="1" dirty="0" err="1">
                <a:effectLst/>
              </a:rPr>
              <a:t>otra</a:t>
            </a:r>
            <a:r>
              <a:rPr lang="en-US" sz="2000" b="1" dirty="0">
                <a:effectLst/>
              </a:rPr>
              <a:t> </a:t>
            </a:r>
            <a:r>
              <a:rPr lang="en-US" sz="2000" b="1" dirty="0" err="1">
                <a:effectLst/>
              </a:rPr>
              <a:t>cosa</a:t>
            </a:r>
            <a:r>
              <a:rPr lang="en-US" sz="2000" b="1" dirty="0">
                <a:effectLst/>
              </a:rPr>
              <a:t>, un </a:t>
            </a:r>
            <a:r>
              <a:rPr lang="en-US" sz="2000" b="1" dirty="0" err="1">
                <a:effectLst/>
              </a:rPr>
              <a:t>diseño</a:t>
            </a:r>
            <a:r>
              <a:rPr lang="en-US" sz="2000" b="1" dirty="0">
                <a:effectLst/>
              </a:rPr>
              <a:t> que no </a:t>
            </a:r>
            <a:r>
              <a:rPr lang="en-US" sz="2000" b="1" dirty="0" err="1">
                <a:effectLst/>
              </a:rPr>
              <a:t>posee</a:t>
            </a:r>
            <a:r>
              <a:rPr lang="en-US" sz="2000" b="1" dirty="0">
                <a:effectLst/>
              </a:rPr>
              <a:t> </a:t>
            </a:r>
            <a:r>
              <a:rPr lang="en-US" sz="2000" b="1" dirty="0" err="1">
                <a:effectLst/>
              </a:rPr>
              <a:t>estructura</a:t>
            </a:r>
            <a:r>
              <a:rPr lang="en-US" sz="2000" b="1" dirty="0">
                <a:effectLst/>
              </a:rPr>
              <a:t> y solo se </a:t>
            </a:r>
            <a:r>
              <a:rPr lang="en-US" sz="2000" b="1" dirty="0" err="1">
                <a:effectLst/>
              </a:rPr>
              <a:t>agrega</a:t>
            </a:r>
            <a:r>
              <a:rPr lang="en-US" sz="2000" b="1" dirty="0">
                <a:effectLst/>
              </a:rPr>
              <a:t> la </a:t>
            </a:r>
            <a:r>
              <a:rPr lang="en-US" sz="2000" b="1" dirty="0" err="1">
                <a:effectLst/>
              </a:rPr>
              <a:t>lógica</a:t>
            </a:r>
            <a:r>
              <a:rPr lang="en-US" sz="2000" b="1" dirty="0">
                <a:effectLst/>
              </a:rPr>
              <a:t> sin un </a:t>
            </a:r>
            <a:r>
              <a:rPr lang="en-US" sz="2000" b="1" dirty="0" err="1">
                <a:effectLst/>
              </a:rPr>
              <a:t>orden</a:t>
            </a:r>
            <a:endParaRPr lang="en-US" sz="2000" b="1" dirty="0">
              <a:effectLst/>
            </a:endParaRPr>
          </a:p>
          <a:p>
            <a:endParaRPr lang="en-US" sz="2000" dirty="0">
              <a:effectLst/>
            </a:endParaRPr>
          </a:p>
        </p:txBody>
      </p:sp>
      <p:sp>
        <p:nvSpPr>
          <p:cNvPr id="4" name="CuadroTexto 3">
            <a:extLst>
              <a:ext uri="{FF2B5EF4-FFF2-40B4-BE49-F238E27FC236}">
                <a16:creationId xmlns:a16="http://schemas.microsoft.com/office/drawing/2014/main" id="{CAF762DC-84D8-64F3-BC50-6299C0AB4A72}"/>
              </a:ext>
            </a:extLst>
          </p:cNvPr>
          <p:cNvSpPr txBox="1"/>
          <p:nvPr/>
        </p:nvSpPr>
        <p:spPr>
          <a:xfrm>
            <a:off x="9623179" y="6079739"/>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1469754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036E7E2-76B4-413F-9E46-A45EC471843B}">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58</TotalTime>
  <Words>629</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Aptos</vt:lpstr>
      <vt:lpstr>Aptos Display</vt:lpstr>
      <vt:lpstr>Aptos Display (Títulos)</vt:lpstr>
      <vt:lpstr>Arial</vt:lpstr>
      <vt:lpstr>Arial MT</vt:lpstr>
      <vt:lpstr>Calibri</vt:lpstr>
      <vt:lpstr>Tema de Office</vt:lpstr>
      <vt:lpstr>Arquitectura de diseño de programacion</vt:lpstr>
      <vt:lpstr>Preguntas del importantes del tema</vt:lpstr>
      <vt:lpstr>Presentación de PowerPoint</vt:lpstr>
      <vt:lpstr>Presentación de PowerPoint</vt:lpstr>
      <vt:lpstr>gracias</vt:lpstr>
      <vt:lpstr>1. ¿Que es la Arquitectura tecnológica de un sistema?  </vt:lpstr>
      <vt:lpstr>2. ¿Qué criterios debo tener en cuenta a la hora de elegir una arquitectura ?  </vt:lpstr>
      <vt:lpstr>3. ¿Patrones de arquitectura utilizados en el diseño de sistemas de software?  </vt:lpstr>
      <vt:lpstr>Arquitectura espagueti </vt:lpstr>
      <vt:lpstr>Arquitectura en capas</vt:lpstr>
      <vt:lpstr>Arquitectura hexagonal</vt:lpstr>
      <vt:lpstr>Arquitectura MVC</vt:lpstr>
      <vt:lpstr>Microservicios</vt:lpstr>
      <vt:lpstr>Arquitectura monolítica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SENA</dc:creator>
  <cp:lastModifiedBy>SENA</cp:lastModifiedBy>
  <cp:revision>1</cp:revision>
  <dcterms:created xsi:type="dcterms:W3CDTF">2025-02-19T21:35:18Z</dcterms:created>
  <dcterms:modified xsi:type="dcterms:W3CDTF">2025-02-19T22:33:44Z</dcterms:modified>
</cp:coreProperties>
</file>