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Fira Code" panose="020B0809050000020004" pitchFamily="49" charset="0"/>
      <p:regular r:id="rId26"/>
      <p:bold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488D2-0D0D-4894-A693-FDFDF2710A29}">
  <a:tblStyle styleId="{F44488D2-0D0D-4894-A693-FDFDF2710A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16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1" r:id="rId9"/>
    <p:sldLayoutId id="2147483662" r:id="rId10"/>
    <p:sldLayoutId id="2147483665"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61640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Introdução</a:t>
            </a:r>
            <a:r>
              <a:rPr lang="en" dirty="0">
                <a:solidFill>
                  <a:schemeClr val="accent3"/>
                </a:solidFill>
              </a:rPr>
              <a:t> </a:t>
            </a:r>
            <a:r>
              <a:rPr lang="en" dirty="0">
                <a:solidFill>
                  <a:schemeClr val="tx2"/>
                </a:solidFill>
              </a:rPr>
              <a:t>a</a:t>
            </a:r>
            <a:r>
              <a:rPr lang="en" dirty="0">
                <a:solidFill>
                  <a:schemeClr val="accent3"/>
                </a:solidFill>
              </a:rPr>
              <a:t> programação{</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Seminario avaliativo &gt;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[Jogo da</a:t>
            </a:r>
            <a:r>
              <a:rPr lang="en" dirty="0">
                <a:solidFill>
                  <a:schemeClr val="lt2"/>
                </a:solidFill>
              </a:rPr>
              <a:t> Velha</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t>Programador de sistemas </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Classes e ‘</a:t>
            </a:r>
            <a:r>
              <a:rPr lang="en" dirty="0">
                <a:solidFill>
                  <a:schemeClr val="bg2"/>
                </a:solidFill>
              </a:rPr>
              <a:t>Objetos</a:t>
            </a:r>
            <a:r>
              <a:rPr lang="en" dirty="0">
                <a:solidFill>
                  <a:schemeClr val="accent6"/>
                </a:solidFill>
              </a:rPr>
              <a:t>’ {</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sp>
        <p:nvSpPr>
          <p:cNvPr id="19" name="CaixaDeTexto 18">
            <a:extLst>
              <a:ext uri="{FF2B5EF4-FFF2-40B4-BE49-F238E27FC236}">
                <a16:creationId xmlns:a16="http://schemas.microsoft.com/office/drawing/2014/main" id="{7543176C-4F47-A2ED-F0E0-D0453B3CF577}"/>
              </a:ext>
            </a:extLst>
          </p:cNvPr>
          <p:cNvSpPr txBox="1"/>
          <p:nvPr/>
        </p:nvSpPr>
        <p:spPr>
          <a:xfrm>
            <a:off x="1143249" y="1257775"/>
            <a:ext cx="4865097" cy="1931747"/>
          </a:xfrm>
          <a:prstGeom prst="rect">
            <a:avLst/>
          </a:prstGeom>
          <a:noFill/>
        </p:spPr>
        <p:txBody>
          <a:bodyPr wrap="square">
            <a:spAutoFit/>
          </a:bodyPr>
          <a:lstStyle/>
          <a:p>
            <a:pPr marL="457200">
              <a:lnSpc>
                <a:spcPct val="107000"/>
              </a:lnSpc>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Os objetos são a instancia/resultado de uma </a:t>
            </a:r>
            <a:r>
              <a:rPr lang="pt-BR" sz="1400" kern="10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c</a:t>
            </a:r>
            <a:r>
              <a:rPr lang="pt-BR" kern="100" dirty="0">
                <a:solidFill>
                  <a:schemeClr val="bg2"/>
                </a:solidFill>
                <a:latin typeface="Fira Code" panose="020B0809050000020004" pitchFamily="49" charset="0"/>
                <a:ea typeface="Fira Code" panose="020B0809050000020004" pitchFamily="49" charset="0"/>
                <a:cs typeface="Fira Code" panose="020B0809050000020004" pitchFamily="49" charset="0"/>
              </a:rPr>
              <a:t>lasse</a:t>
            </a: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ou basicamente objetos. As classes são um grupo de objetos que possuem </a:t>
            </a:r>
            <a:r>
              <a:rPr lang="pt-BR" kern="100" dirty="0">
                <a:solidFill>
                  <a:schemeClr val="bg2"/>
                </a:solidFill>
                <a:latin typeface="Fira Code" panose="020B0809050000020004" pitchFamily="49" charset="0"/>
                <a:ea typeface="Fira Code" panose="020B0809050000020004" pitchFamily="49" charset="0"/>
                <a:cs typeface="Fira Code" panose="020B0809050000020004" pitchFamily="49" charset="0"/>
              </a:rPr>
              <a:t>propriedades</a:t>
            </a:r>
            <a:r>
              <a:rPr lang="pt-BR" sz="1400" kern="10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comuns.</a:t>
            </a:r>
          </a:p>
          <a:p>
            <a:pPr marL="457200">
              <a:lnSpc>
                <a:spcPct val="107000"/>
              </a:lnSpc>
              <a:spcAft>
                <a:spcPts val="800"/>
              </a:spcAft>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Os objetos podem conter um estado, um comportamento e identidade, já as classes possuem variáveis, métodos, construtores, blocos e interface.</a:t>
            </a:r>
          </a:p>
        </p:txBody>
      </p:sp>
      <p:sp>
        <p:nvSpPr>
          <p:cNvPr id="21" name="CaixaDeTexto 20">
            <a:extLst>
              <a:ext uri="{FF2B5EF4-FFF2-40B4-BE49-F238E27FC236}">
                <a16:creationId xmlns:a16="http://schemas.microsoft.com/office/drawing/2014/main" id="{1AA13DAA-C2D4-4245-796C-108F14307B61}"/>
              </a:ext>
            </a:extLst>
          </p:cNvPr>
          <p:cNvSpPr txBox="1"/>
          <p:nvPr/>
        </p:nvSpPr>
        <p:spPr>
          <a:xfrm>
            <a:off x="987896" y="3294772"/>
            <a:ext cx="5680866" cy="1005660"/>
          </a:xfrm>
          <a:prstGeom prst="rect">
            <a:avLst/>
          </a:prstGeom>
          <a:noFill/>
        </p:spPr>
        <p:txBody>
          <a:bodyPr wrap="square">
            <a:spAutoFit/>
          </a:bodyPr>
          <a:lstStyle/>
          <a:p>
            <a:pPr marL="457200">
              <a:lnSpc>
                <a:spcPct val="107000"/>
              </a:lnSpc>
              <a:spcAft>
                <a:spcPts val="800"/>
              </a:spcAft>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Usamos as classes e objetos para definir quem são os jogadores do nosso jogo </a:t>
            </a:r>
          </a:p>
          <a:p>
            <a:pPr algn="just"/>
            <a:endParaRPr lang="pt-BR" sz="1100" b="0" i="0" dirty="0">
              <a:solidFill>
                <a:schemeClr val="accent3"/>
              </a:solidFill>
              <a:effectLst/>
              <a:highlight>
                <a:srgbClr val="000000"/>
              </a:highlight>
              <a:latin typeface="inter-regular"/>
            </a:endParaRPr>
          </a:p>
          <a:p>
            <a:endParaRPr lang="pt-BR" sz="1600" dirty="0">
              <a:solidFill>
                <a:schemeClr val="accent3"/>
              </a:solidFill>
              <a:effectLst/>
              <a:latin typeface="Times New Roman" panose="02020603050405020304" pitchFamily="18" charset="0"/>
              <a:ea typeface="Times New Roman" panose="02020603050405020304" pitchFamily="18" charset="0"/>
            </a:endParaRPr>
          </a:p>
        </p:txBody>
      </p:sp>
      <p:sp>
        <p:nvSpPr>
          <p:cNvPr id="23" name="CaixaDeTexto 22">
            <a:extLst>
              <a:ext uri="{FF2B5EF4-FFF2-40B4-BE49-F238E27FC236}">
                <a16:creationId xmlns:a16="http://schemas.microsoft.com/office/drawing/2014/main" id="{7753D879-7F57-E0C9-C9D0-3FD28D0D44F2}"/>
              </a:ext>
            </a:extLst>
          </p:cNvPr>
          <p:cNvSpPr txBox="1"/>
          <p:nvPr/>
        </p:nvSpPr>
        <p:spPr>
          <a:xfrm>
            <a:off x="1399828" y="3797602"/>
            <a:ext cx="3485694" cy="600164"/>
          </a:xfrm>
          <a:prstGeom prst="rect">
            <a:avLst/>
          </a:prstGeom>
          <a:noFill/>
        </p:spPr>
        <p:txBody>
          <a:bodyPr wrap="square">
            <a:spAutoFit/>
          </a:bodyPr>
          <a:lstStyle/>
          <a:p>
            <a:pPr algn="just"/>
            <a:r>
              <a:rPr lang="pt-BR" sz="110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Jogador X </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 </a:t>
            </a:r>
            <a:r>
              <a:rPr lang="pt-BR" sz="1100" b="1"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new</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Jogador();  </a:t>
            </a:r>
          </a:p>
          <a:p>
            <a:pPr algn="just"/>
            <a:r>
              <a:rPr lang="pt-BR" sz="1100" b="0" i="0" dirty="0" err="1">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System.out.println</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a:t>
            </a:r>
            <a:r>
              <a:rPr lang="pt-BR" sz="1100" b="0" i="0" dirty="0" err="1">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X.jogada</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a:t>
            </a:r>
          </a:p>
          <a:p>
            <a:pPr algn="just"/>
            <a:r>
              <a:rPr lang="pt-BR" sz="1100" b="0" i="0" dirty="0" err="1">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System.out.println</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a:t>
            </a:r>
            <a:r>
              <a:rPr lang="pt-BR" sz="1100" b="0" i="0" dirty="0" err="1">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X.posiçao</a:t>
            </a:r>
            <a:r>
              <a:rPr lang="pt-BR" sz="1100" b="0" i="0" dirty="0">
                <a:solidFill>
                  <a:schemeClr val="accent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Instancia de Objetos {</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13" name="CaixaDeTexto 12">
            <a:extLst>
              <a:ext uri="{FF2B5EF4-FFF2-40B4-BE49-F238E27FC236}">
                <a16:creationId xmlns:a16="http://schemas.microsoft.com/office/drawing/2014/main" id="{ABE2965A-BB3E-BD9E-5DE2-551F512D6C93}"/>
              </a:ext>
            </a:extLst>
          </p:cNvPr>
          <p:cNvSpPr txBox="1"/>
          <p:nvPr/>
        </p:nvSpPr>
        <p:spPr>
          <a:xfrm>
            <a:off x="1218638" y="1295719"/>
            <a:ext cx="5135095" cy="1276055"/>
          </a:xfrm>
          <a:prstGeom prst="rect">
            <a:avLst/>
          </a:prstGeom>
          <a:noFill/>
        </p:spPr>
        <p:txBody>
          <a:bodyPr wrap="square">
            <a:spAutoFit/>
          </a:bodyPr>
          <a:lstStyle/>
          <a:p>
            <a:pPr marL="457200">
              <a:lnSpc>
                <a:spcPct val="107000"/>
              </a:lnSpc>
              <a:spcAft>
                <a:spcPts val="800"/>
              </a:spcAft>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A instancia é a ação de criar um objeto, por exemplo quando dizemos que o Jogador pertence a classe X ou O </a:t>
            </a:r>
          </a:p>
          <a:p>
            <a:r>
              <a:rPr lang="pt-BR" sz="1100" dirty="0">
                <a:solidFill>
                  <a:srgbClr val="D9E8F7"/>
                </a:solidFill>
                <a:effectLst/>
                <a:latin typeface="Fira Code" panose="020B0809050000020004" pitchFamily="49" charset="0"/>
                <a:ea typeface="Fira Code" panose="020B0809050000020004" pitchFamily="49" charset="0"/>
                <a:cs typeface="Fira Code" panose="020B0809050000020004" pitchFamily="49" charset="0"/>
              </a:rPr>
              <a:t>	</a:t>
            </a:r>
            <a:r>
              <a:rPr lang="pt-BR" sz="1100" u="sng" dirty="0">
                <a:solidFill>
                  <a:srgbClr val="1290C3"/>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jogador</a:t>
            </a:r>
            <a:r>
              <a:rPr lang="pt-BR" sz="1100" dirty="0">
                <a:solidFill>
                  <a:srgbClr val="D9E8F7"/>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a:t>
            </a:r>
            <a:r>
              <a:rPr lang="pt-BR" sz="1100" dirty="0" err="1">
                <a:solidFill>
                  <a:srgbClr val="F2F200"/>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jogadorX</a:t>
            </a:r>
            <a:r>
              <a:rPr lang="pt-BR" sz="1100" dirty="0">
                <a:solidFill>
                  <a:srgbClr val="D9E8F7"/>
                </a:solidFill>
                <a:effectLst/>
                <a:highlight>
                  <a:srgbClr val="000000"/>
                </a:highlight>
                <a:latin typeface="Fira Code" panose="020B0809050000020004" pitchFamily="49" charset="0"/>
                <a:ea typeface="Fira Code" panose="020B0809050000020004" pitchFamily="49" charset="0"/>
                <a:cs typeface="Fira Code" panose="020B0809050000020004" pitchFamily="49" charset="0"/>
              </a:rPr>
              <a:t> </a:t>
            </a:r>
            <a:r>
              <a:rPr lang="pt-BR" sz="1100" dirty="0">
                <a:solidFill>
                  <a:srgbClr val="E6E6FA"/>
                </a:solidFill>
                <a:effectLst/>
                <a:highlight>
                  <a:srgbClr val="000000"/>
                </a:highlight>
                <a:latin typeface="Consolas" panose="020B0609020204030204" pitchFamily="49" charset="0"/>
                <a:ea typeface="Times New Roman" panose="02020603050405020304" pitchFamily="18" charset="0"/>
              </a:rPr>
              <a:t>=</a:t>
            </a:r>
            <a:r>
              <a:rPr lang="pt-BR" sz="11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100" dirty="0">
                <a:solidFill>
                  <a:srgbClr val="CC6C1D"/>
                </a:solidFill>
                <a:effectLst/>
                <a:highlight>
                  <a:srgbClr val="000000"/>
                </a:highlight>
                <a:latin typeface="Consolas" panose="020B0609020204030204" pitchFamily="49" charset="0"/>
                <a:ea typeface="Times New Roman" panose="02020603050405020304" pitchFamily="18" charset="0"/>
              </a:rPr>
              <a:t>new</a:t>
            </a:r>
            <a:r>
              <a:rPr lang="pt-BR" sz="11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100" u="sng" dirty="0">
                <a:solidFill>
                  <a:srgbClr val="1290C3"/>
                </a:solidFill>
                <a:effectLst/>
                <a:highlight>
                  <a:srgbClr val="000000"/>
                </a:highlight>
                <a:latin typeface="Consolas" panose="020B0609020204030204" pitchFamily="49" charset="0"/>
                <a:ea typeface="Times New Roman" panose="02020603050405020304" pitchFamily="18" charset="0"/>
              </a:rPr>
              <a:t>jogador</a:t>
            </a:r>
            <a:r>
              <a:rPr lang="pt-BR" sz="1100" dirty="0">
                <a:solidFill>
                  <a:srgbClr val="F9FAF4"/>
                </a:solidFill>
                <a:effectLst/>
                <a:highlight>
                  <a:srgbClr val="000000"/>
                </a:highlight>
                <a:latin typeface="Consolas" panose="020B0609020204030204" pitchFamily="49" charset="0"/>
                <a:ea typeface="Times New Roman" panose="02020603050405020304" pitchFamily="18" charset="0"/>
              </a:rPr>
              <a:t>()</a:t>
            </a:r>
            <a:r>
              <a:rPr lang="pt-BR" sz="1100" dirty="0">
                <a:solidFill>
                  <a:srgbClr val="E6E6FA"/>
                </a:solidFill>
                <a:effectLst/>
                <a:highlight>
                  <a:srgbClr val="000000"/>
                </a:highlight>
                <a:latin typeface="Consolas" panose="020B0609020204030204" pitchFamily="49" charset="0"/>
                <a:ea typeface="Times New Roman" panose="02020603050405020304" pitchFamily="18" charset="0"/>
              </a:rPr>
              <a:t>;</a:t>
            </a:r>
            <a:endParaRPr lang="pt-BR" sz="1600" dirty="0">
              <a:effectLst/>
              <a:highlight>
                <a:srgbClr val="000000"/>
              </a:highlight>
              <a:latin typeface="Times New Roman" panose="02020603050405020304" pitchFamily="18" charset="0"/>
              <a:ea typeface="Times New Roman" panose="02020603050405020304" pitchFamily="18" charset="0"/>
            </a:endParaRPr>
          </a:p>
          <a:p>
            <a:pPr marL="457200">
              <a:lnSpc>
                <a:spcPct val="107000"/>
              </a:lnSpc>
              <a:spcAft>
                <a:spcPts val="800"/>
              </a:spcAft>
            </a:pPr>
            <a:r>
              <a:rPr lang="pt-BR"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203762" y="668775"/>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chemeClr val="tx2"/>
                </a:solidFill>
              </a:rPr>
              <a:t>Fim;</a:t>
            </a:r>
            <a:endParaRPr dirty="0">
              <a:solidFill>
                <a:schemeClr val="tx2"/>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114639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Sintaxe básica do </a:t>
            </a:r>
            <a:r>
              <a:rPr lang="en" dirty="0">
                <a:solidFill>
                  <a:schemeClr val="bg2"/>
                </a:solidFill>
              </a:rPr>
              <a:t>Java</a:t>
            </a:r>
            <a:r>
              <a:rPr lang="en" dirty="0">
                <a:solidFill>
                  <a:schemeClr val="accent2"/>
                </a:solidFill>
              </a:rPr>
              <a:t>;</a:t>
            </a:r>
            <a:endParaRPr dirty="0">
              <a:solidFill>
                <a:schemeClr val="accent2"/>
              </a:solidFill>
            </a:endParaRPr>
          </a:p>
        </p:txBody>
      </p:sp>
      <p:sp>
        <p:nvSpPr>
          <p:cNvPr id="472" name="Google Shape;472;p28"/>
          <p:cNvSpPr txBox="1">
            <a:spLocks noGrp="1"/>
          </p:cNvSpPr>
          <p:nvPr>
            <p:ph type="body" idx="1"/>
          </p:nvPr>
        </p:nvSpPr>
        <p:spPr>
          <a:xfrm>
            <a:off x="1464250" y="1257775"/>
            <a:ext cx="6969600" cy="2338931"/>
          </a:xfrm>
          <a:prstGeom prst="rect">
            <a:avLst/>
          </a:prstGeom>
        </p:spPr>
        <p:txBody>
          <a:bodyPr spcFirstLastPara="1" wrap="square" lIns="91425" tIns="91425" rIns="91425" bIns="91425" anchor="ctr" anchorCtr="0">
            <a:noAutofit/>
          </a:bodyPr>
          <a:lstStyle/>
          <a:p>
            <a:pPr marL="342900" lvl="0" indent="-342900">
              <a:lnSpc>
                <a:spcPct val="107000"/>
              </a:lnSpc>
              <a:buSzPts val="1100"/>
              <a:buFont typeface="Times New Roman" panose="02020603050405020304" pitchFamily="18" charset="0"/>
              <a:buAutoNum type="arabicPeriod"/>
            </a:pPr>
            <a:r>
              <a:rPr lang="en-US" b="1" dirty="0">
                <a:solidFill>
                  <a:schemeClr val="accent3"/>
                </a:solidFill>
                <a:uFill>
                  <a:noFill/>
                </a:uFill>
                <a:hlinkClick r:id="" action="ppaction://noaction">
                  <a:extLst>
                    <a:ext uri="{A12FA001-AC4F-418D-AE19-62706E023703}">
                      <ahyp:hlinkClr xmlns:ahyp="http://schemas.microsoft.com/office/drawing/2018/hyperlinkcolor" val="tx"/>
                    </a:ext>
                  </a:extLst>
                </a:hlinkClick>
              </a:rPr>
              <a:t>Instructions</a:t>
            </a:r>
            <a:r>
              <a:rPr lang="en-US" b="1" dirty="0">
                <a:solidFill>
                  <a:schemeClr val="accent3"/>
                </a:solidFill>
                <a:uFill>
                  <a:noFill/>
                </a:uFill>
              </a:rPr>
              <a:t> - </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Para rodarmos um programa em </a:t>
            </a:r>
            <a:r>
              <a:rPr lang="pt-BR" sz="1200" kern="100" dirty="0" err="1">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java</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é importante entender suas estruturas básicas de funcionamento, algumas estruturas são feitas para a declaração de um projeto como a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class</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o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package</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e o </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import</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a:t>
            </a:r>
          </a:p>
          <a:p>
            <a:pPr marL="457200">
              <a:lnSpc>
                <a:spcPct val="107000"/>
              </a:lnSpc>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a:t>
            </a:r>
          </a:p>
          <a:p>
            <a:pPr marL="457200">
              <a:lnSpc>
                <a:spcPct val="107000"/>
              </a:lnSpc>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Podemos notar eles no início do jogo da velha,</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package</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 </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declarando a qual pacote o sistema pertence, o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import</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para declarar informações que vem do usuário e a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class</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 </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para declarar onde o sistema será executado. </a:t>
            </a:r>
          </a:p>
          <a:p>
            <a:pPr marL="457200">
              <a:lnSpc>
                <a:spcPct val="107000"/>
              </a:lnSpc>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a:t>
            </a:r>
          </a:p>
          <a:p>
            <a:pPr marL="457200">
              <a:lnSpc>
                <a:spcPct val="107000"/>
              </a:lnSpc>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Notamos também o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System.out</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 </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que exibe mensagens de saída para o usuário e o </a:t>
            </a:r>
            <a:r>
              <a:rPr lang="pt-BR" sz="1200" kern="10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Scanner.Nextin</a:t>
            </a:r>
            <a:r>
              <a:rPr lang="pt-BR" sz="1200" kern="10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 </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recebe informações do usuário</a:t>
            </a:r>
          </a:p>
          <a:p>
            <a:pPr marL="457200">
              <a:lnSpc>
                <a:spcPct val="107000"/>
              </a:lnSpc>
              <a:spcAft>
                <a:spcPts val="800"/>
              </a:spcAft>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a:t>
            </a:r>
          </a:p>
          <a:p>
            <a:pPr marL="342900" lvl="0" indent="-342900">
              <a:lnSpc>
                <a:spcPct val="107000"/>
              </a:lnSpc>
              <a:buSzPts val="1100"/>
              <a:buFont typeface="Times New Roman" panose="02020603050405020304" pitchFamily="18" charset="0"/>
              <a:buAutoNum type="arabicPeriod"/>
            </a:pPr>
            <a:endParaRPr lang="en-US"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sp>
        <p:nvSpPr>
          <p:cNvPr id="3" name="CaixaDeTexto 2">
            <a:extLst>
              <a:ext uri="{FF2B5EF4-FFF2-40B4-BE49-F238E27FC236}">
                <a16:creationId xmlns:a16="http://schemas.microsoft.com/office/drawing/2014/main" id="{4A068B16-84C1-F6C9-24B7-9E8F1ECEE01A}"/>
              </a:ext>
            </a:extLst>
          </p:cNvPr>
          <p:cNvSpPr txBox="1"/>
          <p:nvPr/>
        </p:nvSpPr>
        <p:spPr>
          <a:xfrm>
            <a:off x="1805065" y="3470226"/>
            <a:ext cx="5874685" cy="830997"/>
          </a:xfrm>
          <a:prstGeom prst="rect">
            <a:avLst/>
          </a:prstGeom>
          <a:noFill/>
        </p:spPr>
        <p:txBody>
          <a:bodyPr wrap="square">
            <a:spAutoFit/>
          </a:bodyPr>
          <a:lstStyle/>
          <a:p>
            <a:pPr marL="0" marR="0">
              <a:spcBef>
                <a:spcPts val="0"/>
              </a:spcBef>
              <a:spcAft>
                <a:spcPts val="0"/>
              </a:spcAft>
            </a:pPr>
            <a:r>
              <a:rPr lang="pt-BR" sz="800" dirty="0" err="1">
                <a:solidFill>
                  <a:srgbClr val="CC6C1D"/>
                </a:solidFill>
                <a:effectLst/>
                <a:highlight>
                  <a:srgbClr val="000000"/>
                </a:highlight>
                <a:latin typeface="Consolas" panose="020B0609020204030204" pitchFamily="49" charset="0"/>
              </a:rPr>
              <a:t>package</a:t>
            </a:r>
            <a:r>
              <a:rPr lang="pt-BR" sz="800" dirty="0">
                <a:solidFill>
                  <a:srgbClr val="D9E8F7"/>
                </a:solidFill>
                <a:effectLst/>
                <a:highlight>
                  <a:srgbClr val="000000"/>
                </a:highlight>
                <a:latin typeface="Consolas" panose="020B0609020204030204" pitchFamily="49" charset="0"/>
              </a:rPr>
              <a:t> </a:t>
            </a:r>
            <a:r>
              <a:rPr lang="pt-BR" sz="800" dirty="0" err="1">
                <a:solidFill>
                  <a:srgbClr val="D9E8F7"/>
                </a:solidFill>
                <a:effectLst/>
                <a:highlight>
                  <a:srgbClr val="000000"/>
                </a:highlight>
                <a:latin typeface="Consolas" panose="020B0609020204030204" pitchFamily="49" charset="0"/>
              </a:rPr>
              <a:t>jogodavelha</a:t>
            </a:r>
            <a:r>
              <a:rPr lang="pt-BR" sz="800" dirty="0">
                <a:solidFill>
                  <a:srgbClr val="E6E6FA"/>
                </a:solidFill>
                <a:effectLst/>
                <a:highlight>
                  <a:srgbClr val="000000"/>
                </a:highlight>
                <a:latin typeface="Consolas" panose="020B0609020204030204" pitchFamily="49" charset="0"/>
              </a:rPr>
              <a:t>;</a:t>
            </a:r>
            <a:endParaRPr lang="pt-BR" sz="800" dirty="0">
              <a:solidFill>
                <a:srgbClr val="AAAAAA"/>
              </a:solidFill>
              <a:effectLst/>
              <a:highlight>
                <a:srgbClr val="000000"/>
              </a:highlight>
              <a:latin typeface="Consolas" panose="020B0609020204030204" pitchFamily="49" charset="0"/>
            </a:endParaRPr>
          </a:p>
          <a:p>
            <a:pPr marL="0" marR="0">
              <a:spcBef>
                <a:spcPts val="0"/>
              </a:spcBef>
              <a:spcAft>
                <a:spcPts val="0"/>
              </a:spcAft>
            </a:pPr>
            <a:endParaRPr lang="pt-BR" sz="800" dirty="0">
              <a:solidFill>
                <a:srgbClr val="AAAAAA"/>
              </a:solidFill>
              <a:effectLst/>
              <a:highlight>
                <a:srgbClr val="000000"/>
              </a:highlight>
              <a:latin typeface="Consolas" panose="020B0609020204030204" pitchFamily="49" charset="0"/>
            </a:endParaRPr>
          </a:p>
          <a:p>
            <a:pPr marL="0" marR="0">
              <a:spcBef>
                <a:spcPts val="0"/>
              </a:spcBef>
              <a:spcAft>
                <a:spcPts val="0"/>
              </a:spcAft>
            </a:pPr>
            <a:r>
              <a:rPr lang="pt-BR" sz="800" dirty="0" err="1">
                <a:solidFill>
                  <a:srgbClr val="CC6C1D"/>
                </a:solidFill>
                <a:effectLst/>
                <a:highlight>
                  <a:srgbClr val="000000"/>
                </a:highlight>
                <a:latin typeface="Consolas" panose="020B0609020204030204" pitchFamily="49" charset="0"/>
              </a:rPr>
              <a:t>import</a:t>
            </a:r>
            <a:r>
              <a:rPr lang="pt-BR" sz="800" dirty="0">
                <a:solidFill>
                  <a:srgbClr val="D9E8F7"/>
                </a:solidFill>
                <a:effectLst/>
                <a:highlight>
                  <a:srgbClr val="000000"/>
                </a:highlight>
                <a:latin typeface="Consolas" panose="020B0609020204030204" pitchFamily="49" charset="0"/>
              </a:rPr>
              <a:t> </a:t>
            </a:r>
            <a:r>
              <a:rPr lang="pt-BR" sz="800" dirty="0" err="1">
                <a:solidFill>
                  <a:srgbClr val="D9E8F7"/>
                </a:solidFill>
                <a:effectLst/>
                <a:highlight>
                  <a:srgbClr val="000000"/>
                </a:highlight>
                <a:latin typeface="Consolas" panose="020B0609020204030204" pitchFamily="49" charset="0"/>
              </a:rPr>
              <a:t>java</a:t>
            </a:r>
            <a:r>
              <a:rPr lang="pt-BR" sz="800" dirty="0" err="1">
                <a:solidFill>
                  <a:srgbClr val="E6E6FA"/>
                </a:solidFill>
                <a:effectLst/>
                <a:highlight>
                  <a:srgbClr val="000000"/>
                </a:highlight>
                <a:latin typeface="Consolas" panose="020B0609020204030204" pitchFamily="49" charset="0"/>
              </a:rPr>
              <a:t>.</a:t>
            </a:r>
            <a:r>
              <a:rPr lang="pt-BR" sz="800" dirty="0" err="1">
                <a:solidFill>
                  <a:srgbClr val="D9E8F7"/>
                </a:solidFill>
                <a:effectLst/>
                <a:highlight>
                  <a:srgbClr val="000000"/>
                </a:highlight>
                <a:latin typeface="Consolas" panose="020B0609020204030204" pitchFamily="49" charset="0"/>
              </a:rPr>
              <a:t>util</a:t>
            </a:r>
            <a:r>
              <a:rPr lang="pt-BR" sz="800" dirty="0" err="1">
                <a:solidFill>
                  <a:srgbClr val="E6E6FA"/>
                </a:solidFill>
                <a:effectLst/>
                <a:highlight>
                  <a:srgbClr val="000000"/>
                </a:highlight>
                <a:latin typeface="Consolas" panose="020B0609020204030204" pitchFamily="49" charset="0"/>
              </a:rPr>
              <a:t>.</a:t>
            </a:r>
            <a:r>
              <a:rPr lang="pt-BR" sz="800" dirty="0" err="1">
                <a:solidFill>
                  <a:srgbClr val="D9E8F7"/>
                </a:solidFill>
                <a:effectLst/>
                <a:highlight>
                  <a:srgbClr val="000000"/>
                </a:highlight>
                <a:latin typeface="Consolas" panose="020B0609020204030204" pitchFamily="49" charset="0"/>
              </a:rPr>
              <a:t>Scanner</a:t>
            </a:r>
            <a:r>
              <a:rPr lang="pt-BR" sz="800" dirty="0">
                <a:solidFill>
                  <a:srgbClr val="E6E6FA"/>
                </a:solidFill>
                <a:effectLst/>
                <a:highlight>
                  <a:srgbClr val="000000"/>
                </a:highlight>
                <a:latin typeface="Consolas" panose="020B0609020204030204" pitchFamily="49" charset="0"/>
              </a:rPr>
              <a:t>;</a:t>
            </a:r>
            <a:endParaRPr lang="pt-BR" sz="800" dirty="0">
              <a:solidFill>
                <a:srgbClr val="AAAAAA"/>
              </a:solidFill>
              <a:highlight>
                <a:srgbClr val="000000"/>
              </a:highlight>
              <a:latin typeface="Consolas" panose="020B0609020204030204" pitchFamily="49" charset="0"/>
            </a:endParaRPr>
          </a:p>
          <a:p>
            <a:pPr marL="0" marR="0">
              <a:spcBef>
                <a:spcPts val="0"/>
              </a:spcBef>
              <a:spcAft>
                <a:spcPts val="0"/>
              </a:spcAft>
            </a:pPr>
            <a:endParaRPr lang="pt-BR" sz="800" dirty="0">
              <a:solidFill>
                <a:srgbClr val="AAAAAA"/>
              </a:solidFill>
              <a:effectLst/>
              <a:highlight>
                <a:srgbClr val="000000"/>
              </a:highlight>
              <a:latin typeface="Consolas" panose="020B0609020204030204" pitchFamily="49" charset="0"/>
            </a:endParaRPr>
          </a:p>
          <a:p>
            <a:pPr marL="0" marR="0">
              <a:spcBef>
                <a:spcPts val="0"/>
              </a:spcBef>
              <a:spcAft>
                <a:spcPts val="0"/>
              </a:spcAft>
            </a:pPr>
            <a:r>
              <a:rPr lang="pt-BR" sz="800" dirty="0" err="1">
                <a:solidFill>
                  <a:srgbClr val="CC6C1D"/>
                </a:solidFill>
                <a:effectLst/>
                <a:highlight>
                  <a:srgbClr val="000000"/>
                </a:highlight>
                <a:latin typeface="Consolas" panose="020B0609020204030204" pitchFamily="49" charset="0"/>
              </a:rPr>
              <a:t>public</a:t>
            </a:r>
            <a:r>
              <a:rPr lang="pt-BR" sz="800" dirty="0">
                <a:solidFill>
                  <a:srgbClr val="D9E8F7"/>
                </a:solidFill>
                <a:effectLst/>
                <a:highlight>
                  <a:srgbClr val="000000"/>
                </a:highlight>
                <a:latin typeface="Consolas" panose="020B0609020204030204" pitchFamily="49" charset="0"/>
              </a:rPr>
              <a:t> </a:t>
            </a:r>
            <a:r>
              <a:rPr lang="pt-BR" sz="800" dirty="0" err="1">
                <a:solidFill>
                  <a:srgbClr val="CC6C1D"/>
                </a:solidFill>
                <a:effectLst/>
                <a:highlight>
                  <a:srgbClr val="000000"/>
                </a:highlight>
                <a:latin typeface="Consolas" panose="020B0609020204030204" pitchFamily="49" charset="0"/>
              </a:rPr>
              <a:t>class</a:t>
            </a:r>
            <a:r>
              <a:rPr lang="pt-BR" sz="800" dirty="0">
                <a:solidFill>
                  <a:srgbClr val="D9E8F7"/>
                </a:solidFill>
                <a:effectLst/>
                <a:highlight>
                  <a:srgbClr val="000000"/>
                </a:highlight>
                <a:latin typeface="Consolas" panose="020B0609020204030204" pitchFamily="49" charset="0"/>
              </a:rPr>
              <a:t> </a:t>
            </a:r>
            <a:r>
              <a:rPr lang="pt-BR" sz="800" dirty="0" err="1">
                <a:solidFill>
                  <a:srgbClr val="1290C3"/>
                </a:solidFill>
                <a:effectLst/>
                <a:highlight>
                  <a:srgbClr val="000000"/>
                </a:highlight>
                <a:latin typeface="Consolas" panose="020B0609020204030204" pitchFamily="49" charset="0"/>
              </a:rPr>
              <a:t>jogodavelha</a:t>
            </a:r>
            <a:r>
              <a:rPr lang="pt-BR" sz="800" dirty="0">
                <a:solidFill>
                  <a:srgbClr val="D9E8F7"/>
                </a:solidFill>
                <a:effectLst/>
                <a:highlight>
                  <a:srgbClr val="000000"/>
                </a:highlight>
                <a:latin typeface="Consolas" panose="020B0609020204030204" pitchFamily="49" charset="0"/>
              </a:rPr>
              <a:t> </a:t>
            </a:r>
            <a:r>
              <a:rPr lang="pt-BR" sz="800" dirty="0">
                <a:solidFill>
                  <a:srgbClr val="F9FAF4"/>
                </a:solidFill>
                <a:effectLst/>
                <a:highlight>
                  <a:srgbClr val="000000"/>
                </a:highlight>
                <a:latin typeface="Consolas" panose="020B0609020204030204" pitchFamily="49" charset="0"/>
              </a:rPr>
              <a:t>{</a:t>
            </a:r>
            <a:endParaRPr lang="pt-BR" sz="800" dirty="0">
              <a:solidFill>
                <a:srgbClr val="AAAAAA"/>
              </a:solidFill>
              <a:effectLst/>
              <a:highlight>
                <a:srgbClr val="000000"/>
              </a:highlight>
              <a:latin typeface="Consolas" panose="020B0609020204030204" pitchFamily="49" charset="0"/>
            </a:endParaRPr>
          </a:p>
          <a:p>
            <a:pPr marL="0" marR="0">
              <a:spcBef>
                <a:spcPts val="0"/>
              </a:spcBef>
              <a:spcAft>
                <a:spcPts val="0"/>
              </a:spcAft>
            </a:pPr>
            <a:r>
              <a:rPr lang="pt-BR" sz="800" dirty="0" err="1">
                <a:solidFill>
                  <a:srgbClr val="CC6C1D"/>
                </a:solidFill>
                <a:effectLst/>
                <a:highlight>
                  <a:srgbClr val="000000"/>
                </a:highlight>
                <a:latin typeface="Consolas" panose="020B0609020204030204" pitchFamily="49" charset="0"/>
              </a:rPr>
              <a:t>public</a:t>
            </a:r>
            <a:r>
              <a:rPr lang="pt-BR" sz="800" dirty="0">
                <a:solidFill>
                  <a:srgbClr val="D9E8F7"/>
                </a:solidFill>
                <a:effectLst/>
                <a:highlight>
                  <a:srgbClr val="000000"/>
                </a:highlight>
                <a:latin typeface="Consolas" panose="020B0609020204030204" pitchFamily="49" charset="0"/>
              </a:rPr>
              <a:t> </a:t>
            </a:r>
            <a:r>
              <a:rPr lang="pt-BR" sz="800" dirty="0" err="1">
                <a:solidFill>
                  <a:srgbClr val="CC6C1D"/>
                </a:solidFill>
                <a:effectLst/>
                <a:highlight>
                  <a:srgbClr val="000000"/>
                </a:highlight>
                <a:latin typeface="Consolas" panose="020B0609020204030204" pitchFamily="49" charset="0"/>
              </a:rPr>
              <a:t>static</a:t>
            </a:r>
            <a:r>
              <a:rPr lang="pt-BR" sz="800" dirty="0">
                <a:solidFill>
                  <a:srgbClr val="D9E8F7"/>
                </a:solidFill>
                <a:effectLst/>
                <a:highlight>
                  <a:srgbClr val="000000"/>
                </a:highlight>
                <a:latin typeface="Consolas" panose="020B0609020204030204" pitchFamily="49" charset="0"/>
              </a:rPr>
              <a:t> </a:t>
            </a:r>
            <a:r>
              <a:rPr lang="pt-BR" sz="800" dirty="0" err="1">
                <a:solidFill>
                  <a:srgbClr val="CC6C1D"/>
                </a:solidFill>
                <a:effectLst/>
                <a:highlight>
                  <a:srgbClr val="000000"/>
                </a:highlight>
                <a:latin typeface="Consolas" panose="020B0609020204030204" pitchFamily="49" charset="0"/>
              </a:rPr>
              <a:t>void</a:t>
            </a:r>
            <a:r>
              <a:rPr lang="pt-BR" sz="800" dirty="0">
                <a:solidFill>
                  <a:srgbClr val="D9E8F7"/>
                </a:solidFill>
                <a:effectLst/>
                <a:highlight>
                  <a:srgbClr val="000000"/>
                </a:highlight>
                <a:latin typeface="Consolas" panose="020B0609020204030204" pitchFamily="49" charset="0"/>
              </a:rPr>
              <a:t> </a:t>
            </a:r>
            <a:r>
              <a:rPr lang="pt-BR" sz="800" dirty="0" err="1">
                <a:solidFill>
                  <a:srgbClr val="1EB540"/>
                </a:solidFill>
                <a:effectLst/>
                <a:highlight>
                  <a:srgbClr val="000000"/>
                </a:highlight>
                <a:latin typeface="Consolas" panose="020B0609020204030204" pitchFamily="49" charset="0"/>
              </a:rPr>
              <a:t>main</a:t>
            </a:r>
            <a:r>
              <a:rPr lang="pt-BR" sz="800" dirty="0">
                <a:solidFill>
                  <a:srgbClr val="F9FAF4"/>
                </a:solidFill>
                <a:effectLst/>
                <a:highlight>
                  <a:srgbClr val="000000"/>
                </a:highlight>
                <a:latin typeface="Consolas" panose="020B0609020204030204" pitchFamily="49" charset="0"/>
              </a:rPr>
              <a:t>(</a:t>
            </a:r>
            <a:r>
              <a:rPr lang="pt-BR" sz="800" dirty="0" err="1">
                <a:solidFill>
                  <a:srgbClr val="1290C3"/>
                </a:solidFill>
                <a:effectLst/>
                <a:highlight>
                  <a:srgbClr val="000000"/>
                </a:highlight>
                <a:latin typeface="Consolas" panose="020B0609020204030204" pitchFamily="49" charset="0"/>
              </a:rPr>
              <a:t>String</a:t>
            </a:r>
            <a:r>
              <a:rPr lang="pt-BR" sz="800" dirty="0">
                <a:solidFill>
                  <a:srgbClr val="F9FAF4"/>
                </a:solidFill>
                <a:effectLst/>
                <a:highlight>
                  <a:srgbClr val="000000"/>
                </a:highlight>
                <a:latin typeface="Consolas" panose="020B0609020204030204" pitchFamily="49" charset="0"/>
              </a:rPr>
              <a:t>[]</a:t>
            </a:r>
            <a:r>
              <a:rPr lang="pt-BR" sz="800" dirty="0">
                <a:solidFill>
                  <a:srgbClr val="D9E8F7"/>
                </a:solidFill>
                <a:effectLst/>
                <a:highlight>
                  <a:srgbClr val="000000"/>
                </a:highlight>
                <a:latin typeface="Consolas" panose="020B0609020204030204" pitchFamily="49" charset="0"/>
              </a:rPr>
              <a:t> </a:t>
            </a:r>
            <a:r>
              <a:rPr lang="pt-BR" sz="800" dirty="0" err="1">
                <a:solidFill>
                  <a:srgbClr val="79ABFF"/>
                </a:solidFill>
                <a:effectLst/>
                <a:highlight>
                  <a:srgbClr val="000000"/>
                </a:highlight>
                <a:latin typeface="Consolas" panose="020B0609020204030204" pitchFamily="49" charset="0"/>
              </a:rPr>
              <a:t>args</a:t>
            </a:r>
            <a:r>
              <a:rPr lang="pt-BR" sz="800" dirty="0">
                <a:solidFill>
                  <a:srgbClr val="F9FAF4"/>
                </a:solidFill>
                <a:effectLst/>
                <a:highlight>
                  <a:srgbClr val="000000"/>
                </a:highlight>
                <a:latin typeface="Consolas" panose="020B0609020204030204" pitchFamily="49" charset="0"/>
              </a:rPr>
              <a:t>)</a:t>
            </a:r>
            <a:r>
              <a:rPr lang="pt-BR" sz="800" dirty="0">
                <a:solidFill>
                  <a:srgbClr val="D9E8F7"/>
                </a:solidFill>
                <a:effectLst/>
                <a:highlight>
                  <a:srgbClr val="000000"/>
                </a:highlight>
                <a:latin typeface="Consolas" panose="020B0609020204030204" pitchFamily="49" charset="0"/>
              </a:rPr>
              <a:t> </a:t>
            </a:r>
            <a:endParaRPr lang="pt-BR" sz="800" dirty="0">
              <a:solidFill>
                <a:srgbClr val="AAAAAA"/>
              </a:solidFill>
              <a:effectLst/>
              <a:highlight>
                <a:srgbClr val="000000"/>
              </a:highlight>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1" name="Google Shape;481;p29"/>
          <p:cNvSpPr txBox="1">
            <a:spLocks noGrp="1"/>
          </p:cNvSpPr>
          <p:nvPr>
            <p:ph type="subTitle" idx="1"/>
          </p:nvPr>
        </p:nvSpPr>
        <p:spPr>
          <a:xfrm>
            <a:off x="2151123" y="1617226"/>
            <a:ext cx="4865100" cy="604603"/>
          </a:xfrm>
          <a:prstGeom prst="rect">
            <a:avLst/>
          </a:prstGeom>
        </p:spPr>
        <p:txBody>
          <a:bodyPr spcFirstLastPara="1" wrap="square" lIns="91425" tIns="91425" rIns="91425" bIns="91425" anchor="ctr" anchorCtr="0">
            <a:noAutofit/>
          </a:bodyPr>
          <a:lstStyle/>
          <a:p>
            <a:pPr marL="0" indent="0"/>
            <a:r>
              <a:rPr lang="en" sz="1050" dirty="0">
                <a:latin typeface="Fira Code" panose="020B0809050000020004" pitchFamily="49" charset="0"/>
                <a:ea typeface="Fira Code" panose="020B0809050000020004" pitchFamily="49" charset="0"/>
                <a:cs typeface="Fira Code" panose="020B0809050000020004" pitchFamily="49" charset="0"/>
              </a:rPr>
              <a:t>&lt; </a:t>
            </a:r>
            <a:r>
              <a:rPr lang="pt-BR" sz="1200" kern="100" dirty="0">
                <a:effectLst/>
                <a:latin typeface="Fira Code" panose="020B0809050000020004" pitchFamily="49" charset="0"/>
                <a:ea typeface="Fira Code" panose="020B0809050000020004" pitchFamily="49" charset="0"/>
                <a:cs typeface="Fira Code" panose="020B0809050000020004" pitchFamily="49" charset="0"/>
              </a:rPr>
              <a:t>As variáveis são recursos de </a:t>
            </a:r>
            <a:r>
              <a:rPr lang="pt-BR" sz="1200" kern="1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linguagem de programação</a:t>
            </a:r>
            <a:r>
              <a:rPr lang="pt-BR" sz="1200" kern="100" dirty="0">
                <a:effectLst/>
                <a:latin typeface="Fira Code" panose="020B0809050000020004" pitchFamily="49" charset="0"/>
                <a:ea typeface="Fira Code" panose="020B0809050000020004" pitchFamily="49" charset="0"/>
                <a:cs typeface="Fira Code" panose="020B0809050000020004" pitchFamily="49" charset="0"/>
              </a:rPr>
              <a:t> utilizados para o armazenamento de dados na memória, ou seja, sempre que precisarmos desse valor, podemos referenciar essa variável;</a:t>
            </a:r>
          </a:p>
          <a:p>
            <a:pPr marL="0" lvl="0" indent="0" algn="l" rtl="0">
              <a:spcBef>
                <a:spcPts val="0"/>
              </a:spcBef>
              <a:spcAft>
                <a:spcPts val="0"/>
              </a:spcAft>
              <a:buNone/>
            </a:pPr>
            <a:endParaRPr dirty="0"/>
          </a:p>
        </p:txBody>
      </p:sp>
      <p:sp>
        <p:nvSpPr>
          <p:cNvPr id="483" name="Google Shape;483;p29"/>
          <p:cNvSpPr txBox="1">
            <a:spLocks noGrp="1"/>
          </p:cNvSpPr>
          <p:nvPr>
            <p:ph type="title" idx="3"/>
          </p:nvPr>
        </p:nvSpPr>
        <p:spPr>
          <a:xfrm flipH="1">
            <a:off x="2242325" y="227056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5" name="Google Shape;485;p29"/>
          <p:cNvSpPr txBox="1">
            <a:spLocks noGrp="1"/>
          </p:cNvSpPr>
          <p:nvPr>
            <p:ph type="subTitle" idx="5"/>
          </p:nvPr>
        </p:nvSpPr>
        <p:spPr>
          <a:xfrm>
            <a:off x="2900577" y="2260122"/>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Exemplo de Váriaveis;</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Variáveis e </a:t>
            </a:r>
            <a:r>
              <a:rPr lang="en" dirty="0">
                <a:solidFill>
                  <a:schemeClr val="accent2"/>
                </a:solidFill>
              </a:rPr>
              <a:t>‘Constantes’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Programador de Sistemas</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sp>
        <p:nvSpPr>
          <p:cNvPr id="11" name="CaixaDeTexto 10">
            <a:extLst>
              <a:ext uri="{FF2B5EF4-FFF2-40B4-BE49-F238E27FC236}">
                <a16:creationId xmlns:a16="http://schemas.microsoft.com/office/drawing/2014/main" id="{56B4677B-526E-1C8E-AE37-A2088308B568}"/>
              </a:ext>
            </a:extLst>
          </p:cNvPr>
          <p:cNvSpPr txBox="1"/>
          <p:nvPr/>
        </p:nvSpPr>
        <p:spPr>
          <a:xfrm>
            <a:off x="1896500" y="2642435"/>
            <a:ext cx="4575362" cy="1009700"/>
          </a:xfrm>
          <a:prstGeom prst="rect">
            <a:avLst/>
          </a:prstGeom>
          <a:noFill/>
        </p:spPr>
        <p:txBody>
          <a:bodyPr wrap="square">
            <a:spAutoFit/>
          </a:bodyPr>
          <a:lstStyle/>
          <a:p>
            <a:pPr marL="742950" indent="-285750">
              <a:lnSpc>
                <a:spcPct val="107000"/>
              </a:lnSpc>
              <a:buFont typeface="Arial" panose="020B0604020202020204" pitchFamily="34" charset="0"/>
              <a:buChar char="•"/>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variáveis que armazenam números: </a:t>
            </a:r>
            <a:r>
              <a:rPr lang="pt-BR" sz="1400" kern="100" dirty="0" err="1">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int</a:t>
            </a: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a:t>
            </a:r>
            <a:r>
              <a:rPr lang="pt-BR" sz="1400" kern="100" dirty="0" err="1">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float</a:t>
            </a: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ou </a:t>
            </a:r>
            <a:r>
              <a:rPr lang="pt-BR" sz="1400" kern="1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short</a:t>
            </a: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a:t>
            </a:r>
          </a:p>
          <a:p>
            <a:pPr marL="742950" indent="-285750">
              <a:lnSpc>
                <a:spcPct val="107000"/>
              </a:lnSpc>
              <a:spcAft>
                <a:spcPts val="800"/>
              </a:spcAft>
              <a:buFont typeface="Arial" panose="020B0604020202020204" pitchFamily="34" charset="0"/>
              <a:buChar char="•"/>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variáveis que armazenam texto/caracteres: </a:t>
            </a:r>
            <a:r>
              <a:rPr lang="pt-BR" sz="1400" kern="100" dirty="0" err="1">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String</a:t>
            </a: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[exemplo]</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411468" y="2445217"/>
            <a:ext cx="6327513" cy="783000"/>
          </a:xfrm>
          <a:prstGeom prst="rect">
            <a:avLst/>
          </a:prstGeom>
        </p:spPr>
        <p:txBody>
          <a:bodyPr spcFirstLastPara="1" wrap="square" lIns="91425" tIns="91425" rIns="91425" bIns="91425" anchor="ctr" anchorCtr="0">
            <a:noAutofit/>
          </a:bodyPr>
          <a:lstStyle/>
          <a:p>
            <a:r>
              <a:rPr lang="pt-BR" dirty="0">
                <a:solidFill>
                  <a:srgbClr val="FFFFFF"/>
                </a:solidFill>
                <a:highlight>
                  <a:srgbClr val="000000"/>
                </a:highlight>
                <a:latin typeface="Times New Roman" panose="02020603050405020304" pitchFamily="18" charset="0"/>
                <a:ea typeface="Times New Roman" panose="02020603050405020304" pitchFamily="18" charset="0"/>
              </a:rPr>
              <a:t>  </a:t>
            </a:r>
            <a:r>
              <a:rPr lang="pt-BR" sz="1800" dirty="0" err="1">
                <a:solidFill>
                  <a:srgbClr val="CC6C1D"/>
                </a:solidFill>
                <a:effectLst/>
                <a:highlight>
                  <a:srgbClr val="000000"/>
                </a:highlight>
                <a:latin typeface="Consolas" panose="020B0609020204030204" pitchFamily="49" charset="0"/>
                <a:ea typeface="Times New Roman" panose="02020603050405020304" pitchFamily="18" charset="0"/>
              </a:rPr>
              <a:t>int</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a:solidFill>
                  <a:srgbClr val="F2F200"/>
                </a:solidFill>
                <a:effectLst/>
                <a:highlight>
                  <a:srgbClr val="000000"/>
                </a:highlight>
                <a:latin typeface="Consolas" panose="020B0609020204030204" pitchFamily="49" charset="0"/>
                <a:ea typeface="Times New Roman" panose="02020603050405020304" pitchFamily="18" charset="0"/>
              </a:rPr>
              <a:t>linha</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a:solidFill>
                  <a:srgbClr val="E6E6FA"/>
                </a:solidFill>
                <a:effectLst/>
                <a:highlight>
                  <a:srgbClr val="000000"/>
                </a:highlight>
                <a:latin typeface="Consolas" panose="020B0609020204030204" pitchFamily="49" charset="0"/>
                <a:ea typeface="Times New Roman" panose="02020603050405020304" pitchFamily="18" charset="0"/>
              </a:rPr>
              <a:t>=</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err="1">
                <a:solidFill>
                  <a:srgbClr val="F3EC79"/>
                </a:solidFill>
                <a:effectLst/>
                <a:highlight>
                  <a:srgbClr val="000000"/>
                </a:highlight>
                <a:latin typeface="Consolas" panose="020B0609020204030204" pitchFamily="49" charset="0"/>
                <a:ea typeface="Times New Roman" panose="02020603050405020304" pitchFamily="18" charset="0"/>
              </a:rPr>
              <a:t>scanner</a:t>
            </a:r>
            <a:r>
              <a:rPr lang="pt-BR" sz="1800" dirty="0" err="1">
                <a:solidFill>
                  <a:srgbClr val="E6E6FA"/>
                </a:solidFill>
                <a:effectLst/>
                <a:highlight>
                  <a:srgbClr val="000000"/>
                </a:highlight>
                <a:latin typeface="Consolas" panose="020B0609020204030204" pitchFamily="49" charset="0"/>
                <a:ea typeface="Times New Roman" panose="02020603050405020304" pitchFamily="18" charset="0"/>
              </a:rPr>
              <a:t>.</a:t>
            </a:r>
            <a:r>
              <a:rPr lang="pt-BR" sz="1800" dirty="0" err="1">
                <a:solidFill>
                  <a:srgbClr val="A7EC21"/>
                </a:solidFill>
                <a:effectLst/>
                <a:highlight>
                  <a:srgbClr val="000000"/>
                </a:highlight>
                <a:latin typeface="Consolas" panose="020B0609020204030204" pitchFamily="49" charset="0"/>
                <a:ea typeface="Times New Roman" panose="02020603050405020304" pitchFamily="18" charset="0"/>
              </a:rPr>
              <a:t>nextInt</a:t>
            </a:r>
            <a:r>
              <a:rPr lang="pt-BR" sz="1800" dirty="0">
                <a:solidFill>
                  <a:srgbClr val="F9FAF4"/>
                </a:solidFill>
                <a:effectLst/>
                <a:highlight>
                  <a:srgbClr val="000000"/>
                </a:highlight>
                <a:latin typeface="Consolas" panose="020B0609020204030204" pitchFamily="49" charset="0"/>
                <a:ea typeface="Times New Roman" panose="02020603050405020304" pitchFamily="18" charset="0"/>
              </a:rPr>
              <a:t>()</a:t>
            </a:r>
            <a:r>
              <a:rPr lang="pt-BR" sz="1800" dirty="0">
                <a:solidFill>
                  <a:srgbClr val="E6E6FA"/>
                </a:solidFill>
                <a:effectLst/>
                <a:highlight>
                  <a:srgbClr val="000000"/>
                </a:highlight>
                <a:latin typeface="Consolas" panose="020B0609020204030204" pitchFamily="49" charset="0"/>
                <a:ea typeface="Times New Roman" panose="02020603050405020304" pitchFamily="18" charset="0"/>
              </a:rPr>
              <a:t>;    </a:t>
            </a:r>
            <a:endParaRPr lang="pt-BR" dirty="0">
              <a:highlight>
                <a:srgbClr val="000000"/>
              </a:highlight>
              <a:latin typeface="Times New Roman" panose="02020603050405020304" pitchFamily="18" charset="0"/>
              <a:ea typeface="Times New Roman" panose="02020603050405020304" pitchFamily="18" charset="0"/>
            </a:endParaRPr>
          </a:p>
          <a:p>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err="1">
                <a:solidFill>
                  <a:srgbClr val="CC6C1D"/>
                </a:solidFill>
                <a:effectLst/>
                <a:highlight>
                  <a:srgbClr val="000000"/>
                </a:highlight>
                <a:latin typeface="Consolas" panose="020B0609020204030204" pitchFamily="49" charset="0"/>
                <a:ea typeface="Times New Roman" panose="02020603050405020304" pitchFamily="18" charset="0"/>
              </a:rPr>
              <a:t>int</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a:solidFill>
                  <a:srgbClr val="F2F200"/>
                </a:solidFill>
                <a:effectLst/>
                <a:highlight>
                  <a:srgbClr val="000000"/>
                </a:highlight>
                <a:latin typeface="Consolas" panose="020B0609020204030204" pitchFamily="49" charset="0"/>
                <a:ea typeface="Times New Roman" panose="02020603050405020304" pitchFamily="18" charset="0"/>
              </a:rPr>
              <a:t>coluna</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a:solidFill>
                  <a:srgbClr val="E6E6FA"/>
                </a:solidFill>
                <a:effectLst/>
                <a:highlight>
                  <a:srgbClr val="000000"/>
                </a:highlight>
                <a:latin typeface="Consolas" panose="020B0609020204030204" pitchFamily="49" charset="0"/>
                <a:ea typeface="Times New Roman" panose="02020603050405020304" pitchFamily="18" charset="0"/>
              </a:rPr>
              <a:t>=</a:t>
            </a:r>
            <a:r>
              <a:rPr lang="pt-BR" sz="1800" dirty="0">
                <a:solidFill>
                  <a:srgbClr val="D9E8F7"/>
                </a:solidFill>
                <a:effectLst/>
                <a:highlight>
                  <a:srgbClr val="000000"/>
                </a:highlight>
                <a:latin typeface="Consolas" panose="020B0609020204030204" pitchFamily="49" charset="0"/>
                <a:ea typeface="Times New Roman" panose="02020603050405020304" pitchFamily="18" charset="0"/>
              </a:rPr>
              <a:t> </a:t>
            </a:r>
            <a:r>
              <a:rPr lang="pt-BR" sz="1800" dirty="0" err="1">
                <a:solidFill>
                  <a:srgbClr val="F3EC79"/>
                </a:solidFill>
                <a:effectLst/>
                <a:highlight>
                  <a:srgbClr val="000000"/>
                </a:highlight>
                <a:latin typeface="Consolas" panose="020B0609020204030204" pitchFamily="49" charset="0"/>
                <a:ea typeface="Times New Roman" panose="02020603050405020304" pitchFamily="18" charset="0"/>
              </a:rPr>
              <a:t>scanner</a:t>
            </a:r>
            <a:r>
              <a:rPr lang="pt-BR" sz="1800" dirty="0" err="1">
                <a:solidFill>
                  <a:srgbClr val="E6E6FA"/>
                </a:solidFill>
                <a:effectLst/>
                <a:highlight>
                  <a:srgbClr val="000000"/>
                </a:highlight>
                <a:latin typeface="Consolas" panose="020B0609020204030204" pitchFamily="49" charset="0"/>
                <a:ea typeface="Times New Roman" panose="02020603050405020304" pitchFamily="18" charset="0"/>
              </a:rPr>
              <a:t>.</a:t>
            </a:r>
            <a:r>
              <a:rPr lang="pt-BR" sz="1800" dirty="0" err="1">
                <a:solidFill>
                  <a:srgbClr val="A7EC21"/>
                </a:solidFill>
                <a:effectLst/>
                <a:highlight>
                  <a:srgbClr val="000000"/>
                </a:highlight>
                <a:latin typeface="Consolas" panose="020B0609020204030204" pitchFamily="49" charset="0"/>
                <a:ea typeface="Times New Roman" panose="02020603050405020304" pitchFamily="18" charset="0"/>
              </a:rPr>
              <a:t>nextInt</a:t>
            </a:r>
            <a:r>
              <a:rPr lang="pt-BR" sz="1800" dirty="0">
                <a:solidFill>
                  <a:srgbClr val="F9FAF4"/>
                </a:solidFill>
                <a:effectLst/>
                <a:highlight>
                  <a:srgbClr val="000000"/>
                </a:highlight>
                <a:latin typeface="Consolas" panose="020B0609020204030204" pitchFamily="49" charset="0"/>
                <a:ea typeface="Times New Roman" panose="02020603050405020304" pitchFamily="18" charset="0"/>
              </a:rPr>
              <a:t>()</a:t>
            </a:r>
            <a:r>
              <a:rPr lang="pt-BR" sz="1800" dirty="0">
                <a:solidFill>
                  <a:srgbClr val="E6E6FA"/>
                </a:solidFill>
                <a:effectLst/>
                <a:highlight>
                  <a:srgbClr val="000000"/>
                </a:highlight>
                <a:latin typeface="Consolas" panose="020B0609020204030204" pitchFamily="49" charset="0"/>
                <a:ea typeface="Times New Roman" panose="02020603050405020304" pitchFamily="18" charset="0"/>
              </a:rPr>
              <a:t>;</a:t>
            </a:r>
            <a:endParaRPr lang="pt-BR" sz="1800" dirty="0">
              <a:effectLst/>
              <a:highlight>
                <a:srgbClr val="000000"/>
              </a:highlight>
              <a:latin typeface="Times New Roman" panose="02020603050405020304" pitchFamily="18" charset="0"/>
              <a:ea typeface="Times New Roman" panose="02020603050405020304" pitchFamily="18" charset="0"/>
            </a:endParaRPr>
          </a:p>
          <a:p>
            <a:pPr marL="457200">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sp>
        <p:nvSpPr>
          <p:cNvPr id="3" name="CaixaDeTexto 2">
            <a:extLst>
              <a:ext uri="{FF2B5EF4-FFF2-40B4-BE49-F238E27FC236}">
                <a16:creationId xmlns:a16="http://schemas.microsoft.com/office/drawing/2014/main" id="{D6DEA23C-929D-9E57-CAE7-FD71069BB719}"/>
              </a:ext>
            </a:extLst>
          </p:cNvPr>
          <p:cNvSpPr txBox="1"/>
          <p:nvPr/>
        </p:nvSpPr>
        <p:spPr>
          <a:xfrm>
            <a:off x="1971675" y="3019730"/>
            <a:ext cx="4575362" cy="681149"/>
          </a:xfrm>
          <a:prstGeom prst="rect">
            <a:avLst/>
          </a:prstGeom>
          <a:noFill/>
        </p:spPr>
        <p:txBody>
          <a:bodyPr wrap="square">
            <a:spAutoFit/>
          </a:bodyPr>
          <a:lstStyle/>
          <a:p>
            <a:pPr marL="457200">
              <a:lnSpc>
                <a:spcPct val="107000"/>
              </a:lnSpc>
              <a:spcAft>
                <a:spcPts val="800"/>
              </a:spcAft>
            </a:pP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Onde </a:t>
            </a:r>
            <a:r>
              <a:rPr lang="pt-BR" sz="1200" kern="100" dirty="0" err="1">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int</a:t>
            </a:r>
            <a:r>
              <a:rPr lang="pt-BR" sz="12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linha e coluna são utilizados para referenciar as linhas e colunas usadas na matriz do jogo.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240149" y="1151940"/>
            <a:ext cx="6520609" cy="1813136"/>
          </a:xfrm>
          <a:prstGeom prst="rect">
            <a:avLst/>
          </a:prstGeom>
        </p:spPr>
        <p:txBody>
          <a:bodyPr spcFirstLastPara="1" wrap="square" lIns="91425" tIns="91425" rIns="91425" bIns="91425" anchor="ctr" anchorCtr="0">
            <a:noAutofit/>
          </a:bodyPr>
          <a:lstStyle/>
          <a:p>
            <a:pPr marL="0" indent="0"/>
            <a:r>
              <a:rPr lang="pt-BR" kern="100" dirty="0">
                <a:effectLst/>
                <a:latin typeface="Fira Code" panose="020B0809050000020004" pitchFamily="49" charset="0"/>
                <a:ea typeface="Fira Code" panose="020B0809050000020004" pitchFamily="49" charset="0"/>
                <a:cs typeface="Fira Code" panose="020B0809050000020004" pitchFamily="49" charset="0"/>
              </a:rPr>
              <a:t>Os vetores são estruturas de dados que representam um conjunto de valores do mesmo tipo referenciáveis pelo mesmo nome, mas de dados diferentes, ou seja, armazenar vários dados diferentes em um único lugar;</a:t>
            </a:r>
          </a:p>
          <a:p>
            <a:pPr marL="0" lvl="0" indent="0" algn="l" rtl="0">
              <a:spcBef>
                <a:spcPts val="0"/>
              </a:spcBef>
              <a:spcAft>
                <a:spcPts val="0"/>
              </a:spcAft>
              <a:buNone/>
            </a:pP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515" name="Google Shape;515;p31"/>
          <p:cNvSpPr txBox="1">
            <a:spLocks noGrp="1"/>
          </p:cNvSpPr>
          <p:nvPr>
            <p:ph type="title"/>
          </p:nvPr>
        </p:nvSpPr>
        <p:spPr>
          <a:xfrm>
            <a:off x="1143249" y="621240"/>
            <a:ext cx="460614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Vetores e Matrizes {</a:t>
            </a:r>
            <a:endParaRPr dirty="0"/>
          </a:p>
        </p:txBody>
      </p:sp>
      <p:grpSp>
        <p:nvGrpSpPr>
          <p:cNvPr id="516" name="Google Shape;516;p31"/>
          <p:cNvGrpSpPr/>
          <p:nvPr/>
        </p:nvGrpSpPr>
        <p:grpSpPr>
          <a:xfrm>
            <a:off x="1760501" y="1706472"/>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grpSp>
        <p:nvGrpSpPr>
          <p:cNvPr id="545" name="Google Shape;545;p31"/>
          <p:cNvGrpSpPr/>
          <p:nvPr/>
        </p:nvGrpSpPr>
        <p:grpSpPr>
          <a:xfrm>
            <a:off x="1656319" y="3191989"/>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bg1"/>
                  </a:solidFill>
                  <a:latin typeface="Fira Code"/>
                  <a:ea typeface="Fira Code"/>
                  <a:cs typeface="Fira Code"/>
                  <a:sym typeface="Fira Code"/>
                </a:rPr>
                <a:t>}</a:t>
              </a:r>
              <a:endParaRPr sz="2800" dirty="0">
                <a:solidFill>
                  <a:schemeClr val="bg1"/>
                </a:solidFill>
                <a:latin typeface="Fira Code"/>
                <a:ea typeface="Fira Code"/>
                <a:cs typeface="Fira Code"/>
                <a:sym typeface="Fira Code"/>
              </a:endParaRPr>
            </a:p>
          </p:txBody>
        </p:sp>
      </p:grpSp>
      <p:grpSp>
        <p:nvGrpSpPr>
          <p:cNvPr id="554" name="Google Shape;554;p31"/>
          <p:cNvGrpSpPr/>
          <p:nvPr/>
        </p:nvGrpSpPr>
        <p:grpSpPr>
          <a:xfrm>
            <a:off x="1084825" y="1208049"/>
            <a:ext cx="506100" cy="1797672"/>
            <a:chOff x="1084825" y="3203163"/>
            <a:chExt cx="506100" cy="1797672"/>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bg1"/>
                  </a:solidFill>
                  <a:latin typeface="Fira Code"/>
                  <a:ea typeface="Fira Code"/>
                  <a:cs typeface="Fira Code"/>
                  <a:sym typeface="Fira Code"/>
                </a:rPr>
                <a:t>}</a:t>
              </a:r>
            </a:p>
            <a:p>
              <a:pPr marL="0" lvl="0" indent="0" algn="ctr" rtl="0">
                <a:spcBef>
                  <a:spcPts val="0"/>
                </a:spcBef>
                <a:spcAft>
                  <a:spcPts val="0"/>
                </a:spcAft>
                <a:buNone/>
              </a:pPr>
              <a:r>
                <a:rPr lang="en" sz="2800" dirty="0">
                  <a:solidFill>
                    <a:schemeClr val="bg1"/>
                  </a:solidFill>
                  <a:latin typeface="Fira Code"/>
                  <a:ea typeface="Fira Code"/>
                  <a:cs typeface="Fira Code"/>
                  <a:sym typeface="Fira Code"/>
                </a:rPr>
                <a:t>{</a:t>
              </a:r>
              <a:endParaRPr sz="2800" dirty="0">
                <a:solidFill>
                  <a:schemeClr val="bg1"/>
                </a:solidFill>
                <a:latin typeface="Fira Code"/>
                <a:ea typeface="Fira Code"/>
                <a:cs typeface="Fira Code"/>
                <a:sym typeface="Fira Code"/>
              </a:endParaRPr>
            </a:p>
          </p:txBody>
        </p:sp>
      </p:grpSp>
      <p:pic>
        <p:nvPicPr>
          <p:cNvPr id="6" name="Imagem 5">
            <a:extLst>
              <a:ext uri="{FF2B5EF4-FFF2-40B4-BE49-F238E27FC236}">
                <a16:creationId xmlns:a16="http://schemas.microsoft.com/office/drawing/2014/main" id="{980829AB-6DC7-BDE4-AC42-D67691C23F1A}"/>
              </a:ext>
            </a:extLst>
          </p:cNvPr>
          <p:cNvPicPr>
            <a:picLocks noChangeAspect="1"/>
          </p:cNvPicPr>
          <p:nvPr/>
        </p:nvPicPr>
        <p:blipFill>
          <a:blip r:embed="rId3"/>
          <a:stretch>
            <a:fillRect/>
          </a:stretch>
        </p:blipFill>
        <p:spPr>
          <a:xfrm>
            <a:off x="1745948" y="3255929"/>
            <a:ext cx="365792" cy="298730"/>
          </a:xfrm>
          <a:prstGeom prst="rect">
            <a:avLst/>
          </a:prstGeom>
        </p:spPr>
      </p:pic>
      <p:grpSp>
        <p:nvGrpSpPr>
          <p:cNvPr id="7" name="Google Shape;545;p31">
            <a:extLst>
              <a:ext uri="{FF2B5EF4-FFF2-40B4-BE49-F238E27FC236}">
                <a16:creationId xmlns:a16="http://schemas.microsoft.com/office/drawing/2014/main" id="{88DAFA3F-5D1E-273B-BA62-136CBDD4CC44}"/>
              </a:ext>
            </a:extLst>
          </p:cNvPr>
          <p:cNvGrpSpPr/>
          <p:nvPr/>
        </p:nvGrpSpPr>
        <p:grpSpPr>
          <a:xfrm>
            <a:off x="1656319" y="1653205"/>
            <a:ext cx="506092" cy="426611"/>
            <a:chOff x="1665363" y="1706700"/>
            <a:chExt cx="578325" cy="487500"/>
          </a:xfrm>
        </p:grpSpPr>
        <p:sp>
          <p:nvSpPr>
            <p:cNvPr id="8" name="Google Shape;546;p31">
              <a:extLst>
                <a:ext uri="{FF2B5EF4-FFF2-40B4-BE49-F238E27FC236}">
                  <a16:creationId xmlns:a16="http://schemas.microsoft.com/office/drawing/2014/main" id="{9042A63C-8AA0-15F3-F5D5-98AEFC74016C}"/>
                </a:ext>
              </a:extLst>
            </p:cNvPr>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47;p31">
              <a:extLst>
                <a:ext uri="{FF2B5EF4-FFF2-40B4-BE49-F238E27FC236}">
                  <a16:creationId xmlns:a16="http://schemas.microsoft.com/office/drawing/2014/main" id="{A83FBD77-512A-6326-8D73-9A31CAC79FF5}"/>
                </a:ext>
              </a:extLst>
            </p:cNvPr>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CaixaDeTexto 10">
            <a:extLst>
              <a:ext uri="{FF2B5EF4-FFF2-40B4-BE49-F238E27FC236}">
                <a16:creationId xmlns:a16="http://schemas.microsoft.com/office/drawing/2014/main" id="{8F853C96-3E67-6E87-C880-851D87C5C356}"/>
              </a:ext>
            </a:extLst>
          </p:cNvPr>
          <p:cNvSpPr txBox="1"/>
          <p:nvPr/>
        </p:nvSpPr>
        <p:spPr>
          <a:xfrm>
            <a:off x="1808801" y="2900444"/>
            <a:ext cx="5514448" cy="1009700"/>
          </a:xfrm>
          <a:prstGeom prst="rect">
            <a:avLst/>
          </a:prstGeom>
          <a:noFill/>
        </p:spPr>
        <p:txBody>
          <a:bodyPr wrap="square">
            <a:spAutoFit/>
          </a:bodyPr>
          <a:lstStyle/>
          <a:p>
            <a:pPr marL="457200">
              <a:lnSpc>
                <a:spcPct val="107000"/>
              </a:lnSpc>
              <a:spcAft>
                <a:spcPts val="800"/>
              </a:spcAft>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No jogo utilizamos a Matriz e os vetores para armazenar as jogadas do usuário e mostrar o tabuleiro como no exemplo a seguir onde é invocado uma variável de tipo char;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Exemplo no Jogo; </a:t>
            </a:r>
            <a:r>
              <a:rPr lang="en" dirty="0">
                <a:solidFill>
                  <a:schemeClr val="accent6"/>
                </a:solidFill>
              </a:rPr>
              <a:t>{</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2971150"/>
            <a:ext cx="667800" cy="902750"/>
            <a:chOff x="2008321" y="2971150"/>
            <a:chExt cx="667800" cy="902750"/>
          </a:xfrm>
        </p:grpSpPr>
        <p:cxnSp>
          <p:nvCxnSpPr>
            <p:cNvPr id="567" name="Google Shape;567;p32"/>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SENAC</a:t>
            </a:r>
            <a:endParaRPr sz="1400" dirty="0">
              <a:solidFill>
                <a:schemeClr val="accent3"/>
              </a:solidFill>
            </a:endParaRPr>
          </a:p>
        </p:txBody>
      </p:sp>
      <p:pic>
        <p:nvPicPr>
          <p:cNvPr id="3" name="Imagem 2">
            <a:extLst>
              <a:ext uri="{FF2B5EF4-FFF2-40B4-BE49-F238E27FC236}">
                <a16:creationId xmlns:a16="http://schemas.microsoft.com/office/drawing/2014/main" id="{4CD0395F-46EE-7EDD-C91B-940566BEBA8A}"/>
              </a:ext>
            </a:extLst>
          </p:cNvPr>
          <p:cNvPicPr>
            <a:picLocks noChangeAspect="1"/>
          </p:cNvPicPr>
          <p:nvPr/>
        </p:nvPicPr>
        <p:blipFill rotWithShape="1">
          <a:blip r:embed="rId3"/>
          <a:srcRect l="17525" t="13286" r="63097" b="74881"/>
          <a:stretch/>
        </p:blipFill>
        <p:spPr>
          <a:xfrm>
            <a:off x="1590925" y="1385340"/>
            <a:ext cx="4865100" cy="17066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Funções </a:t>
            </a:r>
            <a:r>
              <a:rPr lang="en" dirty="0">
                <a:solidFill>
                  <a:schemeClr val="bg1"/>
                </a:solidFill>
              </a:rPr>
              <a:t>em Java </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accent3"/>
                </a:solidFill>
              </a:rPr>
              <a:t>Programador de Sistemas</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accent3"/>
                </a:solidFill>
              </a:rPr>
              <a:t>SENAC</a:t>
            </a:r>
            <a:endParaRPr sz="1400" dirty="0">
              <a:solidFill>
                <a:schemeClr val="accent3"/>
              </a:solidFill>
            </a:endParaRPr>
          </a:p>
        </p:txBody>
      </p:sp>
      <p:sp>
        <p:nvSpPr>
          <p:cNvPr id="3" name="CaixaDeTexto 2">
            <a:extLst>
              <a:ext uri="{FF2B5EF4-FFF2-40B4-BE49-F238E27FC236}">
                <a16:creationId xmlns:a16="http://schemas.microsoft.com/office/drawing/2014/main" id="{37118C00-AD39-EB81-D40F-D3F971CDE799}"/>
              </a:ext>
            </a:extLst>
          </p:cNvPr>
          <p:cNvSpPr txBox="1"/>
          <p:nvPr/>
        </p:nvSpPr>
        <p:spPr>
          <a:xfrm>
            <a:off x="999862" y="1444023"/>
            <a:ext cx="6382573" cy="1240211"/>
          </a:xfrm>
          <a:prstGeom prst="rect">
            <a:avLst/>
          </a:prstGeom>
          <a:noFill/>
        </p:spPr>
        <p:txBody>
          <a:bodyPr wrap="square">
            <a:spAutoFit/>
          </a:bodyPr>
          <a:lstStyle/>
          <a:p>
            <a:pPr marL="457200">
              <a:lnSpc>
                <a:spcPct val="107000"/>
              </a:lnSpc>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Uma função é um pedaço de código organizado e reutilizável que é usado para executar uma única ação realizada</a:t>
            </a:r>
          </a:p>
          <a:p>
            <a:pPr marL="457200">
              <a:lnSpc>
                <a:spcPct val="107000"/>
              </a:lnSpc>
              <a:spcAft>
                <a:spcPts val="800"/>
              </a:spcAft>
            </a:pPr>
            <a:r>
              <a:rPr lang="pt-BR" sz="1400" kern="1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Exemplo no jogo da velha é a função definida para verificar se o usuário ganhou ou perdeu o jogo</a:t>
            </a:r>
          </a:p>
        </p:txBody>
      </p:sp>
      <p:pic>
        <p:nvPicPr>
          <p:cNvPr id="5" name="Imagem 4">
            <a:extLst>
              <a:ext uri="{FF2B5EF4-FFF2-40B4-BE49-F238E27FC236}">
                <a16:creationId xmlns:a16="http://schemas.microsoft.com/office/drawing/2014/main" id="{D11CAE6A-CBEB-9D24-1AC6-7C75855C1574}"/>
              </a:ext>
            </a:extLst>
          </p:cNvPr>
          <p:cNvPicPr>
            <a:picLocks noChangeAspect="1"/>
          </p:cNvPicPr>
          <p:nvPr/>
        </p:nvPicPr>
        <p:blipFill rotWithShape="1">
          <a:blip r:embed="rId3"/>
          <a:srcRect l="18458" t="56364" r="39502" b="34747"/>
          <a:stretch/>
        </p:blipFill>
        <p:spPr>
          <a:xfrm>
            <a:off x="1396672" y="2808934"/>
            <a:ext cx="6783756" cy="8068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Loops em Java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7" name="Google Shape;637;p34"/>
          <p:cNvSpPr txBox="1"/>
          <p:nvPr/>
        </p:nvSpPr>
        <p:spPr>
          <a:xfrm>
            <a:off x="1630375" y="1231821"/>
            <a:ext cx="5865159" cy="7037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6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Os loops em </a:t>
            </a:r>
            <a:r>
              <a:rPr lang="pt-BR" sz="1600" dirty="0" err="1">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java</a:t>
            </a:r>
            <a:r>
              <a:rPr lang="pt-BR" sz="1600" dirty="0">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 são usados para executar uma sequência de instruções/funções repetidamente quando algumas condições tornam-se </a:t>
            </a:r>
            <a:r>
              <a:rPr lang="pt-BR" sz="1600" dirty="0" err="1">
                <a:solidFill>
                  <a:schemeClr val="accent3"/>
                </a:solidFill>
                <a:effectLst/>
                <a:latin typeface="Fira Code" panose="020B0809050000020004" pitchFamily="49" charset="0"/>
                <a:ea typeface="Fira Code" panose="020B0809050000020004" pitchFamily="49" charset="0"/>
                <a:cs typeface="Fira Code" panose="020B0809050000020004" pitchFamily="49" charset="0"/>
              </a:rPr>
              <a:t>true</a:t>
            </a:r>
            <a:endParaRPr sz="1200" dirty="0">
              <a:solidFill>
                <a:schemeClr val="accent3"/>
              </a:solidFill>
              <a:latin typeface="Fira Code" panose="020B0809050000020004" pitchFamily="49" charset="0"/>
              <a:ea typeface="Fira Code" panose="020B0809050000020004" pitchFamily="49" charset="0"/>
              <a:cs typeface="Fira Code" panose="020B0809050000020004" pitchFamily="49" charset="0"/>
              <a:sym typeface="Fira Code"/>
            </a:endParaRPr>
          </a:p>
        </p:txBody>
      </p:sp>
      <p:sp>
        <p:nvSpPr>
          <p:cNvPr id="638" name="Google Shape;638;p34"/>
          <p:cNvSpPr txBox="1"/>
          <p:nvPr/>
        </p:nvSpPr>
        <p:spPr>
          <a:xfrm>
            <a:off x="2029021" y="2043435"/>
            <a:ext cx="155514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2000" dirty="0">
                <a:solidFill>
                  <a:schemeClr val="lt2"/>
                </a:solidFill>
                <a:latin typeface="Fira Code"/>
                <a:ea typeface="Fira Code"/>
                <a:cs typeface="Fira Code"/>
                <a:sym typeface="Fira Code"/>
              </a:rPr>
              <a:t>Loop for</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3368977" y="204343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dirty="0">
                <a:solidFill>
                  <a:schemeClr val="accent3"/>
                </a:solidFill>
                <a:latin typeface="Fira Code"/>
                <a:ea typeface="Fira Code"/>
                <a:cs typeface="Fira Code"/>
                <a:sym typeface="Fira Code"/>
              </a:rPr>
              <a:t>É quando o número de iterações (repetições) é fixo;</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489875" y="2700546"/>
            <a:ext cx="17991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2000" dirty="0">
                <a:solidFill>
                  <a:schemeClr val="dk2"/>
                </a:solidFill>
                <a:latin typeface="Fira Code"/>
                <a:ea typeface="Fira Code"/>
                <a:cs typeface="Fira Code"/>
                <a:sym typeface="Fira Code"/>
              </a:rPr>
              <a:t>Loop </a:t>
            </a:r>
            <a:r>
              <a:rPr lang="pt-BR" sz="2000" dirty="0" err="1">
                <a:solidFill>
                  <a:schemeClr val="dk2"/>
                </a:solidFill>
                <a:latin typeface="Fira Code"/>
                <a:ea typeface="Fira Code"/>
                <a:cs typeface="Fira Code"/>
                <a:sym typeface="Fira Code"/>
              </a:rPr>
              <a:t>While</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4122833" y="2748324"/>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dirty="0">
                <a:solidFill>
                  <a:schemeClr val="accent3"/>
                </a:solidFill>
                <a:latin typeface="Fira Code"/>
                <a:ea typeface="Fira Code"/>
                <a:cs typeface="Fira Code"/>
                <a:sym typeface="Fira Code"/>
              </a:rPr>
              <a:t>É quando o número de iterações não é fixo;</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Programador de sistemas</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0621" y="2333946"/>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54"/>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 no jogo; </a:t>
            </a:r>
            <a:r>
              <a:rPr lang="pt-BR">
                <a:solidFill>
                  <a:schemeClr val="accent3"/>
                </a:solidFill>
              </a:rPr>
              <a:t>{</a:t>
            </a:r>
            <a:endParaRPr lang="pt-B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Programador de sistemas</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400" dirty="0">
                <a:solidFill>
                  <a:schemeClr val="accent3"/>
                </a:solidFill>
              </a:rPr>
              <a:t>SENAC</a:t>
            </a:r>
            <a:endParaRPr sz="1400" dirty="0">
              <a:solidFill>
                <a:schemeClr val="accent3"/>
              </a:solidFill>
            </a:endParaRPr>
          </a:p>
        </p:txBody>
      </p:sp>
      <p:pic>
        <p:nvPicPr>
          <p:cNvPr id="17" name="Imagem 16">
            <a:extLst>
              <a:ext uri="{FF2B5EF4-FFF2-40B4-BE49-F238E27FC236}">
                <a16:creationId xmlns:a16="http://schemas.microsoft.com/office/drawing/2014/main" id="{56DACB55-EE59-7241-04CA-9C96CE403CF0}"/>
              </a:ext>
            </a:extLst>
          </p:cNvPr>
          <p:cNvPicPr>
            <a:picLocks noChangeAspect="1"/>
          </p:cNvPicPr>
          <p:nvPr/>
        </p:nvPicPr>
        <p:blipFill rotWithShape="1">
          <a:blip r:embed="rId3"/>
          <a:srcRect l="18896" t="39216" r="39029" b="51503"/>
          <a:stretch/>
        </p:blipFill>
        <p:spPr>
          <a:xfrm>
            <a:off x="1418663" y="1351429"/>
            <a:ext cx="5581261" cy="692524"/>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34bf5f9-506b-4c3c-ab40-82058de6475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315DDE4693B5E47B80391235EBD3781" ma:contentTypeVersion="7" ma:contentTypeDescription="Crie um novo documento." ma:contentTypeScope="" ma:versionID="445f373c6de8c1b9c62b43402651f660">
  <xsd:schema xmlns:xsd="http://www.w3.org/2001/XMLSchema" xmlns:xs="http://www.w3.org/2001/XMLSchema" xmlns:p="http://schemas.microsoft.com/office/2006/metadata/properties" xmlns:ns3="f34bf5f9-506b-4c3c-ab40-82058de6475c" xmlns:ns4="dcc8ddc3-b820-44c6-b482-ed36b4520ed4" targetNamespace="http://schemas.microsoft.com/office/2006/metadata/properties" ma:root="true" ma:fieldsID="557bf1a38fda4f60122f52b44ac4f657" ns3:_="" ns4:_="">
    <xsd:import namespace="f34bf5f9-506b-4c3c-ab40-82058de6475c"/>
    <xsd:import namespace="dcc8ddc3-b820-44c6-b482-ed36b4520ed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4bf5f9-506b-4c3c-ab40-82058de647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cc8ddc3-b820-44c6-b482-ed36b4520ed4"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element name="SharingHintHash" ma:index="14"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570AC1-6235-45DB-B5F6-F2C6355592A1}">
  <ds:schemaRefs>
    <ds:schemaRef ds:uri="dcc8ddc3-b820-44c6-b482-ed36b4520ed4"/>
    <ds:schemaRef ds:uri="f34bf5f9-506b-4c3c-ab40-82058de6475c"/>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68051FE-32F4-40C6-A726-95D802EB2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4bf5f9-506b-4c3c-ab40-82058de6475c"/>
    <ds:schemaRef ds:uri="dcc8ddc3-b820-44c6-b482-ed36b4520e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65E8F4-F237-42BA-BBA0-8A55C52BF9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439</TotalTime>
  <Words>647</Words>
  <Application>Microsoft Office PowerPoint</Application>
  <PresentationFormat>Apresentação na tela (16:9)</PresentationFormat>
  <Paragraphs>105</Paragraphs>
  <Slides>12</Slides>
  <Notes>12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12</vt:i4>
      </vt:variant>
    </vt:vector>
  </HeadingPairs>
  <TitlesOfParts>
    <vt:vector size="20" baseType="lpstr">
      <vt:lpstr>Times New Roman</vt:lpstr>
      <vt:lpstr>inter-regular</vt:lpstr>
      <vt:lpstr>Calibri</vt:lpstr>
      <vt:lpstr>Montserrat</vt:lpstr>
      <vt:lpstr>Consolas</vt:lpstr>
      <vt:lpstr>Arial</vt:lpstr>
      <vt:lpstr>Fira Code</vt:lpstr>
      <vt:lpstr>Programming Language Workshop for Beginners by Slidesgo</vt:lpstr>
      <vt:lpstr>Introdução a programação{</vt:lpstr>
      <vt:lpstr>Sintaxe básica do Java;</vt:lpstr>
      <vt:lpstr>01</vt:lpstr>
      <vt:lpstr>01 {</vt:lpstr>
      <vt:lpstr>Vetores e Matrizes {</vt:lpstr>
      <vt:lpstr>Exemplo no Jogo; {</vt:lpstr>
      <vt:lpstr>Funções em Java {</vt:lpstr>
      <vt:lpstr>Loops em Java {</vt:lpstr>
      <vt:lpstr>Exemplo no jogo; {</vt:lpstr>
      <vt:lpstr>Classes e ‘Objetos’ {</vt:lpstr>
      <vt:lpstr>Instancia de Objetos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programação{</dc:title>
  <dc:creator>BRUNO CAETANO</dc:creator>
  <cp:lastModifiedBy>BRUNO CAETANO</cp:lastModifiedBy>
  <cp:revision>6</cp:revision>
  <dcterms:modified xsi:type="dcterms:W3CDTF">2023-09-21T16:48:56Z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0x010100A315DDE4693B5E47B80391235EBD3781</vt:lpwstr>
  </property>
</Properties>
</file>