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91" r:id="rId6"/>
    <p:sldId id="292" r:id="rId7"/>
    <p:sldId id="293" r:id="rId8"/>
    <p:sldId id="294" r:id="rId9"/>
    <p:sldId id="295" r:id="rId10"/>
    <p:sldId id="296" r:id="rId11"/>
    <p:sldId id="300" r:id="rId12"/>
    <p:sldId id="299" r:id="rId13"/>
    <p:sldId id="301" r:id="rId14"/>
    <p:sldId id="302" r:id="rId15"/>
    <p:sldId id="303" r:id="rId16"/>
    <p:sldId id="305" r:id="rId17"/>
    <p:sldId id="306" r:id="rId18"/>
    <p:sldId id="307" r:id="rId19"/>
    <p:sldId id="308" r:id="rId20"/>
    <p:sldId id="310" r:id="rId21"/>
    <p:sldId id="309" r:id="rId22"/>
    <p:sldId id="311" r:id="rId23"/>
    <p:sldId id="312" r:id="rId24"/>
    <p:sldId id="313" r:id="rId25"/>
    <p:sldId id="298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95B619-3AEE-447F-8E91-03596D9F5E71}">
  <a:tblStyle styleId="{C995B619-3AEE-447F-8E91-03596D9F5E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a Luize Ribeiro Schisler" userId="95a27d4c-9810-4b15-8215-5444ea9ee1a8" providerId="ADAL" clId="{EF85C3B4-7A94-404F-81DD-8825961D6A43}"/>
    <pc:docChg chg="delSld modSld">
      <pc:chgData name="Brenda Luize Ribeiro Schisler" userId="95a27d4c-9810-4b15-8215-5444ea9ee1a8" providerId="ADAL" clId="{EF85C3B4-7A94-404F-81DD-8825961D6A43}" dt="2023-08-24T17:13:23.146" v="37" actId="20577"/>
      <pc:docMkLst>
        <pc:docMk/>
      </pc:docMkLst>
      <pc:sldChg chg="modSp mod">
        <pc:chgData name="Brenda Luize Ribeiro Schisler" userId="95a27d4c-9810-4b15-8215-5444ea9ee1a8" providerId="ADAL" clId="{EF85C3B4-7A94-404F-81DD-8825961D6A43}" dt="2023-08-24T16:42:50.050" v="1" actId="20577"/>
        <pc:sldMkLst>
          <pc:docMk/>
          <pc:sldMk cId="0" sldId="258"/>
        </pc:sldMkLst>
        <pc:spChg chg="mod">
          <ac:chgData name="Brenda Luize Ribeiro Schisler" userId="95a27d4c-9810-4b15-8215-5444ea9ee1a8" providerId="ADAL" clId="{EF85C3B4-7A94-404F-81DD-8825961D6A43}" dt="2023-08-24T16:42:50.050" v="1" actId="20577"/>
          <ac:spMkLst>
            <pc:docMk/>
            <pc:sldMk cId="0" sldId="258"/>
            <ac:spMk id="160" creationId="{00000000-0000-0000-0000-000000000000}"/>
          </ac:spMkLst>
        </pc:spChg>
      </pc:sldChg>
      <pc:sldChg chg="del">
        <pc:chgData name="Brenda Luize Ribeiro Schisler" userId="95a27d4c-9810-4b15-8215-5444ea9ee1a8" providerId="ADAL" clId="{EF85C3B4-7A94-404F-81DD-8825961D6A43}" dt="2023-08-24T16:39:57.453" v="0" actId="47"/>
        <pc:sldMkLst>
          <pc:docMk/>
          <pc:sldMk cId="2234369206" sldId="304"/>
        </pc:sldMkLst>
      </pc:sldChg>
      <pc:sldChg chg="modSp mod">
        <pc:chgData name="Brenda Luize Ribeiro Schisler" userId="95a27d4c-9810-4b15-8215-5444ea9ee1a8" providerId="ADAL" clId="{EF85C3B4-7A94-404F-81DD-8825961D6A43}" dt="2023-08-24T17:13:23.146" v="37" actId="20577"/>
        <pc:sldMkLst>
          <pc:docMk/>
          <pc:sldMk cId="3907730481" sldId="306"/>
        </pc:sldMkLst>
        <pc:spChg chg="mod">
          <ac:chgData name="Brenda Luize Ribeiro Schisler" userId="95a27d4c-9810-4b15-8215-5444ea9ee1a8" providerId="ADAL" clId="{EF85C3B4-7A94-404F-81DD-8825961D6A43}" dt="2023-08-24T17:13:23.146" v="37" actId="20577"/>
          <ac:spMkLst>
            <pc:docMk/>
            <pc:sldMk cId="3907730481" sldId="306"/>
            <ac:spMk id="5" creationId="{153CF54D-029E-9719-24C5-813C469FD6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672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442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962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527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812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062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272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770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92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37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033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64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008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330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477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70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43502792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43502792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54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1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410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99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64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907610" y="256000"/>
            <a:ext cx="4236378" cy="1275904"/>
            <a:chOff x="4049654" y="323050"/>
            <a:chExt cx="5094250" cy="1534276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10800000">
            <a:off x="11" y="3581007"/>
            <a:ext cx="4236378" cy="1275904"/>
            <a:chOff x="4049654" y="323050"/>
            <a:chExt cx="5094250" cy="1534276"/>
          </a:xfrm>
        </p:grpSpPr>
        <p:sp>
          <p:nvSpPr>
            <p:cNvPr id="18" name="Google Shape;18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flipH="1">
            <a:off x="7189050" y="4268800"/>
            <a:ext cx="1954825" cy="517822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7603701" y="4786625"/>
            <a:ext cx="1540299" cy="35687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517825"/>
            <a:ext cx="1540299" cy="35687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25" y="0"/>
            <a:ext cx="1954825" cy="517822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621175" y="1809538"/>
            <a:ext cx="5901600" cy="1403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621227" y="3503925"/>
            <a:ext cx="5901600" cy="42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/>
          </p:nvPr>
        </p:nvSpPr>
        <p:spPr>
          <a:xfrm>
            <a:off x="1628989" y="1870050"/>
            <a:ext cx="5901600" cy="1403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 dirty="0"/>
              <a:t>SEMINÁRIO:</a:t>
            </a:r>
            <a:br>
              <a:rPr lang="pt-BR" sz="6500" dirty="0"/>
            </a:br>
            <a:r>
              <a:rPr lang="pt-BR" sz="6500" dirty="0"/>
              <a:t>JAVA</a:t>
            </a:r>
            <a:endParaRPr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1"/>
          </p:nvPr>
        </p:nvSpPr>
        <p:spPr>
          <a:xfrm>
            <a:off x="1621227" y="3503925"/>
            <a:ext cx="5901600" cy="42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Brenda Schisler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Erik Gimenez</a:t>
            </a:r>
            <a:endParaRPr dirty="0"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4290650" y="1186778"/>
            <a:ext cx="562741" cy="385776"/>
            <a:chOff x="4290650" y="1186778"/>
            <a:chExt cx="562741" cy="385776"/>
          </a:xfrm>
        </p:grpSpPr>
        <p:sp>
          <p:nvSpPr>
            <p:cNvPr id="137" name="Google Shape;137;p15"/>
            <p:cNvSpPr/>
            <p:nvPr/>
          </p:nvSpPr>
          <p:spPr>
            <a:xfrm>
              <a:off x="4465972" y="1186778"/>
              <a:ext cx="212098" cy="385776"/>
            </a:xfrm>
            <a:custGeom>
              <a:avLst/>
              <a:gdLst/>
              <a:ahLst/>
              <a:cxnLst/>
              <a:rect l="l" t="t" r="r" b="b"/>
              <a:pathLst>
                <a:path w="3097" h="5633" extrusionOk="0">
                  <a:moveTo>
                    <a:pt x="2239" y="1"/>
                  </a:moveTo>
                  <a:lnTo>
                    <a:pt x="1" y="5275"/>
                  </a:lnTo>
                  <a:lnTo>
                    <a:pt x="846" y="5633"/>
                  </a:lnTo>
                  <a:lnTo>
                    <a:pt x="3096" y="370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290650" y="1256907"/>
              <a:ext cx="167240" cy="245519"/>
            </a:xfrm>
            <a:custGeom>
              <a:avLst/>
              <a:gdLst/>
              <a:ahLst/>
              <a:cxnLst/>
              <a:rect l="l" t="t" r="r" b="b"/>
              <a:pathLst>
                <a:path w="2442" h="3585" extrusionOk="0">
                  <a:moveTo>
                    <a:pt x="1787" y="1"/>
                  </a:moveTo>
                  <a:lnTo>
                    <a:pt x="1" y="1787"/>
                  </a:lnTo>
                  <a:lnTo>
                    <a:pt x="1787" y="3585"/>
                  </a:lnTo>
                  <a:lnTo>
                    <a:pt x="2442" y="2930"/>
                  </a:lnTo>
                  <a:lnTo>
                    <a:pt x="1299" y="1787"/>
                  </a:lnTo>
                  <a:lnTo>
                    <a:pt x="2442" y="656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685329" y="1256907"/>
              <a:ext cx="168062" cy="245519"/>
            </a:xfrm>
            <a:custGeom>
              <a:avLst/>
              <a:gdLst/>
              <a:ahLst/>
              <a:cxnLst/>
              <a:rect l="l" t="t" r="r" b="b"/>
              <a:pathLst>
                <a:path w="2454" h="3585" extrusionOk="0">
                  <a:moveTo>
                    <a:pt x="655" y="1"/>
                  </a:moveTo>
                  <a:lnTo>
                    <a:pt x="0" y="656"/>
                  </a:lnTo>
                  <a:lnTo>
                    <a:pt x="1143" y="1787"/>
                  </a:lnTo>
                  <a:lnTo>
                    <a:pt x="0" y="2930"/>
                  </a:lnTo>
                  <a:lnTo>
                    <a:pt x="655" y="3585"/>
                  </a:lnTo>
                  <a:lnTo>
                    <a:pt x="2453" y="178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7A82C3DD-C2A7-39FC-951D-1A8C32EB3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116" y="2184754"/>
            <a:ext cx="992560" cy="18792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65143" y="235885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 – Uso Variável INT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3CCCE6-7765-1151-FD6E-6CFB20420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14" y="1163876"/>
            <a:ext cx="6586272" cy="3409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1CC54153-548F-B31E-945D-EFC537169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6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 – Uso de Objetos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7C4F60-6F8A-016F-E2A0-C6A87B84B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71" y="818840"/>
            <a:ext cx="5235458" cy="4060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8F91180-B1D8-0292-8052-87344EB0B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9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Armazenamento de jogadores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B47A05-C7A7-1C20-5D73-270605F8A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153" y="933088"/>
            <a:ext cx="7058190" cy="3822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9B55D02D-E7D7-4116-7F00-10E06B902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54" y="3550287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1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Vetores + Matrizes</a:t>
            </a:r>
            <a:endParaRPr dirty="0"/>
          </a:p>
        </p:txBody>
      </p:sp>
      <p:sp>
        <p:nvSpPr>
          <p:cNvPr id="5" name="Google Shape;145;p16">
            <a:extLst>
              <a:ext uri="{FF2B5EF4-FFF2-40B4-BE49-F238E27FC236}">
                <a16:creationId xmlns:a16="http://schemas.microsoft.com/office/drawing/2014/main" id="{153CF54D-029E-9719-24C5-813C469FD684}"/>
              </a:ext>
            </a:extLst>
          </p:cNvPr>
          <p:cNvSpPr txBox="1"/>
          <p:nvPr/>
        </p:nvSpPr>
        <p:spPr>
          <a:xfrm>
            <a:off x="560343" y="980805"/>
            <a:ext cx="8249829" cy="159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FFFF"/>
                </a:solidFill>
                <a:latin typeface="Söhne Mono"/>
              </a:rPr>
              <a:t>Vetor (Array) Unidimensional:  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É uma sequência ordenada de elementos do mesmo tipo, armazenados em posições de índice consecutivas. Cada elemento é acessado através de um índice numérico.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1" dirty="0">
                <a:solidFill>
                  <a:srgbClr val="FFFFFF"/>
                </a:solidFill>
                <a:latin typeface="Söhne Mono"/>
              </a:rPr>
              <a:t>Exemplo: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BED9B2-E097-67A6-40EF-3505F431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012976"/>
            <a:ext cx="4447086" cy="408257"/>
          </a:xfrm>
          <a:prstGeom prst="rect">
            <a:avLst/>
          </a:prstGeom>
        </p:spPr>
      </p:pic>
      <p:sp>
        <p:nvSpPr>
          <p:cNvPr id="4" name="Google Shape;145;p16">
            <a:extLst>
              <a:ext uri="{FF2B5EF4-FFF2-40B4-BE49-F238E27FC236}">
                <a16:creationId xmlns:a16="http://schemas.microsoft.com/office/drawing/2014/main" id="{C5328D65-957F-F68C-E80C-E6BEB1FD45DE}"/>
              </a:ext>
            </a:extLst>
          </p:cNvPr>
          <p:cNvSpPr txBox="1"/>
          <p:nvPr/>
        </p:nvSpPr>
        <p:spPr>
          <a:xfrm>
            <a:off x="560343" y="2571750"/>
            <a:ext cx="8249829" cy="159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FFFF"/>
                </a:solidFill>
                <a:latin typeface="Söhne Mono"/>
              </a:rPr>
              <a:t>Matriz (Array) Multidimensional:  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É uma estrutura que consiste em linhas e colunas de elementos.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Cada elemento em uma matriz é acessado por coordenadas, que incluem índices para cada dimensão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1" dirty="0">
                <a:solidFill>
                  <a:srgbClr val="FFFFFF"/>
                </a:solidFill>
                <a:latin typeface="Söhne Mono"/>
              </a:rPr>
              <a:t>Exemplo: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8E0D0F-A8EC-4BA1-3D27-472251FCA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372" y="3335288"/>
            <a:ext cx="2284457" cy="1303560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AEF028FA-5489-8667-C8BD-FAB0C025E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2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Tabuleiro Jogo da Velha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A8B1BD0-C72D-E058-4D5D-569697468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933088"/>
            <a:ext cx="4764988" cy="2223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9AE94FC-ACD9-D348-7449-4B3954C39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163" y="1181173"/>
            <a:ext cx="4014085" cy="3419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0AF989C2-879C-7744-4DC1-13075F151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60" y="3680596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5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Funções no JAVA</a:t>
            </a:r>
            <a:endParaRPr dirty="0"/>
          </a:p>
        </p:txBody>
      </p:sp>
      <p:sp>
        <p:nvSpPr>
          <p:cNvPr id="5" name="Google Shape;145;p16">
            <a:extLst>
              <a:ext uri="{FF2B5EF4-FFF2-40B4-BE49-F238E27FC236}">
                <a16:creationId xmlns:a16="http://schemas.microsoft.com/office/drawing/2014/main" id="{153CF54D-029E-9719-24C5-813C469FD684}"/>
              </a:ext>
            </a:extLst>
          </p:cNvPr>
          <p:cNvSpPr txBox="1"/>
          <p:nvPr/>
        </p:nvSpPr>
        <p:spPr>
          <a:xfrm>
            <a:off x="720000" y="1092746"/>
            <a:ext cx="8249829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b="1" dirty="0">
                <a:solidFill>
                  <a:srgbClr val="FFFFFF"/>
                </a:solidFill>
                <a:latin typeface="Söhne Mono"/>
              </a:rPr>
              <a:t>DD de funções: 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Diz respeito a declaração e definição de funções. 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São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 blocos de código 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que executam uma tarefa específica. Podem receber 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entradas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(parâmetros) e 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retornar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resultados.</a:t>
            </a:r>
          </a:p>
          <a:p>
            <a:pPr algn="l"/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1" dirty="0">
                <a:solidFill>
                  <a:srgbClr val="FFFFFF"/>
                </a:solidFill>
                <a:latin typeface="Söhne Mono"/>
              </a:rPr>
              <a:t>Parâmetros de entrada e tipo de retorno: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 S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ão 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valores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passados para um método para processamento.</a:t>
            </a: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O tipo de retorno define o tipo de valor que um método retorna após a execução.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rgbClr val="D1D5DB"/>
              </a:solidFill>
              <a:latin typeface="Söhne"/>
            </a:endParaRPr>
          </a:p>
          <a:p>
            <a:pPr algn="l"/>
            <a:r>
              <a:rPr lang="pt-BR" b="1" dirty="0">
                <a:solidFill>
                  <a:srgbClr val="FFFFFF"/>
                </a:solidFill>
                <a:latin typeface="Söhne Mono"/>
              </a:rPr>
              <a:t>Chamada de funções: 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S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ão chamados através de seus nomes seguidos por parênteses. 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Parâmetros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(se existirem) são passados durante a chamada.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C24F6404-42B4-2B80-C1F0-4D8BBFC3C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Declarando vencedor no #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F2DAB1-C409-0C8D-B88B-BC1FA232E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34" y="933088"/>
            <a:ext cx="5486923" cy="38963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92F68564-6ADC-3A0A-FA34-BE26C963C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4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Loops no JAVA</a:t>
            </a:r>
            <a:endParaRPr dirty="0"/>
          </a:p>
        </p:txBody>
      </p:sp>
      <p:sp>
        <p:nvSpPr>
          <p:cNvPr id="5" name="Google Shape;145;p16">
            <a:extLst>
              <a:ext uri="{FF2B5EF4-FFF2-40B4-BE49-F238E27FC236}">
                <a16:creationId xmlns:a16="http://schemas.microsoft.com/office/drawing/2014/main" id="{153CF54D-029E-9719-24C5-813C469FD684}"/>
              </a:ext>
            </a:extLst>
          </p:cNvPr>
          <p:cNvSpPr txBox="1"/>
          <p:nvPr/>
        </p:nvSpPr>
        <p:spPr>
          <a:xfrm>
            <a:off x="720000" y="1092746"/>
            <a:ext cx="8249829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b="1" dirty="0">
                <a:solidFill>
                  <a:srgbClr val="FFFFFF"/>
                </a:solidFill>
                <a:latin typeface="Söhne Mono"/>
              </a:rPr>
              <a:t>Loops: 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dirty="0">
                <a:solidFill>
                  <a:srgbClr val="D1D5DB"/>
                </a:solidFill>
                <a:latin typeface="Söhne"/>
              </a:rPr>
              <a:t>São 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struturas que permitem a execução repetida de um bloco de código.</a:t>
            </a: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O loop "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for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" é ideal para execuções com número conhecido de 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repetições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O loop "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while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" é útil para repetições baseadas em condições.</a:t>
            </a:r>
            <a:endParaRPr lang="pt-BR" dirty="0">
              <a:solidFill>
                <a:srgbClr val="D1D5DB"/>
              </a:solidFill>
              <a:latin typeface="Söhne"/>
            </a:endParaRPr>
          </a:p>
          <a:p>
            <a:pPr algn="l"/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  <a:t>Controle de fluxo com estruturas de repetição:</a:t>
            </a:r>
            <a:b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Ajudam a automatizar tarefas repetitivas, eles permitem que o código execute operações em um conjunto de dados e evitam a duplicação de código ao realizar tarefas similares.</a:t>
            </a:r>
          </a:p>
          <a:p>
            <a:pPr algn="l"/>
            <a:b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36645232-6403-04ED-EAD9-63CD5BDDF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Verificação de empate no #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D115D1-D68E-DE64-A803-CA3128A22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190" y="933088"/>
            <a:ext cx="5191850" cy="36676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80537811-68B3-2B1F-29D0-3802A2988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15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Verificação de empate no #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8CBF03-F320-9FA4-5147-CBFCFCDC5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13" y="1220073"/>
            <a:ext cx="6082544" cy="27033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9BB2C84-444E-1A62-C5FA-66E5310DF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3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SUMÁRIO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788420" y="1012200"/>
            <a:ext cx="6302400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Introdução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Sintaxe Básica do 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Variáveis e Constantes no 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Vetores e Matrizes no 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Funções no 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Loops no 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Criação de Objetos e Classes no 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Atributos em Objetos e Classes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Instanciação de Objetos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Criação de um Jogo da Velha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Finalização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7D1E553C-7D0C-59AE-E354-85200799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Definição de Objetos + Classes</a:t>
            </a:r>
            <a:endParaRPr dirty="0"/>
          </a:p>
        </p:txBody>
      </p:sp>
      <p:sp>
        <p:nvSpPr>
          <p:cNvPr id="5" name="Google Shape;145;p16">
            <a:extLst>
              <a:ext uri="{FF2B5EF4-FFF2-40B4-BE49-F238E27FC236}">
                <a16:creationId xmlns:a16="http://schemas.microsoft.com/office/drawing/2014/main" id="{153CF54D-029E-9719-24C5-813C469FD684}"/>
              </a:ext>
            </a:extLst>
          </p:cNvPr>
          <p:cNvSpPr txBox="1"/>
          <p:nvPr/>
        </p:nvSpPr>
        <p:spPr>
          <a:xfrm>
            <a:off x="720000" y="1092746"/>
            <a:ext cx="8249829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b="1" dirty="0">
                <a:solidFill>
                  <a:srgbClr val="FFFFFF"/>
                </a:solidFill>
                <a:latin typeface="Söhne Mono"/>
              </a:rPr>
              <a:t>Classes + Objetos: 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dirty="0">
                <a:solidFill>
                  <a:srgbClr val="D1D5DB"/>
                </a:solidFill>
                <a:latin typeface="Söhne"/>
              </a:rPr>
              <a:t>Uma 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classe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 é um molde para criação de um 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objeto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, e os objetos são instâncias delas, podendo ser entidades ou até mesmo conceitos.</a:t>
            </a:r>
          </a:p>
          <a:p>
            <a:pPr algn="l"/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1" dirty="0">
                <a:solidFill>
                  <a:srgbClr val="FFFFFF"/>
                </a:solidFill>
                <a:latin typeface="Söhne Mono"/>
              </a:rPr>
              <a:t>Criação de uma classe “Jogador” com atributos como nome e símbolo:</a:t>
            </a:r>
            <a:b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</a:br>
            <a:b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04DB13-A0FC-951A-F9DE-2230BEEFC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13" y="2433043"/>
            <a:ext cx="3990110" cy="2375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0E4A5E-9180-7801-9E09-F5E664F127AB}"/>
              </a:ext>
            </a:extLst>
          </p:cNvPr>
          <p:cNvSpPr txBox="1"/>
          <p:nvPr/>
        </p:nvSpPr>
        <p:spPr>
          <a:xfrm>
            <a:off x="720000" y="2980570"/>
            <a:ext cx="34543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1D5DB"/>
                </a:solidFill>
                <a:latin typeface="Söhne"/>
              </a:rPr>
              <a:t>No ex. tem uma classe chamada "Jogador" com Atributos nome e símbolo.</a:t>
            </a:r>
          </a:p>
          <a:p>
            <a:endParaRPr lang="pt-BR" dirty="0">
              <a:solidFill>
                <a:srgbClr val="D1D5DB"/>
              </a:solidFill>
              <a:latin typeface="Söhne"/>
            </a:endParaRPr>
          </a:p>
          <a:p>
            <a:r>
              <a:rPr lang="pt-BR" dirty="0">
                <a:solidFill>
                  <a:srgbClr val="D1D5DB"/>
                </a:solidFill>
                <a:latin typeface="Söhne"/>
              </a:rPr>
              <a:t>O construtor da classe recebe esses atributos na criação do objeto.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4046585-71D3-FF8B-A094-FB1A93024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629" y="3620576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Atributos em Objetos + Classes</a:t>
            </a:r>
            <a:endParaRPr dirty="0"/>
          </a:p>
        </p:txBody>
      </p:sp>
      <p:sp>
        <p:nvSpPr>
          <p:cNvPr id="5" name="Google Shape;145;p16">
            <a:extLst>
              <a:ext uri="{FF2B5EF4-FFF2-40B4-BE49-F238E27FC236}">
                <a16:creationId xmlns:a16="http://schemas.microsoft.com/office/drawing/2014/main" id="{153CF54D-029E-9719-24C5-813C469FD684}"/>
              </a:ext>
            </a:extLst>
          </p:cNvPr>
          <p:cNvSpPr txBox="1"/>
          <p:nvPr/>
        </p:nvSpPr>
        <p:spPr>
          <a:xfrm>
            <a:off x="720000" y="1092745"/>
            <a:ext cx="8249829" cy="3000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b="1" dirty="0">
                <a:solidFill>
                  <a:srgbClr val="FFFFFF"/>
                </a:solidFill>
                <a:latin typeface="Söhne Mono"/>
              </a:rPr>
              <a:t>Adição de Atributos para Classe “Jogador”: 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Um Atributo é uma característica que define um Objeto. 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No slide anterior vimos “nome” e “símbolo” como Atributos e como é o funcionamento deles.</a:t>
            </a:r>
          </a:p>
          <a:p>
            <a:pPr algn="l"/>
            <a:r>
              <a:rPr lang="pt-BR" dirty="0">
                <a:solidFill>
                  <a:srgbClr val="D1D5DB"/>
                </a:solidFill>
                <a:latin typeface="Söhne"/>
              </a:rPr>
              <a:t> 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1" dirty="0">
                <a:solidFill>
                  <a:srgbClr val="FFFFFF"/>
                </a:solidFill>
                <a:latin typeface="Söhne Mono"/>
              </a:rPr>
              <a:t>Encapsulamento e Acesso aos Atributos:</a:t>
            </a:r>
          </a:p>
          <a:p>
            <a:pPr algn="l"/>
            <a:r>
              <a:rPr lang="pt-BR" dirty="0">
                <a:solidFill>
                  <a:srgbClr val="D1D5DB"/>
                </a:solidFill>
                <a:latin typeface="Söhne"/>
              </a:rPr>
              <a:t>Para proteger a sua integridade é possível privar um Atributo.  É possível controlar o acesso aos Atributos usando dois métodos, sendo eles o Getter e o Setter.</a:t>
            </a:r>
          </a:p>
          <a:p>
            <a:pPr algn="l"/>
            <a:endParaRPr lang="pt-BR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pt-BR" b="1" i="0" dirty="0">
                <a:solidFill>
                  <a:srgbClr val="D1D5DB"/>
                </a:solidFill>
                <a:effectLst/>
                <a:latin typeface="Söhne"/>
              </a:rPr>
              <a:t>Métodos:</a:t>
            </a:r>
            <a:br>
              <a:rPr lang="pt-BR" b="1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1" i="0" dirty="0">
                <a:solidFill>
                  <a:srgbClr val="D1D5DB"/>
                </a:solidFill>
                <a:effectLst/>
                <a:latin typeface="Söhne"/>
              </a:rPr>
              <a:t>Acessador – Getter: 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em o nome no padrão "getNomeDoAtributo()" e retorna o valor desse atributo.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1" dirty="0">
                <a:solidFill>
                  <a:srgbClr val="D1D5DB"/>
                </a:solidFill>
                <a:latin typeface="Söhne"/>
              </a:rPr>
              <a:t>Modificador – Setter: 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Ele geralmente tem o nome no padrão "setNomeDoAtributo()" e recebe um parâmetro que é usado para atualizar o valor do atributo.</a:t>
            </a:r>
            <a:b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</a:br>
            <a:b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EDA93973-A9C4-A957-AE30-82A71E87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87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 – Getter + Setter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40D5E5-C08E-0304-1EFB-F5A92B32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94" y="1075813"/>
            <a:ext cx="4902220" cy="3224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5DDFA1DA-86E1-92E0-8080-BF84DA364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10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Instanciação de Objetos</a:t>
            </a:r>
            <a:endParaRPr dirty="0"/>
          </a:p>
        </p:txBody>
      </p:sp>
      <p:sp>
        <p:nvSpPr>
          <p:cNvPr id="5" name="Google Shape;145;p16">
            <a:extLst>
              <a:ext uri="{FF2B5EF4-FFF2-40B4-BE49-F238E27FC236}">
                <a16:creationId xmlns:a16="http://schemas.microsoft.com/office/drawing/2014/main" id="{153CF54D-029E-9719-24C5-813C469FD684}"/>
              </a:ext>
            </a:extLst>
          </p:cNvPr>
          <p:cNvSpPr txBox="1"/>
          <p:nvPr/>
        </p:nvSpPr>
        <p:spPr>
          <a:xfrm>
            <a:off x="720000" y="1092745"/>
            <a:ext cx="8249829" cy="3000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b="1" dirty="0">
                <a:solidFill>
                  <a:srgbClr val="FFFFFF"/>
                </a:solidFill>
                <a:latin typeface="Söhne Mono"/>
              </a:rPr>
              <a:t>Criação de Instâncias (Objetos)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dirty="0">
                <a:solidFill>
                  <a:srgbClr val="D1D5DB"/>
                </a:solidFill>
                <a:latin typeface="Söhne"/>
              </a:rPr>
              <a:t>Em uma 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Classe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 uma 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Instância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 seria sua representação concreta.  Para criar é necessário usar o operador “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new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” seguido do devido construtor de classe.</a:t>
            </a:r>
          </a:p>
          <a:p>
            <a:pPr algn="l"/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1" dirty="0">
                <a:solidFill>
                  <a:srgbClr val="FFFFFF"/>
                </a:solidFill>
                <a:latin typeface="Söhne Mono"/>
              </a:rPr>
              <a:t>Atribuição de Valores aos Atributos dos Objetos:</a:t>
            </a:r>
          </a:p>
          <a:p>
            <a:pPr algn="l"/>
            <a:r>
              <a:rPr lang="pt-BR" dirty="0">
                <a:solidFill>
                  <a:srgbClr val="D1D5DB"/>
                </a:solidFill>
                <a:latin typeface="Söhne"/>
              </a:rPr>
              <a:t>Usa-se os 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Getters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 e 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Setters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 para acessar e modificar os Atributos. Sendo assim isso permite manipular e personalizar as características de cada 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Objeto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.</a:t>
            </a:r>
          </a:p>
          <a:p>
            <a:pPr algn="l"/>
            <a:endParaRPr lang="pt-BR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b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D76CDA3F-1528-305B-FAD9-700C778E9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38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Criação do Jogo da #</a:t>
            </a:r>
            <a:endParaRPr dirty="0"/>
          </a:p>
        </p:txBody>
      </p:sp>
      <p:sp>
        <p:nvSpPr>
          <p:cNvPr id="5" name="Google Shape;145;p16">
            <a:extLst>
              <a:ext uri="{FF2B5EF4-FFF2-40B4-BE49-F238E27FC236}">
                <a16:creationId xmlns:a16="http://schemas.microsoft.com/office/drawing/2014/main" id="{153CF54D-029E-9719-24C5-813C469FD684}"/>
              </a:ext>
            </a:extLst>
          </p:cNvPr>
          <p:cNvSpPr txBox="1"/>
          <p:nvPr/>
        </p:nvSpPr>
        <p:spPr>
          <a:xfrm>
            <a:off x="2229486" y="1071608"/>
            <a:ext cx="8249829" cy="3000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dirty="0">
                <a:solidFill>
                  <a:srgbClr val="D1D5DB"/>
                </a:solidFill>
                <a:latin typeface="Söhne"/>
              </a:rPr>
              <a:t>Essa parte o Erik Gimenez irá explicar e mostrar sua obra prima.</a:t>
            </a:r>
          </a:p>
          <a:p>
            <a:pPr algn="l"/>
            <a:endParaRPr lang="pt-BR" dirty="0">
              <a:solidFill>
                <a:srgbClr val="D1D5DB"/>
              </a:solidFill>
              <a:latin typeface="Söhne"/>
            </a:endParaRPr>
          </a:p>
          <a:p>
            <a:pPr algn="l"/>
            <a:b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E16F931-FAEE-018C-1B26-9DEC531DE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  <p:pic>
        <p:nvPicPr>
          <p:cNvPr id="14" name="Imagem 13" descr="Tela de um computador&#10;&#10;Descrição gerada automaticamente">
            <a:extLst>
              <a:ext uri="{FF2B5EF4-FFF2-40B4-BE49-F238E27FC236}">
                <a16:creationId xmlns:a16="http://schemas.microsoft.com/office/drawing/2014/main" id="{8C1851CB-13A2-6781-0EFA-A2686C82B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163" y="1443972"/>
            <a:ext cx="4223674" cy="30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66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Referências bibliográficas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720000" y="513571"/>
            <a:ext cx="6302400" cy="308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DevMedia: https://www.devmedia.com.br/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Alura: https://www.alura.com.br/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Caelum: https://www.caelum.com.br/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JavaFree: http://www.javafree.org/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Java Brasil: https://www.javabrasil.org/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Blog da Caelum: https://blog.caelum.com.br/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Java Code Geeks: https://www.javacodegeeks.com.br/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Javac – Java na Web: http://www.javac.com.br/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Loiane Groner: https://loiane.training/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Código Fonte TV: https://www.codigofonte.com.br/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br>
              <a:rPr lang="pt-BR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endParaRPr lang="pt-BR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45;p16">
            <a:extLst>
              <a:ext uri="{FF2B5EF4-FFF2-40B4-BE49-F238E27FC236}">
                <a16:creationId xmlns:a16="http://schemas.microsoft.com/office/drawing/2014/main" id="{1DF02E93-ACE7-7FDF-6CA5-F689A00D845E}"/>
              </a:ext>
            </a:extLst>
          </p:cNvPr>
          <p:cNvSpPr txBox="1"/>
          <p:nvPr/>
        </p:nvSpPr>
        <p:spPr>
          <a:xfrm>
            <a:off x="4807662" y="4629929"/>
            <a:ext cx="8249829" cy="3000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dirty="0">
                <a:solidFill>
                  <a:srgbClr val="D1D5DB"/>
                </a:solidFill>
                <a:latin typeface="Söhne"/>
              </a:rPr>
              <a:t>Dá uma notinha para a Brenda, ela é legal.</a:t>
            </a:r>
          </a:p>
          <a:p>
            <a:pPr algn="l"/>
            <a:endParaRPr lang="pt-BR" dirty="0">
              <a:solidFill>
                <a:srgbClr val="D1D5DB"/>
              </a:solidFill>
              <a:latin typeface="Söhne"/>
            </a:endParaRPr>
          </a:p>
          <a:p>
            <a:pPr algn="l"/>
            <a:b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C62F12A-3AF5-0A6B-EBDE-CB7D411EA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618399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Introdução</a:t>
            </a:r>
            <a:endParaRPr dirty="0"/>
          </a:p>
        </p:txBody>
      </p:sp>
      <p:sp>
        <p:nvSpPr>
          <p:cNvPr id="2" name="Google Shape;145;p16">
            <a:extLst>
              <a:ext uri="{FF2B5EF4-FFF2-40B4-BE49-F238E27FC236}">
                <a16:creationId xmlns:a16="http://schemas.microsoft.com/office/drawing/2014/main" id="{21007332-3449-9605-87B9-DCEB9C0E5990}"/>
              </a:ext>
            </a:extLst>
          </p:cNvPr>
          <p:cNvSpPr txBox="1"/>
          <p:nvPr/>
        </p:nvSpPr>
        <p:spPr>
          <a:xfrm>
            <a:off x="618399" y="1012200"/>
            <a:ext cx="8249829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Bem-vindos ao nosso Seminário de Java! Ao longo deste evento, mergulharemos no universo do JAVA desde o início. Exploraremos desde conceitos fundamentais até sua aplicação prática, mostrando o que foi aprendido durante as aulas.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7E6F259F-2012-AD42-CAD0-6342B7ED0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E941C364-2930-73AD-3B32-1C7F65B984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400"/>
                    </a14:imgEffect>
                    <a14:imgEffect>
                      <a14:saturation sat="2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5099" y="1930344"/>
            <a:ext cx="2750600" cy="23277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Sintaxe básica de JAVA</a:t>
            </a:r>
            <a:endParaRPr dirty="0"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720000" y="1417846"/>
            <a:ext cx="4152957" cy="696175"/>
            <a:chOff x="720000" y="1098263"/>
            <a:chExt cx="4152957" cy="696175"/>
          </a:xfrm>
        </p:grpSpPr>
        <p:sp>
          <p:nvSpPr>
            <p:cNvPr id="156" name="Google Shape;156;p17"/>
            <p:cNvSpPr txBox="1"/>
            <p:nvPr/>
          </p:nvSpPr>
          <p:spPr>
            <a:xfrm>
              <a:off x="2747507" y="1098263"/>
              <a:ext cx="2125450" cy="6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0" i="0" dirty="0">
                  <a:solidFill>
                    <a:srgbClr val="D1D5DB"/>
                  </a:solidFill>
                  <a:effectLst/>
                  <a:latin typeface="Söhne"/>
                </a:rPr>
                <a:t>Organizadores de código que ajudam a agrupar classes relacionadas.</a:t>
              </a:r>
              <a:endParaRPr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720000" y="1264638"/>
              <a:ext cx="1957500" cy="529800"/>
            </a:xfrm>
            <a:prstGeom prst="rect">
              <a:avLst/>
            </a:pr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/>
              <a:r>
                <a:rPr lang="pt-BR" sz="2200" b="1" dirty="0">
                  <a:solidFill>
                    <a:srgbClr val="1B1464"/>
                  </a:solidFill>
                  <a:latin typeface="Overpass Mono"/>
                </a:rPr>
                <a:t>Pacotes:</a:t>
              </a:r>
              <a:endParaRPr sz="2200" b="1" dirty="0">
                <a:solidFill>
                  <a:srgbClr val="1B1464"/>
                </a:solidFill>
                <a:latin typeface="Overpass Mono"/>
                <a:sym typeface="Overpass Mono"/>
              </a:endParaRPr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3810232" y="2533693"/>
            <a:ext cx="4420115" cy="824245"/>
            <a:chOff x="3722399" y="3431502"/>
            <a:chExt cx="4420115" cy="824245"/>
          </a:xfrm>
        </p:grpSpPr>
        <p:sp>
          <p:nvSpPr>
            <p:cNvPr id="159" name="Google Shape;159;p17"/>
            <p:cNvSpPr txBox="1"/>
            <p:nvPr/>
          </p:nvSpPr>
          <p:spPr>
            <a:xfrm>
              <a:off x="5679899" y="3511525"/>
              <a:ext cx="2462615" cy="6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0" i="0" dirty="0">
                  <a:solidFill>
                    <a:srgbClr val="D1D5DB"/>
                  </a:solidFill>
                  <a:effectLst/>
                  <a:latin typeface="Söhne"/>
                </a:rPr>
                <a:t>Define uma estrutura para objetos e métodos.</a:t>
              </a:r>
              <a:endParaRPr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3722399" y="3431502"/>
              <a:ext cx="1957500" cy="824245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b="1" dirty="0">
                  <a:solidFill>
                    <a:srgbClr val="1B1464"/>
                  </a:solidFill>
                  <a:latin typeface="Overpass Mono"/>
                  <a:sym typeface="Overpass Mono"/>
                </a:rPr>
                <a:t>Declaração de classe:</a:t>
              </a:r>
              <a:endParaRPr sz="2200" b="1" dirty="0">
                <a:solidFill>
                  <a:srgbClr val="1B1464"/>
                </a:solidFill>
                <a:latin typeface="Overpass Mono"/>
                <a:sym typeface="Overpass Mono"/>
              </a:endParaRPr>
            </a:p>
          </p:txBody>
        </p:sp>
      </p:grpSp>
      <p:grpSp>
        <p:nvGrpSpPr>
          <p:cNvPr id="161" name="Google Shape;161;p17"/>
          <p:cNvGrpSpPr/>
          <p:nvPr/>
        </p:nvGrpSpPr>
        <p:grpSpPr>
          <a:xfrm>
            <a:off x="720000" y="3658454"/>
            <a:ext cx="4480224" cy="664200"/>
            <a:chOff x="3110500" y="3029425"/>
            <a:chExt cx="4480224" cy="664200"/>
          </a:xfrm>
        </p:grpSpPr>
        <p:sp>
          <p:nvSpPr>
            <p:cNvPr id="162" name="Google Shape;162;p17"/>
            <p:cNvSpPr txBox="1"/>
            <p:nvPr/>
          </p:nvSpPr>
          <p:spPr>
            <a:xfrm>
              <a:off x="5328424" y="3029425"/>
              <a:ext cx="2262300" cy="6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0" i="0" dirty="0">
                  <a:solidFill>
                    <a:srgbClr val="D1D5DB"/>
                  </a:solidFill>
                  <a:effectLst/>
                  <a:latin typeface="Söhne"/>
                </a:rPr>
                <a:t>Ponto de entrada para a execução do programa Java.</a:t>
              </a:r>
              <a:endParaRPr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3110500" y="3096625"/>
              <a:ext cx="1957500" cy="529800"/>
            </a:xfrm>
            <a:prstGeom prst="rect">
              <a:avLst/>
            </a:pr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b="1" dirty="0">
                  <a:solidFill>
                    <a:srgbClr val="1B1464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Método Main:</a:t>
              </a:r>
              <a:endParaRPr sz="2200" b="1" dirty="0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3D240958-2E65-27E6-9590-DCB07120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Utilizando </a:t>
            </a:r>
            <a:r>
              <a:rPr lang="pt-BR" dirty="0"/>
              <a:t>System.out.println.</a:t>
            </a:r>
            <a:endParaRPr dirty="0"/>
          </a:p>
        </p:txBody>
      </p:sp>
      <p:sp>
        <p:nvSpPr>
          <p:cNvPr id="2" name="Google Shape;145;p16">
            <a:extLst>
              <a:ext uri="{FF2B5EF4-FFF2-40B4-BE49-F238E27FC236}">
                <a16:creationId xmlns:a16="http://schemas.microsoft.com/office/drawing/2014/main" id="{F2066DF8-D2A0-6A2A-6934-A0B57265BB57}"/>
              </a:ext>
            </a:extLst>
          </p:cNvPr>
          <p:cNvSpPr txBox="1"/>
          <p:nvPr/>
        </p:nvSpPr>
        <p:spPr>
          <a:xfrm>
            <a:off x="447085" y="1022914"/>
            <a:ext cx="8249829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Esse comando serve para imprimir mensagens na saída padrão.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1D5DB"/>
                </a:solidFill>
                <a:latin typeface="Söhne"/>
                <a:ea typeface="Anaheim"/>
                <a:cs typeface="Anaheim"/>
                <a:sym typeface="Anaheim"/>
              </a:rPr>
              <a:t>Sua sintaxe é `</a:t>
            </a:r>
            <a: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  <a:t>System.out.println("Mensagem que deseja exibir");`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1D5DB"/>
                </a:solidFill>
                <a:latin typeface="Söhne"/>
                <a:sym typeface="Anaheim"/>
              </a:rPr>
              <a:t>É um comando útil para a comunicação do usuário.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A8A4978-B448-972A-5E62-BD74A4D6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40" y="2392307"/>
            <a:ext cx="7247920" cy="17389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79C3805D-7459-87BF-FEA0-07EE70C3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9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Mostrando a saída de dados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A27225-8BBB-B5F5-CA05-E727813C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300" y="1915797"/>
            <a:ext cx="6688097" cy="2660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Google Shape;145;p16">
            <a:extLst>
              <a:ext uri="{FF2B5EF4-FFF2-40B4-BE49-F238E27FC236}">
                <a16:creationId xmlns:a16="http://schemas.microsoft.com/office/drawing/2014/main" id="{153CF54D-029E-9719-24C5-813C469FD684}"/>
              </a:ext>
            </a:extLst>
          </p:cNvPr>
          <p:cNvSpPr txBox="1"/>
          <p:nvPr/>
        </p:nvSpPr>
        <p:spPr>
          <a:xfrm>
            <a:off x="557435" y="980805"/>
            <a:ext cx="8249829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1D5DB"/>
                </a:solidFill>
                <a:latin typeface="Söhne"/>
                <a:ea typeface="Anaheim"/>
                <a:cs typeface="Anaheim"/>
                <a:sym typeface="Anaheim"/>
              </a:rPr>
              <a:t>Neste exemplo, criamos uma classe chamada </a:t>
            </a:r>
            <a:r>
              <a:rPr lang="pt-BR" b="1" dirty="0">
                <a:solidFill>
                  <a:srgbClr val="D1D5DB"/>
                </a:solidFill>
                <a:latin typeface="Söhne"/>
                <a:ea typeface="Anaheim"/>
                <a:cs typeface="Anaheim"/>
                <a:sym typeface="Anaheim"/>
              </a:rPr>
              <a:t>"</a:t>
            </a:r>
            <a:r>
              <a:rPr lang="pt-BR" b="1" dirty="0">
                <a:solidFill>
                  <a:srgbClr val="FFFFFF"/>
                </a:solidFill>
                <a:latin typeface="Söhne Mono"/>
                <a:sym typeface="Anaheim"/>
              </a:rPr>
              <a:t>ExemploSaida</a:t>
            </a:r>
            <a:r>
              <a:rPr lang="pt-BR" b="1" dirty="0">
                <a:solidFill>
                  <a:srgbClr val="D1D5DB"/>
                </a:solidFill>
                <a:latin typeface="Söhne"/>
                <a:ea typeface="Anaheim"/>
                <a:cs typeface="Anaheim"/>
                <a:sym typeface="Anaheim"/>
              </a:rPr>
              <a:t>" </a:t>
            </a:r>
            <a:r>
              <a:rPr lang="pt-BR" dirty="0">
                <a:solidFill>
                  <a:srgbClr val="D1D5DB"/>
                </a:solidFill>
                <a:latin typeface="Söhne"/>
                <a:ea typeface="Anaheim"/>
                <a:cs typeface="Anaheim"/>
                <a:sym typeface="Anaheim"/>
              </a:rPr>
              <a:t>com o método </a:t>
            </a:r>
            <a:r>
              <a:rPr lang="pt-BR" b="1" dirty="0">
                <a:solidFill>
                  <a:srgbClr val="FFFFFF"/>
                </a:solidFill>
                <a:latin typeface="Söhne Mono"/>
                <a:sym typeface="Anaheim"/>
              </a:rPr>
              <a:t>main</a:t>
            </a:r>
            <a:r>
              <a:rPr lang="pt-BR" dirty="0">
                <a:solidFill>
                  <a:srgbClr val="D1D5DB"/>
                </a:solidFill>
                <a:latin typeface="Söhne"/>
                <a:ea typeface="Anaheim"/>
                <a:cs typeface="Anaheim"/>
                <a:sym typeface="Anaheim"/>
              </a:rPr>
              <a:t>. Utilizamos variáveis para armazenar os nomes, e depois utilizamos o </a:t>
            </a:r>
            <a:r>
              <a:rPr lang="pt-BR" b="1" dirty="0">
                <a:solidFill>
                  <a:srgbClr val="FFFFFF"/>
                </a:solidFill>
                <a:latin typeface="Söhne Mono"/>
                <a:sym typeface="Anaheim"/>
              </a:rPr>
              <a:t>System.out.println </a:t>
            </a:r>
            <a:r>
              <a:rPr lang="pt-BR" dirty="0">
                <a:solidFill>
                  <a:srgbClr val="D1D5DB"/>
                </a:solidFill>
                <a:latin typeface="Söhne"/>
                <a:ea typeface="Anaheim"/>
                <a:cs typeface="Anaheim"/>
                <a:sym typeface="Anaheim"/>
              </a:rPr>
              <a:t>para exibir mensagens para os nomes.</a:t>
            </a:r>
            <a:endParaRPr dirty="0">
              <a:solidFill>
                <a:srgbClr val="D1D5DB"/>
              </a:solidFill>
              <a:latin typeface="Söhne"/>
              <a:sym typeface="Anaheim"/>
            </a:endParaRP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FD2A526-668E-204D-F03A-B9D8ED2C2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0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Pontos importantes</a:t>
            </a:r>
            <a:endParaRPr dirty="0"/>
          </a:p>
        </p:txBody>
      </p:sp>
      <p:sp>
        <p:nvSpPr>
          <p:cNvPr id="5" name="Google Shape;145;p16">
            <a:extLst>
              <a:ext uri="{FF2B5EF4-FFF2-40B4-BE49-F238E27FC236}">
                <a16:creationId xmlns:a16="http://schemas.microsoft.com/office/drawing/2014/main" id="{153CF54D-029E-9719-24C5-813C469FD684}"/>
              </a:ext>
            </a:extLst>
          </p:cNvPr>
          <p:cNvSpPr txBox="1"/>
          <p:nvPr/>
        </p:nvSpPr>
        <p:spPr>
          <a:xfrm>
            <a:off x="2011771" y="966290"/>
            <a:ext cx="8249829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1D5DB"/>
                </a:solidFill>
                <a:latin typeface="Söhne"/>
                <a:ea typeface="Anaheim"/>
                <a:cs typeface="Anaheim"/>
                <a:sym typeface="Anaheim"/>
              </a:rPr>
              <a:t>Java possui uma estrutura bem definida para escrever programas.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1D5DB"/>
                </a:solidFill>
                <a:latin typeface="Söhne"/>
                <a:ea typeface="Anaheim"/>
                <a:cs typeface="Anaheim"/>
                <a:sym typeface="Anaheim"/>
              </a:rPr>
              <a:t>O método</a:t>
            </a:r>
            <a:r>
              <a:rPr lang="pt-BR" b="1" dirty="0">
                <a:solidFill>
                  <a:srgbClr val="D1D5DB"/>
                </a:solidFill>
                <a:latin typeface="Söhne"/>
                <a:ea typeface="Anaheim"/>
                <a:cs typeface="Anaheim"/>
                <a:sym typeface="Anaheim"/>
              </a:rPr>
              <a:t> </a:t>
            </a:r>
            <a:r>
              <a:rPr lang="pt-BR" b="1" dirty="0">
                <a:solidFill>
                  <a:srgbClr val="FFFFFF"/>
                </a:solidFill>
                <a:latin typeface="Söhne Mono"/>
                <a:sym typeface="Anaheim"/>
              </a:rPr>
              <a:t>main</a:t>
            </a:r>
            <a:r>
              <a:rPr lang="pt-BR" b="1" dirty="0">
                <a:solidFill>
                  <a:srgbClr val="D1D5DB"/>
                </a:solidFill>
                <a:latin typeface="Söhne"/>
                <a:ea typeface="Anaheim"/>
                <a:cs typeface="Anaheim"/>
                <a:sym typeface="Anaheim"/>
              </a:rPr>
              <a:t> </a:t>
            </a:r>
            <a:r>
              <a:rPr lang="pt-BR" dirty="0">
                <a:solidFill>
                  <a:srgbClr val="D1D5DB"/>
                </a:solidFill>
                <a:latin typeface="Söhne"/>
                <a:ea typeface="Anaheim"/>
                <a:cs typeface="Anaheim"/>
                <a:sym typeface="Anaheim"/>
              </a:rPr>
              <a:t>é essencial para iniciar a execução do programa.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1D5DB"/>
                </a:solidFill>
                <a:latin typeface="Söhne"/>
                <a:ea typeface="Anaheim"/>
                <a:cs typeface="Anaheim"/>
                <a:sym typeface="Anaheim"/>
              </a:rPr>
              <a:t>A saída de dados pode ser realizada usando </a:t>
            </a:r>
            <a:r>
              <a:rPr lang="pt-BR" b="1" dirty="0">
                <a:solidFill>
                  <a:srgbClr val="FFFFFF"/>
                </a:solidFill>
                <a:latin typeface="Söhne Mono"/>
                <a:sym typeface="Anaheim"/>
              </a:rPr>
              <a:t>System.out.println</a:t>
            </a:r>
            <a:r>
              <a:rPr lang="pt-BR" b="1" dirty="0">
                <a:solidFill>
                  <a:srgbClr val="D1D5DB"/>
                </a:solidFill>
                <a:latin typeface="Söhne"/>
                <a:ea typeface="Anaheim"/>
                <a:cs typeface="Anaheim"/>
                <a:sym typeface="Anaheim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168562-36FF-6171-8020-BE4018FD2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7" y="2202590"/>
            <a:ext cx="7495086" cy="1901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46E150-D9DD-95B9-4421-C3BDF2C7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6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Variáveis + Constantes</a:t>
            </a:r>
            <a:endParaRPr dirty="0"/>
          </a:p>
        </p:txBody>
      </p:sp>
      <p:sp>
        <p:nvSpPr>
          <p:cNvPr id="5" name="Google Shape;145;p16">
            <a:extLst>
              <a:ext uri="{FF2B5EF4-FFF2-40B4-BE49-F238E27FC236}">
                <a16:creationId xmlns:a16="http://schemas.microsoft.com/office/drawing/2014/main" id="{153CF54D-029E-9719-24C5-813C469FD684}"/>
              </a:ext>
            </a:extLst>
          </p:cNvPr>
          <p:cNvSpPr txBox="1"/>
          <p:nvPr/>
        </p:nvSpPr>
        <p:spPr>
          <a:xfrm>
            <a:off x="720000" y="1092746"/>
            <a:ext cx="8249829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FFFF"/>
                </a:solidFill>
                <a:latin typeface="Söhne Mono"/>
              </a:rPr>
              <a:t>Declaração e Inicialização de Variáveis: 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É usado para declarar variáveis para armazenar diferentes tipos de dados, como números, texto e objetos.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1" dirty="0">
                <a:solidFill>
                  <a:srgbClr val="FFFFFF"/>
                </a:solidFill>
                <a:latin typeface="Söhne Mono"/>
              </a:rPr>
              <a:t>Variáveis primitivas: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 São 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tipos de dados fundamentais que representam valores simples, como números inteiros, números de ponto flutuante, caracteres individuais e valores booleanos.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rgbClr val="D1D5DB"/>
              </a:solidFill>
              <a:latin typeface="Söhne"/>
            </a:endParaRPr>
          </a:p>
          <a:p>
            <a:pPr algn="l"/>
            <a:r>
              <a:rPr lang="pt-BR" b="1" dirty="0">
                <a:solidFill>
                  <a:srgbClr val="FFFFFF"/>
                </a:solidFill>
                <a:latin typeface="Söhne Mono"/>
              </a:rPr>
              <a:t>Objetos: 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Pode-se dizer que é uma instância de uma classe. </a:t>
            </a: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Cada objeto tem 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características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(atributos) e 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comportamentos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(métodos) associados a ele.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C93B6056-8B76-5956-2F61-00DA5341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1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26408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Variáveis Primitivas</a:t>
            </a:r>
            <a:endParaRPr dirty="0"/>
          </a:p>
        </p:txBody>
      </p:sp>
      <p:sp>
        <p:nvSpPr>
          <p:cNvPr id="5" name="Google Shape;145;p16">
            <a:extLst>
              <a:ext uri="{FF2B5EF4-FFF2-40B4-BE49-F238E27FC236}">
                <a16:creationId xmlns:a16="http://schemas.microsoft.com/office/drawing/2014/main" id="{153CF54D-029E-9719-24C5-813C469FD684}"/>
              </a:ext>
            </a:extLst>
          </p:cNvPr>
          <p:cNvSpPr txBox="1"/>
          <p:nvPr/>
        </p:nvSpPr>
        <p:spPr>
          <a:xfrm>
            <a:off x="560343" y="980805"/>
            <a:ext cx="8249829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1D5DB"/>
                </a:solidFill>
                <a:latin typeface="Söhne"/>
              </a:rPr>
              <a:t>Cada uma delas armazena  diferentes tipos de informação. As principais variáveis são: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b="1" i="0" dirty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pt-BR" b="1" dirty="0">
                <a:solidFill>
                  <a:srgbClr val="FFFFFF"/>
                </a:solidFill>
                <a:latin typeface="Söhne Mono"/>
              </a:rPr>
              <a:t>byte: 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N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úmeros inteiros de 8 bits, variando de -128 a 127.</a:t>
            </a:r>
          </a:p>
          <a:p>
            <a:pPr algn="ctr"/>
            <a:r>
              <a:rPr lang="pt-BR" b="1" dirty="0">
                <a:solidFill>
                  <a:srgbClr val="FFFFFF"/>
                </a:solidFill>
                <a:latin typeface="Söhne Mono"/>
              </a:rPr>
              <a:t>short: 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Números inteiros de 16 bits, variando de -32,768 a 32,767.</a:t>
            </a:r>
          </a:p>
          <a:p>
            <a:pPr algn="ctr"/>
            <a:r>
              <a:rPr lang="pt-BR" b="1" dirty="0">
                <a:solidFill>
                  <a:srgbClr val="FFFFFF"/>
                </a:solidFill>
                <a:latin typeface="Söhne Mono"/>
              </a:rPr>
              <a:t>int: 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Números inteiros de 32 bits, variando de -2^31 a 2^31 - 1.</a:t>
            </a:r>
          </a:p>
          <a:p>
            <a:pPr algn="ctr"/>
            <a:r>
              <a:rPr lang="pt-BR" b="1" dirty="0">
                <a:solidFill>
                  <a:srgbClr val="FFFFFF"/>
                </a:solidFill>
                <a:latin typeface="Söhne Mono"/>
              </a:rPr>
              <a:t>long: 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Números 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inteiros de 64 bits, variando de -2^63 a 2^63 - 1.</a:t>
            </a:r>
          </a:p>
          <a:p>
            <a:pPr algn="ctr"/>
            <a:r>
              <a:rPr lang="pt-BR" b="1" dirty="0">
                <a:solidFill>
                  <a:srgbClr val="FFFFFF"/>
                </a:solidFill>
                <a:latin typeface="Söhne Mono"/>
              </a:rPr>
              <a:t>float</a:t>
            </a:r>
            <a:r>
              <a:rPr lang="pt-BR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Números de ponto flutuante de 32 bits.</a:t>
            </a:r>
          </a:p>
          <a:p>
            <a:pPr algn="ctr"/>
            <a:r>
              <a:rPr lang="pt-BR" b="1" dirty="0">
                <a:solidFill>
                  <a:srgbClr val="FFFFFF"/>
                </a:solidFill>
                <a:latin typeface="Söhne Mono"/>
              </a:rPr>
              <a:t>double: 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Números de ponto flutuante de 64 bits, com maior precisão do que o float.</a:t>
            </a:r>
          </a:p>
          <a:p>
            <a:pPr algn="ctr"/>
            <a:r>
              <a:rPr lang="pt-BR" b="1" dirty="0">
                <a:solidFill>
                  <a:srgbClr val="FFFFFF"/>
                </a:solidFill>
                <a:latin typeface="Söhne Mono"/>
              </a:rPr>
              <a:t>char: 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Único 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caractere Unicode (16 bits) usando aspas simples, como 'A' ou '1'.</a:t>
            </a:r>
          </a:p>
          <a:p>
            <a:pPr algn="ctr"/>
            <a:r>
              <a:rPr lang="pt-BR" b="1" dirty="0">
                <a:solidFill>
                  <a:srgbClr val="FFFFFF"/>
                </a:solidFill>
                <a:latin typeface="Söhne Mono"/>
              </a:rPr>
              <a:t>boolean: 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Valores de verdadeiro (T) ou falso (F), usado para representar estados lógicos.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14EF7D8-6B60-A884-6CF6-501B52A8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574" y="3593511"/>
            <a:ext cx="702003" cy="1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0596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Infographics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1256</Words>
  <Application>Microsoft Office PowerPoint</Application>
  <PresentationFormat>Apresentação na tela (16:9)</PresentationFormat>
  <Paragraphs>118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Anaheim</vt:lpstr>
      <vt:lpstr>Arial</vt:lpstr>
      <vt:lpstr>Barlow Condensed ExtraBold</vt:lpstr>
      <vt:lpstr>Nunito Light</vt:lpstr>
      <vt:lpstr>Overpass Mono</vt:lpstr>
      <vt:lpstr>Raleway SemiBold</vt:lpstr>
      <vt:lpstr>Söhne</vt:lpstr>
      <vt:lpstr>Söhne Mono</vt:lpstr>
      <vt:lpstr>Programming Lesson Infographics by Slidesgo</vt:lpstr>
      <vt:lpstr>SEMINÁRIO: JAVA</vt:lpstr>
      <vt:lpstr>SUMÁRIO</vt:lpstr>
      <vt:lpstr>Introdução</vt:lpstr>
      <vt:lpstr>Sintaxe básica de JAVA</vt:lpstr>
      <vt:lpstr>Utilizando System.out.println.</vt:lpstr>
      <vt:lpstr>Mostrando a saída de dados</vt:lpstr>
      <vt:lpstr>Pontos importantes</vt:lpstr>
      <vt:lpstr>Variáveis + Constantes</vt:lpstr>
      <vt:lpstr>Variáveis Primitivas</vt:lpstr>
      <vt:lpstr>Exemplo – Uso Variável INT</vt:lpstr>
      <vt:lpstr>Exemplo – Uso de Objetos</vt:lpstr>
      <vt:lpstr>Armazenamento de jogadores</vt:lpstr>
      <vt:lpstr>Vetores + Matrizes</vt:lpstr>
      <vt:lpstr>Tabuleiro Jogo da Velha</vt:lpstr>
      <vt:lpstr>Funções no JAVA</vt:lpstr>
      <vt:lpstr>Declarando vencedor no #</vt:lpstr>
      <vt:lpstr>Loops no JAVA</vt:lpstr>
      <vt:lpstr>Verificação de empate no #</vt:lpstr>
      <vt:lpstr>Verificação de empate no #</vt:lpstr>
      <vt:lpstr>Definição de Objetos + Classes</vt:lpstr>
      <vt:lpstr>Atributos em Objetos + Classes</vt:lpstr>
      <vt:lpstr>Exemplo – Getter + Setter</vt:lpstr>
      <vt:lpstr>Instanciação de Objetos</vt:lpstr>
      <vt:lpstr>Criação do Jogo da #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SEMINÁRIO: JAVA</dc:title>
  <cp:lastModifiedBy>Brenda Luize Ribeiro Schisler</cp:lastModifiedBy>
  <cp:revision>1</cp:revision>
  <dcterms:modified xsi:type="dcterms:W3CDTF">2023-08-24T17:13:33Z</dcterms:modified>
</cp:coreProperties>
</file>