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3"/>
  </p:notesMasterIdLst>
  <p:sldIdLst>
    <p:sldId id="256" r:id="rId2"/>
    <p:sldId id="257" r:id="rId3"/>
    <p:sldId id="276" r:id="rId4"/>
    <p:sldId id="258" r:id="rId5"/>
    <p:sldId id="259" r:id="rId6"/>
    <p:sldId id="260" r:id="rId7"/>
    <p:sldId id="261" r:id="rId8"/>
    <p:sldId id="262" r:id="rId9"/>
    <p:sldId id="266" r:id="rId10"/>
    <p:sldId id="263" r:id="rId11"/>
    <p:sldId id="268" r:id="rId12"/>
    <p:sldId id="267" r:id="rId13"/>
    <p:sldId id="269" r:id="rId14"/>
    <p:sldId id="270" r:id="rId15"/>
    <p:sldId id="271" r:id="rId16"/>
    <p:sldId id="272" r:id="rId17"/>
    <p:sldId id="273" r:id="rId18"/>
    <p:sldId id="264" r:id="rId19"/>
    <p:sldId id="274" r:id="rId20"/>
    <p:sldId id="265"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79"/>
  </p:normalViewPr>
  <p:slideViewPr>
    <p:cSldViewPr snapToGrid="0">
      <p:cViewPr varScale="1">
        <p:scale>
          <a:sx n="104" d="100"/>
          <a:sy n="104" d="100"/>
        </p:scale>
        <p:origin x="6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6BB057-139B-4E2C-8CFE-0C3244EB5D5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E68CF73-C322-4659-AD95-3810CC31C5F8}">
      <dgm:prSet/>
      <dgm:spPr/>
      <dgm:t>
        <a:bodyPr/>
        <a:lstStyle/>
        <a:p>
          <a:r>
            <a:rPr lang="en-US"/>
            <a:t>“Bowling Green, KY Real Estate &amp; Homes for Sale | RE/MAX.” Accessed April 30, 2023. https://www.remax.com/homes-for-sale/ky/bowling-green/city/2108902.</a:t>
          </a:r>
        </a:p>
      </dgm:t>
    </dgm:pt>
    <dgm:pt modelId="{F2AC6D4F-2310-4170-B5CF-57C530E185E2}" type="parTrans" cxnId="{A4D8CA91-44A8-4987-9462-8E6C4581400C}">
      <dgm:prSet/>
      <dgm:spPr/>
      <dgm:t>
        <a:bodyPr/>
        <a:lstStyle/>
        <a:p>
          <a:endParaRPr lang="en-US"/>
        </a:p>
      </dgm:t>
    </dgm:pt>
    <dgm:pt modelId="{A75B24BF-F2AC-491D-A874-868DDBB4A347}" type="sibTrans" cxnId="{A4D8CA91-44A8-4987-9462-8E6C4581400C}">
      <dgm:prSet/>
      <dgm:spPr/>
      <dgm:t>
        <a:bodyPr/>
        <a:lstStyle/>
        <a:p>
          <a:endParaRPr lang="en-US"/>
        </a:p>
      </dgm:t>
    </dgm:pt>
    <dgm:pt modelId="{CCE4D08E-9C3D-4BEE-986E-3369079CCD23}">
      <dgm:prSet/>
      <dgm:spPr/>
      <dgm:t>
        <a:bodyPr/>
        <a:lstStyle/>
        <a:p>
          <a:r>
            <a:rPr lang="en-US"/>
            <a:t>Caudill, Steven B, Ermanno Affuso, and Ming Yang. “Registered Sex Offenders and House Prices: An Hedonic Analysis.” </a:t>
          </a:r>
          <a:r>
            <a:rPr lang="en-US" i="1"/>
            <a:t>Urban Studies</a:t>
          </a:r>
          <a:r>
            <a:rPr lang="en-US"/>
            <a:t> 52, no. 13 (October 1, 2015): 2425–40. https://doi.org/10.1177/0042098014547368.</a:t>
          </a:r>
        </a:p>
      </dgm:t>
    </dgm:pt>
    <dgm:pt modelId="{3031F3CE-D067-4BC3-89B6-16F1DDA60010}" type="parTrans" cxnId="{2BB6601F-B49F-4C9A-98EC-3C7862EB6F6F}">
      <dgm:prSet/>
      <dgm:spPr/>
      <dgm:t>
        <a:bodyPr/>
        <a:lstStyle/>
        <a:p>
          <a:endParaRPr lang="en-US"/>
        </a:p>
      </dgm:t>
    </dgm:pt>
    <dgm:pt modelId="{33104108-116C-49DF-9631-133E8F326D5F}" type="sibTrans" cxnId="{2BB6601F-B49F-4C9A-98EC-3C7862EB6F6F}">
      <dgm:prSet/>
      <dgm:spPr/>
      <dgm:t>
        <a:bodyPr/>
        <a:lstStyle/>
        <a:p>
          <a:endParaRPr lang="en-US"/>
        </a:p>
      </dgm:t>
    </dgm:pt>
    <dgm:pt modelId="{6837298E-50FE-44AE-AAE7-960F9975DF0B}">
      <dgm:prSet/>
      <dgm:spPr/>
      <dgm:t>
        <a:bodyPr/>
        <a:lstStyle/>
        <a:p>
          <a:r>
            <a:rPr lang="en-US"/>
            <a:t>Gibbons, Steve. “The Costs of Urban Property Crime.” </a:t>
          </a:r>
          <a:r>
            <a:rPr lang="en-US" i="1"/>
            <a:t>The Economic Journal</a:t>
          </a:r>
          <a:r>
            <a:rPr lang="en-US"/>
            <a:t> 114, no. 499 (November 1, 2004): F441–63. https://doi.org/10.1111/j.1468-0297.2004.00254.x.</a:t>
          </a:r>
        </a:p>
      </dgm:t>
    </dgm:pt>
    <dgm:pt modelId="{9D37A6A5-79E6-4349-9E40-71800DDA9880}" type="parTrans" cxnId="{B669C026-A412-4740-B875-069F7C82506B}">
      <dgm:prSet/>
      <dgm:spPr/>
      <dgm:t>
        <a:bodyPr/>
        <a:lstStyle/>
        <a:p>
          <a:endParaRPr lang="en-US"/>
        </a:p>
      </dgm:t>
    </dgm:pt>
    <dgm:pt modelId="{BD1A9AA2-0986-4439-A835-60968782848F}" type="sibTrans" cxnId="{B669C026-A412-4740-B875-069F7C82506B}">
      <dgm:prSet/>
      <dgm:spPr/>
      <dgm:t>
        <a:bodyPr/>
        <a:lstStyle/>
        <a:p>
          <a:endParaRPr lang="en-US"/>
        </a:p>
      </dgm:t>
    </dgm:pt>
    <dgm:pt modelId="{B726EE9C-2ECB-4B25-AA00-461C464C5186}">
      <dgm:prSet/>
      <dgm:spPr/>
      <dgm:t>
        <a:bodyPr/>
        <a:lstStyle/>
        <a:p>
          <a:r>
            <a:rPr lang="en-US"/>
            <a:t>Linden, Leigh, and Jonah E. Rockoff. “Estimates of the Impact of Crime Risk on Property Values from Megan’s Laws.” </a:t>
          </a:r>
          <a:r>
            <a:rPr lang="en-US" i="1"/>
            <a:t>American Economic Review</a:t>
          </a:r>
          <a:r>
            <a:rPr lang="en-US"/>
            <a:t> 98, no. 3 (June 2008): 1103–27. https://doi.org/10.1257/aer.98.3.1103.</a:t>
          </a:r>
        </a:p>
      </dgm:t>
    </dgm:pt>
    <dgm:pt modelId="{9B63C1D1-0D99-4101-9675-98481E5177F8}" type="parTrans" cxnId="{B4986DC4-16E1-4A88-A4AE-EDFBC25940CA}">
      <dgm:prSet/>
      <dgm:spPr/>
      <dgm:t>
        <a:bodyPr/>
        <a:lstStyle/>
        <a:p>
          <a:endParaRPr lang="en-US"/>
        </a:p>
      </dgm:t>
    </dgm:pt>
    <dgm:pt modelId="{4D210856-CC4A-41D1-8E71-B5B405402178}" type="sibTrans" cxnId="{B4986DC4-16E1-4A88-A4AE-EDFBC25940CA}">
      <dgm:prSet/>
      <dgm:spPr/>
      <dgm:t>
        <a:bodyPr/>
        <a:lstStyle/>
        <a:p>
          <a:endParaRPr lang="en-US"/>
        </a:p>
      </dgm:t>
    </dgm:pt>
    <dgm:pt modelId="{B48F38CB-E7B6-4A76-9032-9A611E7AA08B}">
      <dgm:prSet/>
      <dgm:spPr/>
      <dgm:t>
        <a:bodyPr/>
        <a:lstStyle/>
        <a:p>
          <a:r>
            <a:rPr lang="en-US"/>
            <a:t>Pope, Jaren C. “Buyer Information and the Hedonic: The Impact of a Seller Disclosure on the Implicit Price for Airport Noise.” </a:t>
          </a:r>
          <a:r>
            <a:rPr lang="en-US" i="1"/>
            <a:t>Journal of Urban Economics</a:t>
          </a:r>
          <a:r>
            <a:rPr lang="en-US"/>
            <a:t> 63, no. 2 (March 1, 2008): 498–516. https://doi.org/10.1016/j.jue.2007.03.003.</a:t>
          </a:r>
        </a:p>
      </dgm:t>
    </dgm:pt>
    <dgm:pt modelId="{5761D775-494C-46DC-B6B7-E567A0090F9E}" type="parTrans" cxnId="{3B3D35EF-ABAC-4624-967B-590173AD2C6A}">
      <dgm:prSet/>
      <dgm:spPr/>
      <dgm:t>
        <a:bodyPr/>
        <a:lstStyle/>
        <a:p>
          <a:endParaRPr lang="en-US"/>
        </a:p>
      </dgm:t>
    </dgm:pt>
    <dgm:pt modelId="{D5E32939-B0BA-4AE5-BE83-12C6C9356E86}" type="sibTrans" cxnId="{3B3D35EF-ABAC-4624-967B-590173AD2C6A}">
      <dgm:prSet/>
      <dgm:spPr/>
      <dgm:t>
        <a:bodyPr/>
        <a:lstStyle/>
        <a:p>
          <a:endParaRPr lang="en-US"/>
        </a:p>
      </dgm:t>
    </dgm:pt>
    <dgm:pt modelId="{6ED5818D-114F-4221-ABC8-FCA930D479C4}">
      <dgm:prSet/>
      <dgm:spPr/>
      <dgm:t>
        <a:bodyPr/>
        <a:lstStyle/>
        <a:p>
          <a:r>
            <a:rPr lang="en-US"/>
            <a:t>SafeHome.org. “How Many Registered Sex Offenders Are In Your State? | SafeHome.” Accessed April 14, 2023. https://www.safehome.org/data/registered-sex-offender-stats/.</a:t>
          </a:r>
        </a:p>
      </dgm:t>
    </dgm:pt>
    <dgm:pt modelId="{8DEF13F6-7D04-4238-8085-0D7B9256A4BD}" type="parTrans" cxnId="{993BDFA9-A9EB-4A92-AAEC-D9BA037C2396}">
      <dgm:prSet/>
      <dgm:spPr/>
      <dgm:t>
        <a:bodyPr/>
        <a:lstStyle/>
        <a:p>
          <a:endParaRPr lang="en-US"/>
        </a:p>
      </dgm:t>
    </dgm:pt>
    <dgm:pt modelId="{5F4F5F02-3BAE-4F1F-930C-77AB23FD5C63}" type="sibTrans" cxnId="{993BDFA9-A9EB-4A92-AAEC-D9BA037C2396}">
      <dgm:prSet/>
      <dgm:spPr/>
      <dgm:t>
        <a:bodyPr/>
        <a:lstStyle/>
        <a:p>
          <a:endParaRPr lang="en-US"/>
        </a:p>
      </dgm:t>
    </dgm:pt>
    <dgm:pt modelId="{558FF43E-859F-4950-952B-4FAF5D8685E9}">
      <dgm:prSet/>
      <dgm:spPr/>
      <dgm:t>
        <a:bodyPr/>
        <a:lstStyle/>
        <a:p>
          <a:r>
            <a:rPr lang="en-US"/>
            <a:t>“Sex Offender Registration And Notification Act (SORNA),” May 26, 2015. https://www.justice.gov/criminal-ceos/sex-offender-registration-and-notification-act-sorna.</a:t>
          </a:r>
        </a:p>
      </dgm:t>
    </dgm:pt>
    <dgm:pt modelId="{56ABB855-BBDA-4D8D-A3CF-D40B6DF72D4D}" type="parTrans" cxnId="{87B977EB-9F86-4138-A77A-DF83B7CA9C88}">
      <dgm:prSet/>
      <dgm:spPr/>
      <dgm:t>
        <a:bodyPr/>
        <a:lstStyle/>
        <a:p>
          <a:endParaRPr lang="en-US"/>
        </a:p>
      </dgm:t>
    </dgm:pt>
    <dgm:pt modelId="{3C4157A8-426D-4CA7-A937-03B95A76FC59}" type="sibTrans" cxnId="{87B977EB-9F86-4138-A77A-DF83B7CA9C88}">
      <dgm:prSet/>
      <dgm:spPr/>
      <dgm:t>
        <a:bodyPr/>
        <a:lstStyle/>
        <a:p>
          <a:endParaRPr lang="en-US"/>
        </a:p>
      </dgm:t>
    </dgm:pt>
    <dgm:pt modelId="{BA914E92-D133-47C4-812E-E5CC49CFD318}">
      <dgm:prSet/>
      <dgm:spPr/>
      <dgm:t>
        <a:bodyPr/>
        <a:lstStyle/>
        <a:p>
          <a:r>
            <a:rPr lang="en-US"/>
            <a:t>Thaler, Richard. “A Note on the Value of Crime Control: Evidence from the Property Market.” </a:t>
          </a:r>
          <a:r>
            <a:rPr lang="en-US" i="1"/>
            <a:t>Journal of Urban Economics</a:t>
          </a:r>
          <a:r>
            <a:rPr lang="en-US"/>
            <a:t> 5, no. 1 (January 1, 1978): 137–45. https://doi.org/10.1016/0094-1190(78)90042-6.</a:t>
          </a:r>
        </a:p>
      </dgm:t>
    </dgm:pt>
    <dgm:pt modelId="{50BED530-08D7-4928-8304-2B9C733361E7}" type="parTrans" cxnId="{EEE0DAFC-9BF8-4730-B164-6A85934B9B16}">
      <dgm:prSet/>
      <dgm:spPr/>
      <dgm:t>
        <a:bodyPr/>
        <a:lstStyle/>
        <a:p>
          <a:endParaRPr lang="en-US"/>
        </a:p>
      </dgm:t>
    </dgm:pt>
    <dgm:pt modelId="{51681CC5-2910-485D-B91D-FA11DCE8C8D6}" type="sibTrans" cxnId="{EEE0DAFC-9BF8-4730-B164-6A85934B9B16}">
      <dgm:prSet/>
      <dgm:spPr/>
      <dgm:t>
        <a:bodyPr/>
        <a:lstStyle/>
        <a:p>
          <a:endParaRPr lang="en-US"/>
        </a:p>
      </dgm:t>
    </dgm:pt>
    <dgm:pt modelId="{BAC34B69-67E3-4BB9-B540-A954C79003BB}">
      <dgm:prSet/>
      <dgm:spPr/>
      <dgm:t>
        <a:bodyPr/>
        <a:lstStyle/>
        <a:p>
          <a:r>
            <a:rPr lang="en-US"/>
            <a:t>“U.S. Census Bureau QuickFacts: Warren County, Kentucky.” Accessed April 16, 2023. https://www.census.gov/quickfacts/fact/map/warrencountykentucky/PST045222.</a:t>
          </a:r>
        </a:p>
      </dgm:t>
    </dgm:pt>
    <dgm:pt modelId="{E2B647E2-58DC-4EE3-998E-61E7F8B4724D}" type="parTrans" cxnId="{7E6DF61D-D15F-4227-A432-C515C5AB847C}">
      <dgm:prSet/>
      <dgm:spPr/>
      <dgm:t>
        <a:bodyPr/>
        <a:lstStyle/>
        <a:p>
          <a:endParaRPr lang="en-US"/>
        </a:p>
      </dgm:t>
    </dgm:pt>
    <dgm:pt modelId="{260B9F50-0A5B-45D9-8862-06A43E5E7A32}" type="sibTrans" cxnId="{7E6DF61D-D15F-4227-A432-C515C5AB847C}">
      <dgm:prSet/>
      <dgm:spPr/>
      <dgm:t>
        <a:bodyPr/>
        <a:lstStyle/>
        <a:p>
          <a:endParaRPr lang="en-US"/>
        </a:p>
      </dgm:t>
    </dgm:pt>
    <dgm:pt modelId="{F37E6CAF-41CD-45E3-BA9F-5B1F7E76BD4D}">
      <dgm:prSet/>
      <dgm:spPr/>
      <dgm:t>
        <a:bodyPr/>
        <a:lstStyle/>
        <a:p>
          <a:r>
            <a:rPr lang="en-US"/>
            <a:t>Yu, Peiyong. “Effects of Sex Offenders’ Residential Locations on Property Values Using Both Parametric and Semiparametric Models.” </a:t>
          </a:r>
          <a:r>
            <a:rPr lang="en-US" i="1"/>
            <a:t>Atlantic Economic Journal</a:t>
          </a:r>
          <a:r>
            <a:rPr lang="en-US"/>
            <a:t> 44, no. 3 (September 1, 2016): 277–91. https://doi.org/10.1007/s11293-016-9505-7.</a:t>
          </a:r>
        </a:p>
      </dgm:t>
    </dgm:pt>
    <dgm:pt modelId="{CD1E5B73-7356-4E4E-BD9B-FEE4F2748507}" type="parTrans" cxnId="{5D0BE4BF-AB4E-4E58-AE11-71B9A2BA43F9}">
      <dgm:prSet/>
      <dgm:spPr/>
      <dgm:t>
        <a:bodyPr/>
        <a:lstStyle/>
        <a:p>
          <a:endParaRPr lang="en-US"/>
        </a:p>
      </dgm:t>
    </dgm:pt>
    <dgm:pt modelId="{387AAFCD-BC7B-4625-8EBA-94740771C738}" type="sibTrans" cxnId="{5D0BE4BF-AB4E-4E58-AE11-71B9A2BA43F9}">
      <dgm:prSet/>
      <dgm:spPr/>
      <dgm:t>
        <a:bodyPr/>
        <a:lstStyle/>
        <a:p>
          <a:endParaRPr lang="en-US"/>
        </a:p>
      </dgm:t>
    </dgm:pt>
    <dgm:pt modelId="{1104907B-0113-F643-90C5-713117366606}" type="pres">
      <dgm:prSet presAssocID="{996BB057-139B-4E2C-8CFE-0C3244EB5D59}" presName="linear" presStyleCnt="0">
        <dgm:presLayoutVars>
          <dgm:animLvl val="lvl"/>
          <dgm:resizeHandles val="exact"/>
        </dgm:presLayoutVars>
      </dgm:prSet>
      <dgm:spPr/>
    </dgm:pt>
    <dgm:pt modelId="{0EDF6A87-40E5-414E-835C-B159A40E10FB}" type="pres">
      <dgm:prSet presAssocID="{9E68CF73-C322-4659-AD95-3810CC31C5F8}" presName="parentText" presStyleLbl="node1" presStyleIdx="0" presStyleCnt="10">
        <dgm:presLayoutVars>
          <dgm:chMax val="0"/>
          <dgm:bulletEnabled val="1"/>
        </dgm:presLayoutVars>
      </dgm:prSet>
      <dgm:spPr/>
    </dgm:pt>
    <dgm:pt modelId="{AFA92F1F-0226-0946-8921-76A72C7AD973}" type="pres">
      <dgm:prSet presAssocID="{A75B24BF-F2AC-491D-A874-868DDBB4A347}" presName="spacer" presStyleCnt="0"/>
      <dgm:spPr/>
    </dgm:pt>
    <dgm:pt modelId="{A77C6632-AFED-DE45-A3AA-DFDDE9C7DB1B}" type="pres">
      <dgm:prSet presAssocID="{CCE4D08E-9C3D-4BEE-986E-3369079CCD23}" presName="parentText" presStyleLbl="node1" presStyleIdx="1" presStyleCnt="10">
        <dgm:presLayoutVars>
          <dgm:chMax val="0"/>
          <dgm:bulletEnabled val="1"/>
        </dgm:presLayoutVars>
      </dgm:prSet>
      <dgm:spPr/>
    </dgm:pt>
    <dgm:pt modelId="{C3EB08BE-3B80-8447-9BBC-FCB74B87169F}" type="pres">
      <dgm:prSet presAssocID="{33104108-116C-49DF-9631-133E8F326D5F}" presName="spacer" presStyleCnt="0"/>
      <dgm:spPr/>
    </dgm:pt>
    <dgm:pt modelId="{81096A09-FAB0-024C-B97C-9A27BD84D450}" type="pres">
      <dgm:prSet presAssocID="{6837298E-50FE-44AE-AAE7-960F9975DF0B}" presName="parentText" presStyleLbl="node1" presStyleIdx="2" presStyleCnt="10">
        <dgm:presLayoutVars>
          <dgm:chMax val="0"/>
          <dgm:bulletEnabled val="1"/>
        </dgm:presLayoutVars>
      </dgm:prSet>
      <dgm:spPr/>
    </dgm:pt>
    <dgm:pt modelId="{16489DC7-C5D5-8A41-AF5A-534629E9CCB2}" type="pres">
      <dgm:prSet presAssocID="{BD1A9AA2-0986-4439-A835-60968782848F}" presName="spacer" presStyleCnt="0"/>
      <dgm:spPr/>
    </dgm:pt>
    <dgm:pt modelId="{EC978576-047C-D842-A011-2F71D9808076}" type="pres">
      <dgm:prSet presAssocID="{B726EE9C-2ECB-4B25-AA00-461C464C5186}" presName="parentText" presStyleLbl="node1" presStyleIdx="3" presStyleCnt="10">
        <dgm:presLayoutVars>
          <dgm:chMax val="0"/>
          <dgm:bulletEnabled val="1"/>
        </dgm:presLayoutVars>
      </dgm:prSet>
      <dgm:spPr/>
    </dgm:pt>
    <dgm:pt modelId="{0AE58A75-8AEA-AE49-80C9-40C78CC77268}" type="pres">
      <dgm:prSet presAssocID="{4D210856-CC4A-41D1-8E71-B5B405402178}" presName="spacer" presStyleCnt="0"/>
      <dgm:spPr/>
    </dgm:pt>
    <dgm:pt modelId="{9A5F0F48-B18B-9F46-8484-DE25A59260FF}" type="pres">
      <dgm:prSet presAssocID="{B48F38CB-E7B6-4A76-9032-9A611E7AA08B}" presName="parentText" presStyleLbl="node1" presStyleIdx="4" presStyleCnt="10">
        <dgm:presLayoutVars>
          <dgm:chMax val="0"/>
          <dgm:bulletEnabled val="1"/>
        </dgm:presLayoutVars>
      </dgm:prSet>
      <dgm:spPr/>
    </dgm:pt>
    <dgm:pt modelId="{52099419-C114-B44F-BB51-3A6E67152607}" type="pres">
      <dgm:prSet presAssocID="{D5E32939-B0BA-4AE5-BE83-12C6C9356E86}" presName="spacer" presStyleCnt="0"/>
      <dgm:spPr/>
    </dgm:pt>
    <dgm:pt modelId="{D451CCE6-F5FD-2741-A847-0AD063A93F46}" type="pres">
      <dgm:prSet presAssocID="{6ED5818D-114F-4221-ABC8-FCA930D479C4}" presName="parentText" presStyleLbl="node1" presStyleIdx="5" presStyleCnt="10">
        <dgm:presLayoutVars>
          <dgm:chMax val="0"/>
          <dgm:bulletEnabled val="1"/>
        </dgm:presLayoutVars>
      </dgm:prSet>
      <dgm:spPr/>
    </dgm:pt>
    <dgm:pt modelId="{729F64B2-88EF-A14F-9F46-B6549B85A503}" type="pres">
      <dgm:prSet presAssocID="{5F4F5F02-3BAE-4F1F-930C-77AB23FD5C63}" presName="spacer" presStyleCnt="0"/>
      <dgm:spPr/>
    </dgm:pt>
    <dgm:pt modelId="{B9A7449E-3019-EF47-9CEF-EBAF0CE43422}" type="pres">
      <dgm:prSet presAssocID="{558FF43E-859F-4950-952B-4FAF5D8685E9}" presName="parentText" presStyleLbl="node1" presStyleIdx="6" presStyleCnt="10">
        <dgm:presLayoutVars>
          <dgm:chMax val="0"/>
          <dgm:bulletEnabled val="1"/>
        </dgm:presLayoutVars>
      </dgm:prSet>
      <dgm:spPr/>
    </dgm:pt>
    <dgm:pt modelId="{77A5CDC8-1A7F-AE43-8A60-F5A5C662097E}" type="pres">
      <dgm:prSet presAssocID="{3C4157A8-426D-4CA7-A937-03B95A76FC59}" presName="spacer" presStyleCnt="0"/>
      <dgm:spPr/>
    </dgm:pt>
    <dgm:pt modelId="{3FAE2FA1-9CE9-A447-9554-4CDE5A8BB0FD}" type="pres">
      <dgm:prSet presAssocID="{BA914E92-D133-47C4-812E-E5CC49CFD318}" presName="parentText" presStyleLbl="node1" presStyleIdx="7" presStyleCnt="10">
        <dgm:presLayoutVars>
          <dgm:chMax val="0"/>
          <dgm:bulletEnabled val="1"/>
        </dgm:presLayoutVars>
      </dgm:prSet>
      <dgm:spPr/>
    </dgm:pt>
    <dgm:pt modelId="{AC0814D1-0184-B043-8DC5-A2F12A2FE9D7}" type="pres">
      <dgm:prSet presAssocID="{51681CC5-2910-485D-B91D-FA11DCE8C8D6}" presName="spacer" presStyleCnt="0"/>
      <dgm:spPr/>
    </dgm:pt>
    <dgm:pt modelId="{30520EA1-372B-7F44-8877-B47908331408}" type="pres">
      <dgm:prSet presAssocID="{BAC34B69-67E3-4BB9-B540-A954C79003BB}" presName="parentText" presStyleLbl="node1" presStyleIdx="8" presStyleCnt="10">
        <dgm:presLayoutVars>
          <dgm:chMax val="0"/>
          <dgm:bulletEnabled val="1"/>
        </dgm:presLayoutVars>
      </dgm:prSet>
      <dgm:spPr/>
    </dgm:pt>
    <dgm:pt modelId="{1DC3E045-7F5E-5B41-8BA0-F86BE36B613C}" type="pres">
      <dgm:prSet presAssocID="{260B9F50-0A5B-45D9-8862-06A43E5E7A32}" presName="spacer" presStyleCnt="0"/>
      <dgm:spPr/>
    </dgm:pt>
    <dgm:pt modelId="{713FB103-1C09-3344-BBE8-E1ED13BD5000}" type="pres">
      <dgm:prSet presAssocID="{F37E6CAF-41CD-45E3-BA9F-5B1F7E76BD4D}" presName="parentText" presStyleLbl="node1" presStyleIdx="9" presStyleCnt="10">
        <dgm:presLayoutVars>
          <dgm:chMax val="0"/>
          <dgm:bulletEnabled val="1"/>
        </dgm:presLayoutVars>
      </dgm:prSet>
      <dgm:spPr/>
    </dgm:pt>
  </dgm:ptLst>
  <dgm:cxnLst>
    <dgm:cxn modelId="{7F18670C-A38B-3F49-A4F9-7922E263FB3C}" type="presOf" srcId="{6ED5818D-114F-4221-ABC8-FCA930D479C4}" destId="{D451CCE6-F5FD-2741-A847-0AD063A93F46}" srcOrd="0" destOrd="0" presId="urn:microsoft.com/office/officeart/2005/8/layout/vList2"/>
    <dgm:cxn modelId="{21A62B16-0CF6-7946-B324-D0D6F00DD0E5}" type="presOf" srcId="{9E68CF73-C322-4659-AD95-3810CC31C5F8}" destId="{0EDF6A87-40E5-414E-835C-B159A40E10FB}" srcOrd="0" destOrd="0" presId="urn:microsoft.com/office/officeart/2005/8/layout/vList2"/>
    <dgm:cxn modelId="{0DC1E01A-990D-C24F-AEDC-678DCD264738}" type="presOf" srcId="{B726EE9C-2ECB-4B25-AA00-461C464C5186}" destId="{EC978576-047C-D842-A011-2F71D9808076}" srcOrd="0" destOrd="0" presId="urn:microsoft.com/office/officeart/2005/8/layout/vList2"/>
    <dgm:cxn modelId="{4BBEC71B-BB7C-C847-BE35-17EE5EE77552}" type="presOf" srcId="{6837298E-50FE-44AE-AAE7-960F9975DF0B}" destId="{81096A09-FAB0-024C-B97C-9A27BD84D450}" srcOrd="0" destOrd="0" presId="urn:microsoft.com/office/officeart/2005/8/layout/vList2"/>
    <dgm:cxn modelId="{7E6DF61D-D15F-4227-A432-C515C5AB847C}" srcId="{996BB057-139B-4E2C-8CFE-0C3244EB5D59}" destId="{BAC34B69-67E3-4BB9-B540-A954C79003BB}" srcOrd="8" destOrd="0" parTransId="{E2B647E2-58DC-4EE3-998E-61E7F8B4724D}" sibTransId="{260B9F50-0A5B-45D9-8862-06A43E5E7A32}"/>
    <dgm:cxn modelId="{2BB6601F-B49F-4C9A-98EC-3C7862EB6F6F}" srcId="{996BB057-139B-4E2C-8CFE-0C3244EB5D59}" destId="{CCE4D08E-9C3D-4BEE-986E-3369079CCD23}" srcOrd="1" destOrd="0" parTransId="{3031F3CE-D067-4BC3-89B6-16F1DDA60010}" sibTransId="{33104108-116C-49DF-9631-133E8F326D5F}"/>
    <dgm:cxn modelId="{B669C026-A412-4740-B875-069F7C82506B}" srcId="{996BB057-139B-4E2C-8CFE-0C3244EB5D59}" destId="{6837298E-50FE-44AE-AAE7-960F9975DF0B}" srcOrd="2" destOrd="0" parTransId="{9D37A6A5-79E6-4349-9E40-71800DDA9880}" sibTransId="{BD1A9AA2-0986-4439-A835-60968782848F}"/>
    <dgm:cxn modelId="{842A4857-F4CC-ED44-A718-B3C1A6E653CD}" type="presOf" srcId="{BA914E92-D133-47C4-812E-E5CC49CFD318}" destId="{3FAE2FA1-9CE9-A447-9554-4CDE5A8BB0FD}" srcOrd="0" destOrd="0" presId="urn:microsoft.com/office/officeart/2005/8/layout/vList2"/>
    <dgm:cxn modelId="{AE232E72-456E-8649-8625-037E2CDB4952}" type="presOf" srcId="{558FF43E-859F-4950-952B-4FAF5D8685E9}" destId="{B9A7449E-3019-EF47-9CEF-EBAF0CE43422}" srcOrd="0" destOrd="0" presId="urn:microsoft.com/office/officeart/2005/8/layout/vList2"/>
    <dgm:cxn modelId="{499DBD7E-C4AA-C440-99E3-1DF54B9A61A1}" type="presOf" srcId="{B48F38CB-E7B6-4A76-9032-9A611E7AA08B}" destId="{9A5F0F48-B18B-9F46-8484-DE25A59260FF}" srcOrd="0" destOrd="0" presId="urn:microsoft.com/office/officeart/2005/8/layout/vList2"/>
    <dgm:cxn modelId="{A4D8CA91-44A8-4987-9462-8E6C4581400C}" srcId="{996BB057-139B-4E2C-8CFE-0C3244EB5D59}" destId="{9E68CF73-C322-4659-AD95-3810CC31C5F8}" srcOrd="0" destOrd="0" parTransId="{F2AC6D4F-2310-4170-B5CF-57C530E185E2}" sibTransId="{A75B24BF-F2AC-491D-A874-868DDBB4A347}"/>
    <dgm:cxn modelId="{2D92EC98-ABA6-2646-BF89-384785D7100B}" type="presOf" srcId="{BAC34B69-67E3-4BB9-B540-A954C79003BB}" destId="{30520EA1-372B-7F44-8877-B47908331408}" srcOrd="0" destOrd="0" presId="urn:microsoft.com/office/officeart/2005/8/layout/vList2"/>
    <dgm:cxn modelId="{993BDFA9-A9EB-4A92-AAEC-D9BA037C2396}" srcId="{996BB057-139B-4E2C-8CFE-0C3244EB5D59}" destId="{6ED5818D-114F-4221-ABC8-FCA930D479C4}" srcOrd="5" destOrd="0" parTransId="{8DEF13F6-7D04-4238-8085-0D7B9256A4BD}" sibTransId="{5F4F5F02-3BAE-4F1F-930C-77AB23FD5C63}"/>
    <dgm:cxn modelId="{5D0BE4BF-AB4E-4E58-AE11-71B9A2BA43F9}" srcId="{996BB057-139B-4E2C-8CFE-0C3244EB5D59}" destId="{F37E6CAF-41CD-45E3-BA9F-5B1F7E76BD4D}" srcOrd="9" destOrd="0" parTransId="{CD1E5B73-7356-4E4E-BD9B-FEE4F2748507}" sibTransId="{387AAFCD-BC7B-4625-8EBA-94740771C738}"/>
    <dgm:cxn modelId="{B4986DC4-16E1-4A88-A4AE-EDFBC25940CA}" srcId="{996BB057-139B-4E2C-8CFE-0C3244EB5D59}" destId="{B726EE9C-2ECB-4B25-AA00-461C464C5186}" srcOrd="3" destOrd="0" parTransId="{9B63C1D1-0D99-4101-9675-98481E5177F8}" sibTransId="{4D210856-CC4A-41D1-8E71-B5B405402178}"/>
    <dgm:cxn modelId="{F28A7BD2-3FB4-B44F-8916-0A860ABF6D5B}" type="presOf" srcId="{F37E6CAF-41CD-45E3-BA9F-5B1F7E76BD4D}" destId="{713FB103-1C09-3344-BBE8-E1ED13BD5000}" srcOrd="0" destOrd="0" presId="urn:microsoft.com/office/officeart/2005/8/layout/vList2"/>
    <dgm:cxn modelId="{54B04AE3-9B3B-E247-93C3-3D6B5FFBDCA5}" type="presOf" srcId="{CCE4D08E-9C3D-4BEE-986E-3369079CCD23}" destId="{A77C6632-AFED-DE45-A3AA-DFDDE9C7DB1B}" srcOrd="0" destOrd="0" presId="urn:microsoft.com/office/officeart/2005/8/layout/vList2"/>
    <dgm:cxn modelId="{DDCD50E4-274A-CE42-9071-CC47B0DD63AE}" type="presOf" srcId="{996BB057-139B-4E2C-8CFE-0C3244EB5D59}" destId="{1104907B-0113-F643-90C5-713117366606}" srcOrd="0" destOrd="0" presId="urn:microsoft.com/office/officeart/2005/8/layout/vList2"/>
    <dgm:cxn modelId="{87B977EB-9F86-4138-A77A-DF83B7CA9C88}" srcId="{996BB057-139B-4E2C-8CFE-0C3244EB5D59}" destId="{558FF43E-859F-4950-952B-4FAF5D8685E9}" srcOrd="6" destOrd="0" parTransId="{56ABB855-BBDA-4D8D-A3CF-D40B6DF72D4D}" sibTransId="{3C4157A8-426D-4CA7-A937-03B95A76FC59}"/>
    <dgm:cxn modelId="{3B3D35EF-ABAC-4624-967B-590173AD2C6A}" srcId="{996BB057-139B-4E2C-8CFE-0C3244EB5D59}" destId="{B48F38CB-E7B6-4A76-9032-9A611E7AA08B}" srcOrd="4" destOrd="0" parTransId="{5761D775-494C-46DC-B6B7-E567A0090F9E}" sibTransId="{D5E32939-B0BA-4AE5-BE83-12C6C9356E86}"/>
    <dgm:cxn modelId="{EEE0DAFC-9BF8-4730-B164-6A85934B9B16}" srcId="{996BB057-139B-4E2C-8CFE-0C3244EB5D59}" destId="{BA914E92-D133-47C4-812E-E5CC49CFD318}" srcOrd="7" destOrd="0" parTransId="{50BED530-08D7-4928-8304-2B9C733361E7}" sibTransId="{51681CC5-2910-485D-B91D-FA11DCE8C8D6}"/>
    <dgm:cxn modelId="{189536EE-EF56-FC4B-AFCC-AFD9567874E6}" type="presParOf" srcId="{1104907B-0113-F643-90C5-713117366606}" destId="{0EDF6A87-40E5-414E-835C-B159A40E10FB}" srcOrd="0" destOrd="0" presId="urn:microsoft.com/office/officeart/2005/8/layout/vList2"/>
    <dgm:cxn modelId="{DDCD438E-B985-B243-BC18-70104326B803}" type="presParOf" srcId="{1104907B-0113-F643-90C5-713117366606}" destId="{AFA92F1F-0226-0946-8921-76A72C7AD973}" srcOrd="1" destOrd="0" presId="urn:microsoft.com/office/officeart/2005/8/layout/vList2"/>
    <dgm:cxn modelId="{42B4B640-757A-A94A-A931-B3A2E694DA91}" type="presParOf" srcId="{1104907B-0113-F643-90C5-713117366606}" destId="{A77C6632-AFED-DE45-A3AA-DFDDE9C7DB1B}" srcOrd="2" destOrd="0" presId="urn:microsoft.com/office/officeart/2005/8/layout/vList2"/>
    <dgm:cxn modelId="{342F32E2-4B0C-B34C-A68E-B9B0610A0762}" type="presParOf" srcId="{1104907B-0113-F643-90C5-713117366606}" destId="{C3EB08BE-3B80-8447-9BBC-FCB74B87169F}" srcOrd="3" destOrd="0" presId="urn:microsoft.com/office/officeart/2005/8/layout/vList2"/>
    <dgm:cxn modelId="{AA251EBB-E8E4-534D-B767-F4ADB0A44C24}" type="presParOf" srcId="{1104907B-0113-F643-90C5-713117366606}" destId="{81096A09-FAB0-024C-B97C-9A27BD84D450}" srcOrd="4" destOrd="0" presId="urn:microsoft.com/office/officeart/2005/8/layout/vList2"/>
    <dgm:cxn modelId="{1DB2D5E6-4333-DB46-AED9-6FF3DB6F3C56}" type="presParOf" srcId="{1104907B-0113-F643-90C5-713117366606}" destId="{16489DC7-C5D5-8A41-AF5A-534629E9CCB2}" srcOrd="5" destOrd="0" presId="urn:microsoft.com/office/officeart/2005/8/layout/vList2"/>
    <dgm:cxn modelId="{8F3EA410-39C0-8040-AA1B-684356E023EC}" type="presParOf" srcId="{1104907B-0113-F643-90C5-713117366606}" destId="{EC978576-047C-D842-A011-2F71D9808076}" srcOrd="6" destOrd="0" presId="urn:microsoft.com/office/officeart/2005/8/layout/vList2"/>
    <dgm:cxn modelId="{4B943BD3-9163-CD4C-9992-0DBAA0439137}" type="presParOf" srcId="{1104907B-0113-F643-90C5-713117366606}" destId="{0AE58A75-8AEA-AE49-80C9-40C78CC77268}" srcOrd="7" destOrd="0" presId="urn:microsoft.com/office/officeart/2005/8/layout/vList2"/>
    <dgm:cxn modelId="{A251B8EA-D625-D14C-9C9C-5378B5A23615}" type="presParOf" srcId="{1104907B-0113-F643-90C5-713117366606}" destId="{9A5F0F48-B18B-9F46-8484-DE25A59260FF}" srcOrd="8" destOrd="0" presId="urn:microsoft.com/office/officeart/2005/8/layout/vList2"/>
    <dgm:cxn modelId="{0D352ACF-45DB-8B48-91F0-A7D301CD71E3}" type="presParOf" srcId="{1104907B-0113-F643-90C5-713117366606}" destId="{52099419-C114-B44F-BB51-3A6E67152607}" srcOrd="9" destOrd="0" presId="urn:microsoft.com/office/officeart/2005/8/layout/vList2"/>
    <dgm:cxn modelId="{0059341E-64D9-C04C-A478-AEB40A60A202}" type="presParOf" srcId="{1104907B-0113-F643-90C5-713117366606}" destId="{D451CCE6-F5FD-2741-A847-0AD063A93F46}" srcOrd="10" destOrd="0" presId="urn:microsoft.com/office/officeart/2005/8/layout/vList2"/>
    <dgm:cxn modelId="{89A1A8E8-21BD-D34F-B8E6-538735F9DDC0}" type="presParOf" srcId="{1104907B-0113-F643-90C5-713117366606}" destId="{729F64B2-88EF-A14F-9F46-B6549B85A503}" srcOrd="11" destOrd="0" presId="urn:microsoft.com/office/officeart/2005/8/layout/vList2"/>
    <dgm:cxn modelId="{A686B205-6CFC-3443-A385-42D09E3F0A3A}" type="presParOf" srcId="{1104907B-0113-F643-90C5-713117366606}" destId="{B9A7449E-3019-EF47-9CEF-EBAF0CE43422}" srcOrd="12" destOrd="0" presId="urn:microsoft.com/office/officeart/2005/8/layout/vList2"/>
    <dgm:cxn modelId="{3FA12A16-98C2-A94B-B1FA-061715DC9239}" type="presParOf" srcId="{1104907B-0113-F643-90C5-713117366606}" destId="{77A5CDC8-1A7F-AE43-8A60-F5A5C662097E}" srcOrd="13" destOrd="0" presId="urn:microsoft.com/office/officeart/2005/8/layout/vList2"/>
    <dgm:cxn modelId="{B7CD4500-E54A-E449-B18E-FB92701BAF1D}" type="presParOf" srcId="{1104907B-0113-F643-90C5-713117366606}" destId="{3FAE2FA1-9CE9-A447-9554-4CDE5A8BB0FD}" srcOrd="14" destOrd="0" presId="urn:microsoft.com/office/officeart/2005/8/layout/vList2"/>
    <dgm:cxn modelId="{F08F08C3-D250-7D4F-886C-2399E9328D9C}" type="presParOf" srcId="{1104907B-0113-F643-90C5-713117366606}" destId="{AC0814D1-0184-B043-8DC5-A2F12A2FE9D7}" srcOrd="15" destOrd="0" presId="urn:microsoft.com/office/officeart/2005/8/layout/vList2"/>
    <dgm:cxn modelId="{9CA9B56D-9435-DE47-8394-45269944F49F}" type="presParOf" srcId="{1104907B-0113-F643-90C5-713117366606}" destId="{30520EA1-372B-7F44-8877-B47908331408}" srcOrd="16" destOrd="0" presId="urn:microsoft.com/office/officeart/2005/8/layout/vList2"/>
    <dgm:cxn modelId="{3156AB54-8725-234E-B8FF-635F4F390901}" type="presParOf" srcId="{1104907B-0113-F643-90C5-713117366606}" destId="{1DC3E045-7F5E-5B41-8BA0-F86BE36B613C}" srcOrd="17" destOrd="0" presId="urn:microsoft.com/office/officeart/2005/8/layout/vList2"/>
    <dgm:cxn modelId="{42CCFAE5-D350-6241-9DA7-18C4AF58A5C8}" type="presParOf" srcId="{1104907B-0113-F643-90C5-713117366606}" destId="{713FB103-1C09-3344-BBE8-E1ED13BD5000}"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F6A87-40E5-414E-835C-B159A40E10FB}">
      <dsp:nvSpPr>
        <dsp:cNvPr id="0" name=""/>
        <dsp:cNvSpPr/>
      </dsp:nvSpPr>
      <dsp:spPr>
        <a:xfrm>
          <a:off x="0" y="9464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“Bowling Green, KY Real Estate &amp; Homes for Sale | RE/MAX.” Accessed April 30, 2023. https://www.remax.com/homes-for-sale/ky/bowling-green/city/2108902.</a:t>
          </a:r>
        </a:p>
      </dsp:txBody>
      <dsp:txXfrm>
        <a:off x="23303" y="117945"/>
        <a:ext cx="9440084" cy="430753"/>
      </dsp:txXfrm>
    </dsp:sp>
    <dsp:sp modelId="{A77C6632-AFED-DE45-A3AA-DFDDE9C7DB1B}">
      <dsp:nvSpPr>
        <dsp:cNvPr id="0" name=""/>
        <dsp:cNvSpPr/>
      </dsp:nvSpPr>
      <dsp:spPr>
        <a:xfrm>
          <a:off x="0" y="60656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Caudill, Steven B, Ermanno Affuso, and Ming Yang. “Registered Sex Offenders and House Prices: An Hedonic Analysis.” </a:t>
          </a:r>
          <a:r>
            <a:rPr lang="en-US" sz="1200" i="1" kern="1200"/>
            <a:t>Urban Studies</a:t>
          </a:r>
          <a:r>
            <a:rPr lang="en-US" sz="1200" kern="1200"/>
            <a:t> 52, no. 13 (October 1, 2015): 2425–40. https://doi.org/10.1177/0042098014547368.</a:t>
          </a:r>
        </a:p>
      </dsp:txBody>
      <dsp:txXfrm>
        <a:off x="23303" y="629865"/>
        <a:ext cx="9440084" cy="430753"/>
      </dsp:txXfrm>
    </dsp:sp>
    <dsp:sp modelId="{81096A09-FAB0-024C-B97C-9A27BD84D450}">
      <dsp:nvSpPr>
        <dsp:cNvPr id="0" name=""/>
        <dsp:cNvSpPr/>
      </dsp:nvSpPr>
      <dsp:spPr>
        <a:xfrm>
          <a:off x="0" y="111848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Gibbons, Steve. “The Costs of Urban Property Crime.” </a:t>
          </a:r>
          <a:r>
            <a:rPr lang="en-US" sz="1200" i="1" kern="1200"/>
            <a:t>The Economic Journal</a:t>
          </a:r>
          <a:r>
            <a:rPr lang="en-US" sz="1200" kern="1200"/>
            <a:t> 114, no. 499 (November 1, 2004): F441–63. https://doi.org/10.1111/j.1468-0297.2004.00254.x.</a:t>
          </a:r>
        </a:p>
      </dsp:txBody>
      <dsp:txXfrm>
        <a:off x="23303" y="1141785"/>
        <a:ext cx="9440084" cy="430753"/>
      </dsp:txXfrm>
    </dsp:sp>
    <dsp:sp modelId="{EC978576-047C-D842-A011-2F71D9808076}">
      <dsp:nvSpPr>
        <dsp:cNvPr id="0" name=""/>
        <dsp:cNvSpPr/>
      </dsp:nvSpPr>
      <dsp:spPr>
        <a:xfrm>
          <a:off x="0" y="163040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Linden, Leigh, and Jonah E. Rockoff. “Estimates of the Impact of Crime Risk on Property Values from Megan’s Laws.” </a:t>
          </a:r>
          <a:r>
            <a:rPr lang="en-US" sz="1200" i="1" kern="1200"/>
            <a:t>American Economic Review</a:t>
          </a:r>
          <a:r>
            <a:rPr lang="en-US" sz="1200" kern="1200"/>
            <a:t> 98, no. 3 (June 2008): 1103–27. https://doi.org/10.1257/aer.98.3.1103.</a:t>
          </a:r>
        </a:p>
      </dsp:txBody>
      <dsp:txXfrm>
        <a:off x="23303" y="1653705"/>
        <a:ext cx="9440084" cy="430753"/>
      </dsp:txXfrm>
    </dsp:sp>
    <dsp:sp modelId="{9A5F0F48-B18B-9F46-8484-DE25A59260FF}">
      <dsp:nvSpPr>
        <dsp:cNvPr id="0" name=""/>
        <dsp:cNvSpPr/>
      </dsp:nvSpPr>
      <dsp:spPr>
        <a:xfrm>
          <a:off x="0" y="214232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Pope, Jaren C. “Buyer Information and the Hedonic: The Impact of a Seller Disclosure on the Implicit Price for Airport Noise.” </a:t>
          </a:r>
          <a:r>
            <a:rPr lang="en-US" sz="1200" i="1" kern="1200"/>
            <a:t>Journal of Urban Economics</a:t>
          </a:r>
          <a:r>
            <a:rPr lang="en-US" sz="1200" kern="1200"/>
            <a:t> 63, no. 2 (March 1, 2008): 498–516. https://doi.org/10.1016/j.jue.2007.03.003.</a:t>
          </a:r>
        </a:p>
      </dsp:txBody>
      <dsp:txXfrm>
        <a:off x="23303" y="2165625"/>
        <a:ext cx="9440084" cy="430753"/>
      </dsp:txXfrm>
    </dsp:sp>
    <dsp:sp modelId="{D451CCE6-F5FD-2741-A847-0AD063A93F46}">
      <dsp:nvSpPr>
        <dsp:cNvPr id="0" name=""/>
        <dsp:cNvSpPr/>
      </dsp:nvSpPr>
      <dsp:spPr>
        <a:xfrm>
          <a:off x="0" y="265424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SafeHome.org. “How Many Registered Sex Offenders Are In Your State? | SafeHome.” Accessed April 14, 2023. https://www.safehome.org/data/registered-sex-offender-stats/.</a:t>
          </a:r>
        </a:p>
      </dsp:txBody>
      <dsp:txXfrm>
        <a:off x="23303" y="2677545"/>
        <a:ext cx="9440084" cy="430753"/>
      </dsp:txXfrm>
    </dsp:sp>
    <dsp:sp modelId="{B9A7449E-3019-EF47-9CEF-EBAF0CE43422}">
      <dsp:nvSpPr>
        <dsp:cNvPr id="0" name=""/>
        <dsp:cNvSpPr/>
      </dsp:nvSpPr>
      <dsp:spPr>
        <a:xfrm>
          <a:off x="0" y="316616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“Sex Offender Registration And Notification Act (SORNA),” May 26, 2015. https://www.justice.gov/criminal-ceos/sex-offender-registration-and-notification-act-sorna.</a:t>
          </a:r>
        </a:p>
      </dsp:txBody>
      <dsp:txXfrm>
        <a:off x="23303" y="3189465"/>
        <a:ext cx="9440084" cy="430753"/>
      </dsp:txXfrm>
    </dsp:sp>
    <dsp:sp modelId="{3FAE2FA1-9CE9-A447-9554-4CDE5A8BB0FD}">
      <dsp:nvSpPr>
        <dsp:cNvPr id="0" name=""/>
        <dsp:cNvSpPr/>
      </dsp:nvSpPr>
      <dsp:spPr>
        <a:xfrm>
          <a:off x="0" y="367808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Thaler, Richard. “A Note on the Value of Crime Control: Evidence from the Property Market.” </a:t>
          </a:r>
          <a:r>
            <a:rPr lang="en-US" sz="1200" i="1" kern="1200"/>
            <a:t>Journal of Urban Economics</a:t>
          </a:r>
          <a:r>
            <a:rPr lang="en-US" sz="1200" kern="1200"/>
            <a:t> 5, no. 1 (January 1, 1978): 137–45. https://doi.org/10.1016/0094-1190(78)90042-6.</a:t>
          </a:r>
        </a:p>
      </dsp:txBody>
      <dsp:txXfrm>
        <a:off x="23303" y="3701385"/>
        <a:ext cx="9440084" cy="430753"/>
      </dsp:txXfrm>
    </dsp:sp>
    <dsp:sp modelId="{30520EA1-372B-7F44-8877-B47908331408}">
      <dsp:nvSpPr>
        <dsp:cNvPr id="0" name=""/>
        <dsp:cNvSpPr/>
      </dsp:nvSpPr>
      <dsp:spPr>
        <a:xfrm>
          <a:off x="0" y="419000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“U.S. Census Bureau QuickFacts: Warren County, Kentucky.” Accessed April 16, 2023. https://www.census.gov/quickfacts/fact/map/warrencountykentucky/PST045222.</a:t>
          </a:r>
        </a:p>
      </dsp:txBody>
      <dsp:txXfrm>
        <a:off x="23303" y="4213305"/>
        <a:ext cx="9440084" cy="430753"/>
      </dsp:txXfrm>
    </dsp:sp>
    <dsp:sp modelId="{713FB103-1C09-3344-BBE8-E1ED13BD5000}">
      <dsp:nvSpPr>
        <dsp:cNvPr id="0" name=""/>
        <dsp:cNvSpPr/>
      </dsp:nvSpPr>
      <dsp:spPr>
        <a:xfrm>
          <a:off x="0" y="4701922"/>
          <a:ext cx="9486690" cy="477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Yu, Peiyong. “Effects of Sex Offenders’ Residential Locations on Property Values Using Both Parametric and Semiparametric Models.” </a:t>
          </a:r>
          <a:r>
            <a:rPr lang="en-US" sz="1200" i="1" kern="1200"/>
            <a:t>Atlantic Economic Journal</a:t>
          </a:r>
          <a:r>
            <a:rPr lang="en-US" sz="1200" kern="1200"/>
            <a:t> 44, no. 3 (September 1, 2016): 277–91. https://doi.org/10.1007/s11293-016-9505-7.</a:t>
          </a:r>
        </a:p>
      </dsp:txBody>
      <dsp:txXfrm>
        <a:off x="23303" y="4725225"/>
        <a:ext cx="9440084" cy="4307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8CC99-77E2-8B46-99A3-F11BEEF548B4}" type="datetimeFigureOut">
              <a:rPr lang="en-US" smtClean="0"/>
              <a:t>5/4/23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B0641-60A9-AD4F-A8F2-D80A1B046764}" type="slidenum">
              <a:rPr lang="en-US" smtClean="0"/>
              <a:t>‹#›</a:t>
            </a:fld>
            <a:endParaRPr lang="en-US"/>
          </a:p>
        </p:txBody>
      </p:sp>
    </p:spTree>
    <p:extLst>
      <p:ext uri="{BB962C8B-B14F-4D97-AF65-F5344CB8AC3E}">
        <p14:creationId xmlns:p14="http://schemas.microsoft.com/office/powerpoint/2010/main" val="355752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B0641-60A9-AD4F-A8F2-D80A1B046764}" type="slidenum">
              <a:rPr lang="en-US" smtClean="0"/>
              <a:t>1</a:t>
            </a:fld>
            <a:endParaRPr lang="en-US"/>
          </a:p>
        </p:txBody>
      </p:sp>
    </p:spTree>
    <p:extLst>
      <p:ext uri="{BB962C8B-B14F-4D97-AF65-F5344CB8AC3E}">
        <p14:creationId xmlns:p14="http://schemas.microsoft.com/office/powerpoint/2010/main" val="271331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Housing characteristics impacts drop 5%-1% among those variables.</a:t>
            </a:r>
            <a:endParaRPr lang="en-US" dirty="0"/>
          </a:p>
          <a:p>
            <a:endParaRPr lang="en-US" dirty="0"/>
          </a:p>
        </p:txBody>
      </p:sp>
      <p:sp>
        <p:nvSpPr>
          <p:cNvPr id="4" name="Slide Number Placeholder 3"/>
          <p:cNvSpPr>
            <a:spLocks noGrp="1"/>
          </p:cNvSpPr>
          <p:nvPr>
            <p:ph type="sldNum" sz="quarter" idx="5"/>
          </p:nvPr>
        </p:nvSpPr>
        <p:spPr/>
        <p:txBody>
          <a:bodyPr/>
          <a:lstStyle/>
          <a:p>
            <a:fld id="{99DB0641-60A9-AD4F-A8F2-D80A1B046764}" type="slidenum">
              <a:rPr lang="en-US" smtClean="0"/>
              <a:t>12</a:t>
            </a:fld>
            <a:endParaRPr lang="en-US"/>
          </a:p>
        </p:txBody>
      </p:sp>
    </p:spTree>
    <p:extLst>
      <p:ext uri="{BB962C8B-B14F-4D97-AF65-F5344CB8AC3E}">
        <p14:creationId xmlns:p14="http://schemas.microsoft.com/office/powerpoint/2010/main" val="851251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Surprisingly, it could be that sex offenders tend to live in a neighborhood where the property value is low in which their presence is not impacting the property value of that neighborhood. </a:t>
            </a:r>
            <a:r>
              <a:rPr lang="en-US" sz="1800" dirty="0">
                <a:effectLst/>
                <a:latin typeface="Calibri" panose="020F0502020204030204" pitchFamily="34" charset="0"/>
                <a:ea typeface="Calibri" panose="020F0502020204030204" pitchFamily="34" charset="0"/>
                <a:cs typeface="Times New Roman" panose="02020603050405020304" pitchFamily="18" charset="0"/>
              </a:rPr>
              <a:t>Model 4 estimates unstable and unreliable coefficients due to the high Variance Inflation Factor (VIF)</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B0641-60A9-AD4F-A8F2-D80A1B046764}" type="slidenum">
              <a:rPr lang="en-US" smtClean="0"/>
              <a:t>13</a:t>
            </a:fld>
            <a:endParaRPr lang="en-US"/>
          </a:p>
        </p:txBody>
      </p:sp>
    </p:spTree>
    <p:extLst>
      <p:ext uri="{BB962C8B-B14F-4D97-AF65-F5344CB8AC3E}">
        <p14:creationId xmlns:p14="http://schemas.microsoft.com/office/powerpoint/2010/main" val="1456451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difference with existing studies on crime risk and property values may also be because the studies are undertaken for different locations and datasets.</a:t>
            </a:r>
          </a:p>
        </p:txBody>
      </p:sp>
      <p:sp>
        <p:nvSpPr>
          <p:cNvPr id="4" name="Slide Number Placeholder 3"/>
          <p:cNvSpPr>
            <a:spLocks noGrp="1"/>
          </p:cNvSpPr>
          <p:nvPr>
            <p:ph type="sldNum" sz="quarter" idx="5"/>
          </p:nvPr>
        </p:nvSpPr>
        <p:spPr/>
        <p:txBody>
          <a:bodyPr/>
          <a:lstStyle/>
          <a:p>
            <a:fld id="{99DB0641-60A9-AD4F-A8F2-D80A1B046764}" type="slidenum">
              <a:rPr lang="en-US" smtClean="0"/>
              <a:t>17</a:t>
            </a:fld>
            <a:endParaRPr lang="en-US"/>
          </a:p>
        </p:txBody>
      </p:sp>
    </p:spTree>
    <p:extLst>
      <p:ext uri="{BB962C8B-B14F-4D97-AF65-F5344CB8AC3E}">
        <p14:creationId xmlns:p14="http://schemas.microsoft.com/office/powerpoint/2010/main" val="333379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Community resources(school, parks), Stigma, Neighborhood quality</a:t>
            </a:r>
            <a:endParaRPr lang="en-US" dirty="0"/>
          </a:p>
        </p:txBody>
      </p:sp>
      <p:sp>
        <p:nvSpPr>
          <p:cNvPr id="4" name="Slide Number Placeholder 3"/>
          <p:cNvSpPr>
            <a:spLocks noGrp="1"/>
          </p:cNvSpPr>
          <p:nvPr>
            <p:ph type="sldNum" sz="quarter" idx="5"/>
          </p:nvPr>
        </p:nvSpPr>
        <p:spPr/>
        <p:txBody>
          <a:bodyPr/>
          <a:lstStyle/>
          <a:p>
            <a:fld id="{99DB0641-60A9-AD4F-A8F2-D80A1B046764}" type="slidenum">
              <a:rPr lang="en-US" smtClean="0"/>
              <a:t>18</a:t>
            </a:fld>
            <a:endParaRPr lang="en-US"/>
          </a:p>
        </p:txBody>
      </p:sp>
    </p:spTree>
    <p:extLst>
      <p:ext uri="{BB962C8B-B14F-4D97-AF65-F5344CB8AC3E}">
        <p14:creationId xmlns:p14="http://schemas.microsoft.com/office/powerpoint/2010/main" val="230463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B0641-60A9-AD4F-A8F2-D80A1B046764}" type="slidenum">
              <a:rPr lang="en-US" smtClean="0"/>
              <a:t>2</a:t>
            </a:fld>
            <a:endParaRPr lang="en-US"/>
          </a:p>
        </p:txBody>
      </p:sp>
    </p:spTree>
    <p:extLst>
      <p:ext uri="{BB962C8B-B14F-4D97-AF65-F5344CB8AC3E}">
        <p14:creationId xmlns:p14="http://schemas.microsoft.com/office/powerpoint/2010/main" val="219647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studies have been conducted on crime rates and property values. Gibbons used inner London property data, from December 2000, July 2001, and crime data from April 1999 to March 2001</a:t>
            </a:r>
          </a:p>
        </p:txBody>
      </p:sp>
      <p:sp>
        <p:nvSpPr>
          <p:cNvPr id="4" name="Slide Number Placeholder 3"/>
          <p:cNvSpPr>
            <a:spLocks noGrp="1"/>
          </p:cNvSpPr>
          <p:nvPr>
            <p:ph type="sldNum" sz="quarter" idx="5"/>
          </p:nvPr>
        </p:nvSpPr>
        <p:spPr/>
        <p:txBody>
          <a:bodyPr/>
          <a:lstStyle/>
          <a:p>
            <a:fld id="{99DB0641-60A9-AD4F-A8F2-D80A1B046764}" type="slidenum">
              <a:rPr lang="en-US" smtClean="0"/>
              <a:t>5</a:t>
            </a:fld>
            <a:endParaRPr lang="en-US"/>
          </a:p>
        </p:txBody>
      </p:sp>
    </p:spTree>
    <p:extLst>
      <p:ext uri="{BB962C8B-B14F-4D97-AF65-F5344CB8AC3E}">
        <p14:creationId xmlns:p14="http://schemas.microsoft.com/office/powerpoint/2010/main" val="4244521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Limited research has been conducted to explore the link between the residential locations of sex offenders and property values. </a:t>
            </a:r>
            <a:endParaRPr lang="en-US" dirty="0"/>
          </a:p>
        </p:txBody>
      </p:sp>
      <p:sp>
        <p:nvSpPr>
          <p:cNvPr id="4" name="Slide Number Placeholder 3"/>
          <p:cNvSpPr>
            <a:spLocks noGrp="1"/>
          </p:cNvSpPr>
          <p:nvPr>
            <p:ph type="sldNum" sz="quarter" idx="5"/>
          </p:nvPr>
        </p:nvSpPr>
        <p:spPr/>
        <p:txBody>
          <a:bodyPr/>
          <a:lstStyle/>
          <a:p>
            <a:fld id="{99DB0641-60A9-AD4F-A8F2-D80A1B046764}" type="slidenum">
              <a:rPr lang="en-US" smtClean="0"/>
              <a:t>6</a:t>
            </a:fld>
            <a:endParaRPr lang="en-US"/>
          </a:p>
        </p:txBody>
      </p:sp>
    </p:spTree>
    <p:extLst>
      <p:ext uri="{BB962C8B-B14F-4D97-AF65-F5344CB8AC3E}">
        <p14:creationId xmlns:p14="http://schemas.microsoft.com/office/powerpoint/2010/main" val="2126640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142 sex offenders identified after cleaning data 110 offenders, 16814 property records after cleaning the data 14450.</a:t>
            </a:r>
          </a:p>
        </p:txBody>
      </p:sp>
      <p:sp>
        <p:nvSpPr>
          <p:cNvPr id="4" name="Slide Number Placeholder 3"/>
          <p:cNvSpPr>
            <a:spLocks noGrp="1"/>
          </p:cNvSpPr>
          <p:nvPr>
            <p:ph type="sldNum" sz="quarter" idx="5"/>
          </p:nvPr>
        </p:nvSpPr>
        <p:spPr/>
        <p:txBody>
          <a:bodyPr/>
          <a:lstStyle/>
          <a:p>
            <a:fld id="{99DB0641-60A9-AD4F-A8F2-D80A1B046764}" type="slidenum">
              <a:rPr lang="en-US" smtClean="0"/>
              <a:t>7</a:t>
            </a:fld>
            <a:endParaRPr lang="en-US"/>
          </a:p>
        </p:txBody>
      </p:sp>
    </p:spTree>
    <p:extLst>
      <p:ext uri="{BB962C8B-B14F-4D97-AF65-F5344CB8AC3E}">
        <p14:creationId xmlns:p14="http://schemas.microsoft.com/office/powerpoint/2010/main" val="261104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B0641-60A9-AD4F-A8F2-D80A1B046764}" type="slidenum">
              <a:rPr lang="en-US" smtClean="0"/>
              <a:t>8</a:t>
            </a:fld>
            <a:endParaRPr lang="en-US"/>
          </a:p>
        </p:txBody>
      </p:sp>
    </p:spTree>
    <p:extLst>
      <p:ext uri="{BB962C8B-B14F-4D97-AF65-F5344CB8AC3E}">
        <p14:creationId xmlns:p14="http://schemas.microsoft.com/office/powerpoint/2010/main" val="76021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age dummies, 14 square feet,11 sold month,9 sold year,18 tracts</a:t>
            </a:r>
          </a:p>
        </p:txBody>
      </p:sp>
      <p:sp>
        <p:nvSpPr>
          <p:cNvPr id="4" name="Slide Number Placeholder 3"/>
          <p:cNvSpPr>
            <a:spLocks noGrp="1"/>
          </p:cNvSpPr>
          <p:nvPr>
            <p:ph type="sldNum" sz="quarter" idx="5"/>
          </p:nvPr>
        </p:nvSpPr>
        <p:spPr/>
        <p:txBody>
          <a:bodyPr/>
          <a:lstStyle/>
          <a:p>
            <a:fld id="{99DB0641-60A9-AD4F-A8F2-D80A1B046764}" type="slidenum">
              <a:rPr lang="en-US" smtClean="0"/>
              <a:t>9</a:t>
            </a:fld>
            <a:endParaRPr lang="en-US"/>
          </a:p>
        </p:txBody>
      </p:sp>
    </p:spTree>
    <p:extLst>
      <p:ext uri="{BB962C8B-B14F-4D97-AF65-F5344CB8AC3E}">
        <p14:creationId xmlns:p14="http://schemas.microsoft.com/office/powerpoint/2010/main" val="2356471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B0641-60A9-AD4F-A8F2-D80A1B046764}" type="slidenum">
              <a:rPr lang="en-US" smtClean="0"/>
              <a:t>10</a:t>
            </a:fld>
            <a:endParaRPr lang="en-US"/>
          </a:p>
        </p:txBody>
      </p:sp>
    </p:spTree>
    <p:extLst>
      <p:ext uri="{BB962C8B-B14F-4D97-AF65-F5344CB8AC3E}">
        <p14:creationId xmlns:p14="http://schemas.microsoft.com/office/powerpoint/2010/main" val="2107065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B0641-60A9-AD4F-A8F2-D80A1B046764}" type="slidenum">
              <a:rPr lang="en-US" smtClean="0"/>
              <a:t>11</a:t>
            </a:fld>
            <a:endParaRPr lang="en-US"/>
          </a:p>
        </p:txBody>
      </p:sp>
    </p:spTree>
    <p:extLst>
      <p:ext uri="{BB962C8B-B14F-4D97-AF65-F5344CB8AC3E}">
        <p14:creationId xmlns:p14="http://schemas.microsoft.com/office/powerpoint/2010/main" val="111387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5/4/23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92764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8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92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26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21888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31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99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224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19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5/4/23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70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5/4/23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72686764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Four wooden houses with different sizes">
            <a:extLst>
              <a:ext uri="{FF2B5EF4-FFF2-40B4-BE49-F238E27FC236}">
                <a16:creationId xmlns:a16="http://schemas.microsoft.com/office/drawing/2014/main" id="{D16AED6C-491B-EE12-70B3-1631C16D8389}"/>
              </a:ext>
            </a:extLst>
          </p:cNvPr>
          <p:cNvPicPr>
            <a:picLocks noChangeAspect="1"/>
          </p:cNvPicPr>
          <p:nvPr/>
        </p:nvPicPr>
        <p:blipFill rotWithShape="1">
          <a:blip r:embed="rId3"/>
          <a:srcRect t="2100" r="-1" b="13608"/>
          <a:stretch/>
        </p:blipFill>
        <p:spPr>
          <a:xfrm>
            <a:off x="3048" y="10"/>
            <a:ext cx="12188952" cy="6857990"/>
          </a:xfrm>
          <a:prstGeom prst="rect">
            <a:avLst/>
          </a:prstGeom>
        </p:spPr>
      </p:pic>
      <p:sp>
        <p:nvSpPr>
          <p:cNvPr id="2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EE2FEA4E-E048-0605-35BE-B1C7D4B9BDFF}"/>
              </a:ext>
            </a:extLst>
          </p:cNvPr>
          <p:cNvSpPr>
            <a:spLocks noGrp="1"/>
          </p:cNvSpPr>
          <p:nvPr>
            <p:ph type="ctrTitle"/>
          </p:nvPr>
        </p:nvSpPr>
        <p:spPr>
          <a:xfrm>
            <a:off x="561865" y="1247140"/>
            <a:ext cx="6404554" cy="3450844"/>
          </a:xfrm>
        </p:spPr>
        <p:txBody>
          <a:bodyPr>
            <a:normAutofit/>
          </a:bodyPr>
          <a:lstStyle/>
          <a:p>
            <a:pPr>
              <a:lnSpc>
                <a:spcPct val="90000"/>
              </a:lnSpc>
            </a:pPr>
            <a:r>
              <a:rPr lang="en-US" sz="4000" b="1" dirty="0">
                <a:effectLst/>
                <a:latin typeface="Calibri" panose="020F0502020204030204" pitchFamily="34" charset="0"/>
                <a:ea typeface="Calibri" panose="020F0502020204030204" pitchFamily="34" charset="0"/>
                <a:cs typeface="Times New Roman" panose="02020603050405020304" pitchFamily="18" charset="0"/>
              </a:rPr>
              <a:t>Estimating the impact of crime risks on property values </a:t>
            </a:r>
            <a:endParaRPr lang="en-US" sz="4000" dirty="0"/>
          </a:p>
        </p:txBody>
      </p:sp>
      <p:sp>
        <p:nvSpPr>
          <p:cNvPr id="3" name="Subtitle 2">
            <a:extLst>
              <a:ext uri="{FF2B5EF4-FFF2-40B4-BE49-F238E27FC236}">
                <a16:creationId xmlns:a16="http://schemas.microsoft.com/office/drawing/2014/main" id="{F0EAAA22-A6AD-87CB-1EFC-7E552671E9CC}"/>
              </a:ext>
            </a:extLst>
          </p:cNvPr>
          <p:cNvSpPr>
            <a:spLocks noGrp="1"/>
          </p:cNvSpPr>
          <p:nvPr>
            <p:ph type="subTitle" idx="1"/>
          </p:nvPr>
        </p:nvSpPr>
        <p:spPr>
          <a:xfrm>
            <a:off x="561864" y="4818126"/>
            <a:ext cx="6404555" cy="1268984"/>
          </a:xfrm>
        </p:spPr>
        <p:txBody>
          <a:bodyPr>
            <a:noAutofit/>
          </a:bodyPr>
          <a:lstStyle/>
          <a:p>
            <a:endParaRPr lang="en-US" sz="1600" dirty="0"/>
          </a:p>
          <a:p>
            <a:r>
              <a:rPr lang="en-US" sz="1600" dirty="0"/>
              <a:t>		Abdullah Al </a:t>
            </a:r>
            <a:r>
              <a:rPr lang="en-US" sz="1600" dirty="0" err="1"/>
              <a:t>Jubayed</a:t>
            </a:r>
            <a:endParaRPr lang="en-US" sz="1600" dirty="0"/>
          </a:p>
          <a:p>
            <a:r>
              <a:rPr lang="en-US" sz="1600" dirty="0"/>
              <a:t>	           Applied Economics Project</a:t>
            </a:r>
          </a:p>
          <a:p>
            <a:r>
              <a:rPr lang="en-US" sz="1600" dirty="0"/>
              <a:t>	       Western Kentucky University</a:t>
            </a:r>
          </a:p>
          <a:p>
            <a:endParaRPr lang="en-US" sz="1600" dirty="0"/>
          </a:p>
          <a:p>
            <a:r>
              <a:rPr lang="en-US" sz="1600" dirty="0"/>
              <a:t>                  Project Supervisor: </a:t>
            </a:r>
            <a:r>
              <a:rPr lang="en-US" sz="1600" b="1" dirty="0"/>
              <a:t>Dr. Stephen Locke</a:t>
            </a:r>
          </a:p>
          <a:p>
            <a:endParaRPr lang="en-US" sz="1600" dirty="0"/>
          </a:p>
        </p:txBody>
      </p:sp>
      <p:sp>
        <p:nvSpPr>
          <p:cNvPr id="22"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12881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2F718-80EF-FAC2-C989-7442A13CC14F}"/>
              </a:ext>
            </a:extLst>
          </p:cNvPr>
          <p:cNvSpPr>
            <a:spLocks noGrp="1"/>
          </p:cNvSpPr>
          <p:nvPr>
            <p:ph type="title"/>
          </p:nvPr>
        </p:nvSpPr>
        <p:spPr>
          <a:xfrm>
            <a:off x="8018633" y="1247140"/>
            <a:ext cx="3608208" cy="3450844"/>
          </a:xfrm>
        </p:spPr>
        <p:txBody>
          <a:bodyPr vert="horz" lIns="91440" tIns="45720" rIns="91440" bIns="45720" rtlCol="0" anchor="t">
            <a:normAutofit/>
          </a:bodyPr>
          <a:lstStyle/>
          <a:p>
            <a:r>
              <a:rPr lang="en-US" sz="4800"/>
              <a:t>Findings</a:t>
            </a:r>
          </a:p>
        </p:txBody>
      </p:sp>
      <p:pic>
        <p:nvPicPr>
          <p:cNvPr id="5" name="Picture 4" descr="Light bulb on yellow background with sketched light beams and cord">
            <a:extLst>
              <a:ext uri="{FF2B5EF4-FFF2-40B4-BE49-F238E27FC236}">
                <a16:creationId xmlns:a16="http://schemas.microsoft.com/office/drawing/2014/main" id="{A0C5BA7A-A8BB-AFD2-CA97-A5137D8E5A93}"/>
              </a:ext>
            </a:extLst>
          </p:cNvPr>
          <p:cNvPicPr>
            <a:picLocks noChangeAspect="1"/>
          </p:cNvPicPr>
          <p:nvPr/>
        </p:nvPicPr>
        <p:blipFill rotWithShape="1">
          <a:blip r:embed="rId3"/>
          <a:srcRect l="33133"/>
          <a:stretch/>
        </p:blipFill>
        <p:spPr>
          <a:xfrm>
            <a:off x="-1" y="10"/>
            <a:ext cx="7456513" cy="6857990"/>
          </a:xfrm>
          <a:prstGeom prst="rect">
            <a:avLst/>
          </a:prstGeom>
        </p:spPr>
      </p:pic>
      <p:sp>
        <p:nvSpPr>
          <p:cNvPr id="15" name="Rectangle 1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09765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258DE740-FCD4-6D0A-50A0-369A37CE46B0}"/>
              </a:ext>
            </a:extLst>
          </p:cNvPr>
          <p:cNvPicPr>
            <a:picLocks noChangeAspect="1"/>
          </p:cNvPicPr>
          <p:nvPr/>
        </p:nvPicPr>
        <p:blipFill>
          <a:blip r:embed="rId3"/>
          <a:stretch>
            <a:fillRect/>
          </a:stretch>
        </p:blipFill>
        <p:spPr>
          <a:xfrm>
            <a:off x="1133856" y="1664426"/>
            <a:ext cx="10845927" cy="4879245"/>
          </a:xfrm>
          <a:prstGeom prst="rect">
            <a:avLst/>
          </a:prstGeom>
        </p:spPr>
      </p:pic>
      <p:sp>
        <p:nvSpPr>
          <p:cNvPr id="7" name="TextBox 6">
            <a:extLst>
              <a:ext uri="{FF2B5EF4-FFF2-40B4-BE49-F238E27FC236}">
                <a16:creationId xmlns:a16="http://schemas.microsoft.com/office/drawing/2014/main" id="{4DFBA4E5-C108-A15F-24EB-ECCC27B21CC5}"/>
              </a:ext>
            </a:extLst>
          </p:cNvPr>
          <p:cNvSpPr txBox="1"/>
          <p:nvPr/>
        </p:nvSpPr>
        <p:spPr>
          <a:xfrm>
            <a:off x="1862518" y="930124"/>
            <a:ext cx="8210169" cy="646331"/>
          </a:xfrm>
          <a:prstGeom prst="rect">
            <a:avLst/>
          </a:prstGeom>
          <a:noFill/>
        </p:spPr>
        <p:txBody>
          <a:bodyPr wrap="square" rtlCol="0">
            <a:spAutoFit/>
          </a:bodyPr>
          <a:lstStyle/>
          <a:p>
            <a:r>
              <a:rPr lang="en-US" dirty="0"/>
              <a:t>Figure 1 shows the relation between an offender’s minimum distance to a house sold price</a:t>
            </a:r>
          </a:p>
        </p:txBody>
      </p:sp>
    </p:spTree>
    <p:extLst>
      <p:ext uri="{BB962C8B-B14F-4D97-AF65-F5344CB8AC3E}">
        <p14:creationId xmlns:p14="http://schemas.microsoft.com/office/powerpoint/2010/main" val="364577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38">
            <a:extLst>
              <a:ext uri="{FF2B5EF4-FFF2-40B4-BE49-F238E27FC236}">
                <a16:creationId xmlns:a16="http://schemas.microsoft.com/office/drawing/2014/main" id="{3FE063C5-8E64-90B2-3D43-E6A45D5400F9}"/>
              </a:ext>
            </a:extLst>
          </p:cNvPr>
          <p:cNvSpPr>
            <a:spLocks noGrp="1"/>
          </p:cNvSpPr>
          <p:nvPr>
            <p:ph idx="1"/>
          </p:nvPr>
        </p:nvSpPr>
        <p:spPr>
          <a:xfrm>
            <a:off x="7695670" y="950760"/>
            <a:ext cx="3378672" cy="3926152"/>
          </a:xfrm>
        </p:spPr>
        <p:txBody>
          <a:bodyPr>
            <a:normAutofit/>
          </a:bodyPr>
          <a:lstStyle/>
          <a:p>
            <a:pPr marL="0" indent="0">
              <a:buNone/>
            </a:pPr>
            <a:r>
              <a:rPr lang="en-US" b="1" dirty="0"/>
              <a:t>1-mile radius offender’s density from a house</a:t>
            </a:r>
          </a:p>
          <a:p>
            <a:r>
              <a:rPr lang="en-US" dirty="0"/>
              <a:t>Models</a:t>
            </a:r>
          </a:p>
          <a:p>
            <a:r>
              <a:rPr lang="en-US" dirty="0"/>
              <a:t>On average, an  additional offender’s presence declines the sale price by 4%</a:t>
            </a:r>
          </a:p>
        </p:txBody>
      </p:sp>
      <p:pic>
        <p:nvPicPr>
          <p:cNvPr id="22" name="Content Placeholder 21" descr="Table&#10;&#10;Description automatically generated">
            <a:extLst>
              <a:ext uri="{FF2B5EF4-FFF2-40B4-BE49-F238E27FC236}">
                <a16:creationId xmlns:a16="http://schemas.microsoft.com/office/drawing/2014/main" id="{09BA7442-3E6D-F8DF-ABEE-8B2A78B3314F}"/>
              </a:ext>
            </a:extLst>
          </p:cNvPr>
          <p:cNvPicPr>
            <a:picLocks noChangeAspect="1"/>
          </p:cNvPicPr>
          <p:nvPr/>
        </p:nvPicPr>
        <p:blipFill rotWithShape="1">
          <a:blip r:embed="rId3"/>
          <a:srcRect b="46583"/>
          <a:stretch/>
        </p:blipFill>
        <p:spPr>
          <a:xfrm>
            <a:off x="1701327" y="950760"/>
            <a:ext cx="5565250" cy="4756460"/>
          </a:xfrm>
          <a:prstGeom prst="rect">
            <a:avLst/>
          </a:prstGeom>
        </p:spPr>
      </p:pic>
      <p:pic>
        <p:nvPicPr>
          <p:cNvPr id="30" name="Picture 29" descr="Table&#10;&#10;Description automatically generated">
            <a:extLst>
              <a:ext uri="{FF2B5EF4-FFF2-40B4-BE49-F238E27FC236}">
                <a16:creationId xmlns:a16="http://schemas.microsoft.com/office/drawing/2014/main" id="{3288E236-CF92-57AF-DEC6-E5A3BABC6F5C}"/>
              </a:ext>
            </a:extLst>
          </p:cNvPr>
          <p:cNvPicPr>
            <a:picLocks noChangeAspect="1"/>
          </p:cNvPicPr>
          <p:nvPr/>
        </p:nvPicPr>
        <p:blipFill>
          <a:blip r:embed="rId4"/>
          <a:stretch>
            <a:fillRect/>
          </a:stretch>
        </p:blipFill>
        <p:spPr>
          <a:xfrm>
            <a:off x="1701326" y="5692935"/>
            <a:ext cx="5565249" cy="1130300"/>
          </a:xfrm>
          <a:prstGeom prst="rect">
            <a:avLst/>
          </a:prstGeom>
        </p:spPr>
      </p:pic>
      <p:sp>
        <p:nvSpPr>
          <p:cNvPr id="32" name="TextBox 31">
            <a:extLst>
              <a:ext uri="{FF2B5EF4-FFF2-40B4-BE49-F238E27FC236}">
                <a16:creationId xmlns:a16="http://schemas.microsoft.com/office/drawing/2014/main" id="{A7678CFB-7990-FFB9-98C8-ADA22019C740}"/>
              </a:ext>
            </a:extLst>
          </p:cNvPr>
          <p:cNvSpPr txBox="1"/>
          <p:nvPr/>
        </p:nvSpPr>
        <p:spPr>
          <a:xfrm>
            <a:off x="3529013" y="171450"/>
            <a:ext cx="945195" cy="369332"/>
          </a:xfrm>
          <a:prstGeom prst="rect">
            <a:avLst/>
          </a:prstGeom>
          <a:noFill/>
        </p:spPr>
        <p:txBody>
          <a:bodyPr wrap="none" rtlCol="0">
            <a:spAutoFit/>
          </a:bodyPr>
          <a:lstStyle/>
          <a:p>
            <a:r>
              <a:rPr lang="en-US" b="1" dirty="0"/>
              <a:t>Table 1</a:t>
            </a:r>
          </a:p>
        </p:txBody>
      </p:sp>
    </p:spTree>
    <p:extLst>
      <p:ext uri="{BB962C8B-B14F-4D97-AF65-F5344CB8AC3E}">
        <p14:creationId xmlns:p14="http://schemas.microsoft.com/office/powerpoint/2010/main" val="106916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91956D4-230B-8650-110A-0B84C0489152}"/>
                  </a:ext>
                </a:extLst>
              </p:cNvPr>
              <p:cNvSpPr>
                <a:spLocks noGrp="1"/>
              </p:cNvSpPr>
              <p:nvPr>
                <p:ph idx="1"/>
              </p:nvPr>
            </p:nvSpPr>
            <p:spPr>
              <a:xfrm>
                <a:off x="7772400" y="1088977"/>
                <a:ext cx="3187700" cy="4480024"/>
              </a:xfrm>
            </p:spPr>
            <p:txBody>
              <a:bodyPr>
                <a:normAutofit/>
              </a:bodyPr>
              <a:lstStyle/>
              <a:p>
                <a:r>
                  <a:rPr lang="en-US" dirty="0"/>
                  <a:t>Model 4 has a surprising estimate</a:t>
                </a:r>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 tracts are not bringing a big variations change than  Model 3</a:t>
                </a:r>
              </a:p>
            </p:txBody>
          </p:sp>
        </mc:Choice>
        <mc:Fallback xmlns="">
          <p:sp>
            <p:nvSpPr>
              <p:cNvPr id="9" name="Content Placeholder 8">
                <a:extLst>
                  <a:ext uri="{FF2B5EF4-FFF2-40B4-BE49-F238E27FC236}">
                    <a16:creationId xmlns:a16="http://schemas.microsoft.com/office/drawing/2014/main" id="{E91956D4-230B-8650-110A-0B84C0489152}"/>
                  </a:ext>
                </a:extLst>
              </p:cNvPr>
              <p:cNvSpPr>
                <a:spLocks noGrp="1" noRot="1" noChangeAspect="1" noMove="1" noResize="1" noEditPoints="1" noAdjustHandles="1" noChangeArrowheads="1" noChangeShapeType="1" noTextEdit="1"/>
              </p:cNvSpPr>
              <p:nvPr>
                <p:ph idx="1"/>
              </p:nvPr>
            </p:nvSpPr>
            <p:spPr>
              <a:xfrm>
                <a:off x="7772400" y="1088977"/>
                <a:ext cx="3187700" cy="4480024"/>
              </a:xfrm>
              <a:blipFill>
                <a:blip r:embed="rId3"/>
                <a:stretch>
                  <a:fillRect l="-2381" t="-565"/>
                </a:stretch>
              </a:blipFill>
            </p:spPr>
            <p:txBody>
              <a:bodyPr/>
              <a:lstStyle/>
              <a:p>
                <a:r>
                  <a:rPr lang="en-US">
                    <a:noFill/>
                  </a:rPr>
                  <a:t> </a:t>
                </a:r>
              </a:p>
            </p:txBody>
          </p:sp>
        </mc:Fallback>
      </mc:AlternateContent>
      <p:pic>
        <p:nvPicPr>
          <p:cNvPr id="5" name="Content Placeholder 4" descr="Table&#10;&#10;Description automatically generated">
            <a:extLst>
              <a:ext uri="{FF2B5EF4-FFF2-40B4-BE49-F238E27FC236}">
                <a16:creationId xmlns:a16="http://schemas.microsoft.com/office/drawing/2014/main" id="{5EC961BD-97FC-1C58-343C-D9EF58AFFFCE}"/>
              </a:ext>
            </a:extLst>
          </p:cNvPr>
          <p:cNvPicPr>
            <a:picLocks noChangeAspect="1"/>
          </p:cNvPicPr>
          <p:nvPr/>
        </p:nvPicPr>
        <p:blipFill>
          <a:blip r:embed="rId4"/>
          <a:stretch>
            <a:fillRect/>
          </a:stretch>
        </p:blipFill>
        <p:spPr>
          <a:xfrm>
            <a:off x="1479550" y="565153"/>
            <a:ext cx="5880101" cy="4733480"/>
          </a:xfrm>
          <a:prstGeom prst="rect">
            <a:avLst/>
          </a:prstGeom>
        </p:spPr>
      </p:pic>
      <p:pic>
        <p:nvPicPr>
          <p:cNvPr id="10" name="Picture 9" descr="Table&#10;&#10;Description automatically generated">
            <a:extLst>
              <a:ext uri="{FF2B5EF4-FFF2-40B4-BE49-F238E27FC236}">
                <a16:creationId xmlns:a16="http://schemas.microsoft.com/office/drawing/2014/main" id="{05988539-1F06-8B88-1535-53C697465017}"/>
              </a:ext>
            </a:extLst>
          </p:cNvPr>
          <p:cNvPicPr>
            <a:picLocks noChangeAspect="1"/>
          </p:cNvPicPr>
          <p:nvPr/>
        </p:nvPicPr>
        <p:blipFill>
          <a:blip r:embed="rId5"/>
          <a:stretch>
            <a:fillRect/>
          </a:stretch>
        </p:blipFill>
        <p:spPr>
          <a:xfrm>
            <a:off x="1479550" y="5298633"/>
            <a:ext cx="5880100" cy="1130300"/>
          </a:xfrm>
          <a:prstGeom prst="rect">
            <a:avLst/>
          </a:prstGeom>
        </p:spPr>
      </p:pic>
      <p:sp>
        <p:nvSpPr>
          <p:cNvPr id="11" name="TextBox 10">
            <a:extLst>
              <a:ext uri="{FF2B5EF4-FFF2-40B4-BE49-F238E27FC236}">
                <a16:creationId xmlns:a16="http://schemas.microsoft.com/office/drawing/2014/main" id="{0C832172-02A0-5AB9-962F-1202CC85F5A1}"/>
              </a:ext>
            </a:extLst>
          </p:cNvPr>
          <p:cNvSpPr txBox="1"/>
          <p:nvPr/>
        </p:nvSpPr>
        <p:spPr>
          <a:xfrm>
            <a:off x="3938987" y="195821"/>
            <a:ext cx="986873" cy="369332"/>
          </a:xfrm>
          <a:prstGeom prst="rect">
            <a:avLst/>
          </a:prstGeom>
          <a:noFill/>
        </p:spPr>
        <p:txBody>
          <a:bodyPr wrap="none" rtlCol="0">
            <a:spAutoFit/>
          </a:bodyPr>
          <a:lstStyle/>
          <a:p>
            <a:r>
              <a:rPr lang="en-US" b="1" dirty="0"/>
              <a:t>Table</a:t>
            </a:r>
            <a:r>
              <a:rPr lang="en-US" dirty="0"/>
              <a:t> </a:t>
            </a:r>
            <a:r>
              <a:rPr lang="en-US" b="1" dirty="0"/>
              <a:t>2</a:t>
            </a:r>
          </a:p>
        </p:txBody>
      </p:sp>
    </p:spTree>
    <p:extLst>
      <p:ext uri="{BB962C8B-B14F-4D97-AF65-F5344CB8AC3E}">
        <p14:creationId xmlns:p14="http://schemas.microsoft.com/office/powerpoint/2010/main" val="52902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1564AC52-514A-4579-28D9-C63138849AE1}"/>
              </a:ext>
            </a:extLst>
          </p:cNvPr>
          <p:cNvPicPr>
            <a:picLocks noGrp="1" noChangeAspect="1"/>
          </p:cNvPicPr>
          <p:nvPr>
            <p:ph idx="1"/>
          </p:nvPr>
        </p:nvPicPr>
        <p:blipFill>
          <a:blip r:embed="rId2"/>
          <a:stretch>
            <a:fillRect/>
          </a:stretch>
        </p:blipFill>
        <p:spPr>
          <a:xfrm>
            <a:off x="1587710" y="1285875"/>
            <a:ext cx="9486690" cy="5196958"/>
          </a:xfrm>
        </p:spPr>
      </p:pic>
      <p:sp>
        <p:nvSpPr>
          <p:cNvPr id="6" name="TextBox 5">
            <a:extLst>
              <a:ext uri="{FF2B5EF4-FFF2-40B4-BE49-F238E27FC236}">
                <a16:creationId xmlns:a16="http://schemas.microsoft.com/office/drawing/2014/main" id="{6C3F4DAE-CE9E-7CC5-32A3-9E51AAA0AFB4}"/>
              </a:ext>
            </a:extLst>
          </p:cNvPr>
          <p:cNvSpPr txBox="1"/>
          <p:nvPr/>
        </p:nvSpPr>
        <p:spPr>
          <a:xfrm>
            <a:off x="1800225" y="600075"/>
            <a:ext cx="8019952" cy="369332"/>
          </a:xfrm>
          <a:prstGeom prst="rect">
            <a:avLst/>
          </a:prstGeom>
          <a:noFill/>
        </p:spPr>
        <p:txBody>
          <a:bodyPr wrap="none" rtlCol="0">
            <a:spAutoFit/>
          </a:bodyPr>
          <a:lstStyle/>
          <a:p>
            <a:r>
              <a:rPr lang="en-US" dirty="0"/>
              <a:t>Within 0.1-mile from the house, offenders who have lived within the radius</a:t>
            </a:r>
          </a:p>
        </p:txBody>
      </p:sp>
    </p:spTree>
    <p:extLst>
      <p:ext uri="{BB962C8B-B14F-4D97-AF65-F5344CB8AC3E}">
        <p14:creationId xmlns:p14="http://schemas.microsoft.com/office/powerpoint/2010/main" val="242487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C462EC-3109-7BFB-DAA8-0234B0613CA9}"/>
              </a:ext>
            </a:extLst>
          </p:cNvPr>
          <p:cNvSpPr txBox="1"/>
          <p:nvPr/>
        </p:nvSpPr>
        <p:spPr>
          <a:xfrm>
            <a:off x="7434416" y="1400175"/>
            <a:ext cx="4591329" cy="147732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Same property value on RE/MAX</a:t>
            </a:r>
          </a:p>
          <a:p>
            <a:pPr marL="285750" indent="-285750">
              <a:buFont typeface="Arial" panose="020B0604020202020204" pitchFamily="34" charset="0"/>
              <a:buChar char="•"/>
            </a:pPr>
            <a:r>
              <a:rPr lang="en-US" dirty="0"/>
              <a:t>Could be for differences in housing characteristics</a:t>
            </a:r>
          </a:p>
          <a:p>
            <a:pPr marL="285750" indent="-285750">
              <a:buFont typeface="Arial" panose="020B0604020202020204" pitchFamily="34" charset="0"/>
              <a:buChar char="•"/>
            </a:pPr>
            <a:r>
              <a:rPr lang="en-US" dirty="0"/>
              <a:t>Mean property value $210,854</a:t>
            </a:r>
          </a:p>
        </p:txBody>
      </p:sp>
      <p:pic>
        <p:nvPicPr>
          <p:cNvPr id="7" name="Content Placeholder 6" descr="A picture containing diagram&#10;&#10;Description automatically generated">
            <a:extLst>
              <a:ext uri="{FF2B5EF4-FFF2-40B4-BE49-F238E27FC236}">
                <a16:creationId xmlns:a16="http://schemas.microsoft.com/office/drawing/2014/main" id="{B57737E3-3E21-018B-48EA-66F080D40425}"/>
              </a:ext>
            </a:extLst>
          </p:cNvPr>
          <p:cNvPicPr>
            <a:picLocks noGrp="1" noChangeAspect="1"/>
          </p:cNvPicPr>
          <p:nvPr>
            <p:ph idx="1"/>
          </p:nvPr>
        </p:nvPicPr>
        <p:blipFill>
          <a:blip r:embed="rId2"/>
          <a:stretch>
            <a:fillRect/>
          </a:stretch>
        </p:blipFill>
        <p:spPr>
          <a:xfrm>
            <a:off x="1437934" y="213360"/>
            <a:ext cx="5785826" cy="6324600"/>
          </a:xfrm>
        </p:spPr>
      </p:pic>
    </p:spTree>
    <p:extLst>
      <p:ext uri="{BB962C8B-B14F-4D97-AF65-F5344CB8AC3E}">
        <p14:creationId xmlns:p14="http://schemas.microsoft.com/office/powerpoint/2010/main" val="10702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6DBB669E-8807-BF0F-D661-234548BBF1C6}"/>
              </a:ext>
            </a:extLst>
          </p:cNvPr>
          <p:cNvSpPr>
            <a:spLocks noGrp="1"/>
          </p:cNvSpPr>
          <p:nvPr>
            <p:ph idx="1"/>
          </p:nvPr>
        </p:nvSpPr>
        <p:spPr>
          <a:xfrm>
            <a:off x="7567140" y="1314450"/>
            <a:ext cx="3378672" cy="3926152"/>
          </a:xfrm>
        </p:spPr>
        <p:txBody>
          <a:bodyPr>
            <a:normAutofit/>
          </a:bodyPr>
          <a:lstStyle/>
          <a:p>
            <a:r>
              <a:rPr lang="en-US" dirty="0"/>
              <a:t>Offender’s presence dummy generated from sex offender density within 1 mile.</a:t>
            </a:r>
          </a:p>
          <a:p>
            <a:r>
              <a:rPr lang="en-US" dirty="0"/>
              <a:t>Excluding the high VIFs ( exercise)</a:t>
            </a:r>
          </a:p>
          <a:p>
            <a:r>
              <a:rPr lang="en-US" dirty="0"/>
              <a:t>No change in R^2 compared to Table 1 and Table 2</a:t>
            </a:r>
          </a:p>
        </p:txBody>
      </p:sp>
      <p:pic>
        <p:nvPicPr>
          <p:cNvPr id="5" name="Content Placeholder 4" descr="Table&#10;&#10;Description automatically generated">
            <a:extLst>
              <a:ext uri="{FF2B5EF4-FFF2-40B4-BE49-F238E27FC236}">
                <a16:creationId xmlns:a16="http://schemas.microsoft.com/office/drawing/2014/main" id="{8075F05E-B32B-BC66-7941-B17640F27190}"/>
              </a:ext>
            </a:extLst>
          </p:cNvPr>
          <p:cNvPicPr>
            <a:picLocks noChangeAspect="1"/>
          </p:cNvPicPr>
          <p:nvPr/>
        </p:nvPicPr>
        <p:blipFill>
          <a:blip r:embed="rId2"/>
          <a:stretch>
            <a:fillRect/>
          </a:stretch>
        </p:blipFill>
        <p:spPr>
          <a:xfrm>
            <a:off x="1701327" y="1262891"/>
            <a:ext cx="5565250" cy="4132197"/>
          </a:xfrm>
          <a:prstGeom prst="rect">
            <a:avLst/>
          </a:prstGeom>
        </p:spPr>
      </p:pic>
      <p:pic>
        <p:nvPicPr>
          <p:cNvPr id="9" name="Picture 8" descr="Text&#10;&#10;Description automatically generated">
            <a:extLst>
              <a:ext uri="{FF2B5EF4-FFF2-40B4-BE49-F238E27FC236}">
                <a16:creationId xmlns:a16="http://schemas.microsoft.com/office/drawing/2014/main" id="{65D72352-0F12-F01B-C1C7-407FBC4EC986}"/>
              </a:ext>
            </a:extLst>
          </p:cNvPr>
          <p:cNvPicPr>
            <a:picLocks noChangeAspect="1"/>
          </p:cNvPicPr>
          <p:nvPr/>
        </p:nvPicPr>
        <p:blipFill>
          <a:blip r:embed="rId3"/>
          <a:stretch>
            <a:fillRect/>
          </a:stretch>
        </p:blipFill>
        <p:spPr>
          <a:xfrm>
            <a:off x="1701327" y="5395087"/>
            <a:ext cx="5574634" cy="1390651"/>
          </a:xfrm>
          <a:prstGeom prst="rect">
            <a:avLst/>
          </a:prstGeom>
        </p:spPr>
      </p:pic>
    </p:spTree>
    <p:extLst>
      <p:ext uri="{BB962C8B-B14F-4D97-AF65-F5344CB8AC3E}">
        <p14:creationId xmlns:p14="http://schemas.microsoft.com/office/powerpoint/2010/main" val="3074607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00A8-0795-6843-8A1C-24EFAD0C703C}"/>
              </a:ext>
            </a:extLst>
          </p:cNvPr>
          <p:cNvSpPr>
            <a:spLocks noGrp="1"/>
          </p:cNvSpPr>
          <p:nvPr>
            <p:ph type="title"/>
          </p:nvPr>
        </p:nvSpPr>
        <p:spPr/>
        <p:txBody>
          <a:bodyPr/>
          <a:lstStyle/>
          <a:p>
            <a:r>
              <a:rPr lang="en-US" dirty="0"/>
              <a:t>Comparison of similar study </a:t>
            </a:r>
          </a:p>
        </p:txBody>
      </p:sp>
      <p:graphicFrame>
        <p:nvGraphicFramePr>
          <p:cNvPr id="4" name="Table 4">
            <a:extLst>
              <a:ext uri="{FF2B5EF4-FFF2-40B4-BE49-F238E27FC236}">
                <a16:creationId xmlns:a16="http://schemas.microsoft.com/office/drawing/2014/main" id="{881C5A66-11E7-4F8E-8086-E7B688E7478E}"/>
              </a:ext>
            </a:extLst>
          </p:cNvPr>
          <p:cNvGraphicFramePr>
            <a:graphicFrameLocks noGrp="1"/>
          </p:cNvGraphicFramePr>
          <p:nvPr>
            <p:ph idx="1"/>
            <p:extLst>
              <p:ext uri="{D42A27DB-BD31-4B8C-83A1-F6EECF244321}">
                <p14:modId xmlns:p14="http://schemas.microsoft.com/office/powerpoint/2010/main" val="3335125320"/>
              </p:ext>
            </p:extLst>
          </p:nvPr>
        </p:nvGraphicFramePr>
        <p:xfrm>
          <a:off x="1587500" y="1368358"/>
          <a:ext cx="9486900" cy="4759960"/>
        </p:xfrm>
        <a:graphic>
          <a:graphicData uri="http://schemas.openxmlformats.org/drawingml/2006/table">
            <a:tbl>
              <a:tblPr firstRow="1" bandRow="1">
                <a:tableStyleId>{5C22544A-7EE6-4342-B048-85BDC9FD1C3A}</a:tableStyleId>
              </a:tblPr>
              <a:tblGrid>
                <a:gridCol w="2371725">
                  <a:extLst>
                    <a:ext uri="{9D8B030D-6E8A-4147-A177-3AD203B41FA5}">
                      <a16:colId xmlns:a16="http://schemas.microsoft.com/office/drawing/2014/main" val="182688489"/>
                    </a:ext>
                  </a:extLst>
                </a:gridCol>
                <a:gridCol w="2371725">
                  <a:extLst>
                    <a:ext uri="{9D8B030D-6E8A-4147-A177-3AD203B41FA5}">
                      <a16:colId xmlns:a16="http://schemas.microsoft.com/office/drawing/2014/main" val="3402079117"/>
                    </a:ext>
                  </a:extLst>
                </a:gridCol>
                <a:gridCol w="2371725">
                  <a:extLst>
                    <a:ext uri="{9D8B030D-6E8A-4147-A177-3AD203B41FA5}">
                      <a16:colId xmlns:a16="http://schemas.microsoft.com/office/drawing/2014/main" val="2025935055"/>
                    </a:ext>
                  </a:extLst>
                </a:gridCol>
                <a:gridCol w="2371725">
                  <a:extLst>
                    <a:ext uri="{9D8B030D-6E8A-4147-A177-3AD203B41FA5}">
                      <a16:colId xmlns:a16="http://schemas.microsoft.com/office/drawing/2014/main" val="32634915"/>
                    </a:ext>
                  </a:extLst>
                </a:gridCol>
              </a:tblGrid>
              <a:tr h="370840">
                <a:tc>
                  <a:txBody>
                    <a:bodyPr/>
                    <a:lstStyle/>
                    <a:p>
                      <a:r>
                        <a:rPr lang="en-US" dirty="0"/>
                        <a:t>Name </a:t>
                      </a:r>
                    </a:p>
                  </a:txBody>
                  <a:tcPr/>
                </a:tc>
                <a:tc>
                  <a:txBody>
                    <a:bodyPr/>
                    <a:lstStyle/>
                    <a:p>
                      <a:r>
                        <a:rPr lang="en-US" dirty="0"/>
                        <a:t>Estimates(&lt;0.1-mile)</a:t>
                      </a:r>
                    </a:p>
                  </a:txBody>
                  <a:tcPr/>
                </a:tc>
                <a:tc>
                  <a:txBody>
                    <a:bodyPr/>
                    <a:lstStyle/>
                    <a:p>
                      <a:r>
                        <a:rPr lang="en-US" dirty="0"/>
                        <a:t>Estimates(&lt;1-mile)</a:t>
                      </a:r>
                    </a:p>
                  </a:txBody>
                  <a:tcPr/>
                </a:tc>
                <a:tc>
                  <a:txBody>
                    <a:bodyPr/>
                    <a:lstStyle/>
                    <a:p>
                      <a:r>
                        <a:rPr lang="en-US" dirty="0"/>
                        <a:t>Note</a:t>
                      </a:r>
                    </a:p>
                  </a:txBody>
                  <a:tcPr/>
                </a:tc>
                <a:extLst>
                  <a:ext uri="{0D108BD9-81ED-4DB2-BD59-A6C34878D82A}">
                    <a16:rowId xmlns:a16="http://schemas.microsoft.com/office/drawing/2014/main" val="1286649109"/>
                  </a:ext>
                </a:extLst>
              </a:tr>
              <a:tr h="370840">
                <a:tc>
                  <a: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Larsen et al. (2003) </a:t>
                      </a:r>
                      <a:endParaRPr lang="en-US" dirty="0"/>
                    </a:p>
                  </a:txBody>
                  <a:tcPr/>
                </a:tc>
                <a:tc>
                  <a: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17.4%</a:t>
                      </a:r>
                      <a:endParaRPr lang="en-US" dirty="0"/>
                    </a:p>
                  </a:txBody>
                  <a:tcPr/>
                </a:tc>
                <a:tc>
                  <a:txBody>
                    <a:bodyPr/>
                    <a:lstStyle/>
                    <a:p>
                      <a:endParaRPr lang="en-US" dirty="0"/>
                    </a:p>
                  </a:txBody>
                  <a:tcPr/>
                </a:tc>
                <a:tc>
                  <a:txBody>
                    <a:bodyPr/>
                    <a:lstStyle/>
                    <a:p>
                      <a:r>
                        <a:rPr lang="en-US" dirty="0"/>
                        <a:t>Lesser negative impact </a:t>
                      </a:r>
                      <a:r>
                        <a:rPr lang="en-US" dirty="0" err="1"/>
                        <a:t>upto</a:t>
                      </a:r>
                      <a:r>
                        <a:rPr lang="en-US" dirty="0"/>
                        <a:t> 0.2-mile</a:t>
                      </a:r>
                    </a:p>
                  </a:txBody>
                  <a:tcPr/>
                </a:tc>
                <a:extLst>
                  <a:ext uri="{0D108BD9-81ED-4DB2-BD59-A6C34878D82A}">
                    <a16:rowId xmlns:a16="http://schemas.microsoft.com/office/drawing/2014/main" val="1160554774"/>
                  </a:ext>
                </a:extLst>
              </a:tr>
              <a:tr h="370840">
                <a:tc>
                  <a: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Jaren C. Pope (2007)</a:t>
                      </a:r>
                      <a:r>
                        <a:rPr lang="en-US" dirty="0">
                          <a:effectLst/>
                        </a:rPr>
                        <a:t> </a:t>
                      </a:r>
                      <a:endParaRPr lang="en-US" dirty="0"/>
                    </a:p>
                  </a:txBody>
                  <a:tcPr/>
                </a:tc>
                <a:tc>
                  <a:txBody>
                    <a:bodyPr/>
                    <a:lstStyle/>
                    <a:p>
                      <a:r>
                        <a:rPr lang="en-US" dirty="0"/>
                        <a:t>2.3%</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35703983"/>
                  </a:ext>
                </a:extLst>
              </a:tr>
              <a:tr h="370840">
                <a:tc>
                  <a:txBody>
                    <a:bodyPr/>
                    <a:lstStyle/>
                    <a:p>
                      <a:r>
                        <a:rPr lang="en-US" sz="1800" kern="1200" dirty="0">
                          <a:solidFill>
                            <a:schemeClr val="dk1"/>
                          </a:solidFill>
                          <a:effectLst/>
                          <a:latin typeface="+mn-lt"/>
                          <a:ea typeface="+mn-ea"/>
                          <a:cs typeface="+mn-cs"/>
                        </a:rPr>
                        <a:t>Linden and Rockoff (2008)</a:t>
                      </a:r>
                      <a:r>
                        <a:rPr lang="en-US" dirty="0">
                          <a:effectLst/>
                        </a:rPr>
                        <a:t> </a:t>
                      </a:r>
                      <a:endParaRPr lang="en-US" dirty="0"/>
                    </a:p>
                  </a:txBody>
                  <a:tcPr/>
                </a:tc>
                <a:tc>
                  <a:txBody>
                    <a:bodyPr/>
                    <a:lstStyle/>
                    <a:p>
                      <a:r>
                        <a:rPr lang="en-US" dirty="0"/>
                        <a:t>4%</a:t>
                      </a:r>
                    </a:p>
                  </a:txBody>
                  <a:tcPr/>
                </a:tc>
                <a:tc>
                  <a:txBody>
                    <a:bodyPr/>
                    <a:lstStyle/>
                    <a:p>
                      <a:r>
                        <a:rPr lang="en-US" dirty="0"/>
                        <a:t>No statistically significant impact</a:t>
                      </a:r>
                    </a:p>
                  </a:txBody>
                  <a:tcPr/>
                </a:tc>
                <a:tc>
                  <a:txBody>
                    <a:bodyPr/>
                    <a:lstStyle/>
                    <a:p>
                      <a:endParaRPr lang="en-US" dirty="0"/>
                    </a:p>
                  </a:txBody>
                  <a:tcPr/>
                </a:tc>
                <a:extLst>
                  <a:ext uri="{0D108BD9-81ED-4DB2-BD59-A6C34878D82A}">
                    <a16:rowId xmlns:a16="http://schemas.microsoft.com/office/drawing/2014/main" val="433643603"/>
                  </a:ext>
                </a:extLst>
              </a:tr>
              <a:tr h="370840">
                <a:tc>
                  <a:txBody>
                    <a:bodyPr/>
                    <a:lstStyle/>
                    <a:p>
                      <a:r>
                        <a:rPr lang="en-US" sz="1800" kern="1200" dirty="0">
                          <a:solidFill>
                            <a:schemeClr val="dk1"/>
                          </a:solidFill>
                          <a:effectLst/>
                          <a:latin typeface="+mn-lt"/>
                          <a:ea typeface="+mn-ea"/>
                          <a:cs typeface="+mn-cs"/>
                        </a:rPr>
                        <a:t>Caudill</a:t>
                      </a:r>
                      <a:r>
                        <a:rPr lang="en-US" dirty="0">
                          <a:effectLst/>
                        </a:rPr>
                        <a:t> et al.(2015)</a:t>
                      </a:r>
                      <a:endParaRPr lang="en-US" dirty="0"/>
                    </a:p>
                  </a:txBody>
                  <a:tcPr/>
                </a:tc>
                <a:tc>
                  <a:txBody>
                    <a:bodyPr/>
                    <a:lstStyle/>
                    <a:p>
                      <a:r>
                        <a:rPr lang="en-US" dirty="0"/>
                        <a:t>14%</a:t>
                      </a:r>
                    </a:p>
                  </a:txBody>
                  <a:tcPr/>
                </a:tc>
                <a:tc>
                  <a:txBody>
                    <a:bodyPr/>
                    <a:lstStyle/>
                    <a:p>
                      <a:r>
                        <a:rPr lang="en-US" dirty="0"/>
                        <a:t>7%</a:t>
                      </a:r>
                    </a:p>
                  </a:txBody>
                  <a:tcPr/>
                </a:tc>
                <a:tc>
                  <a:txBody>
                    <a:bodyPr/>
                    <a:lstStyle/>
                    <a:p>
                      <a:r>
                        <a:rPr lang="en-US" dirty="0"/>
                        <a:t>One additional offender within 1-mile 2%</a:t>
                      </a:r>
                    </a:p>
                  </a:txBody>
                  <a:tcPr/>
                </a:tc>
                <a:extLst>
                  <a:ext uri="{0D108BD9-81ED-4DB2-BD59-A6C34878D82A}">
                    <a16:rowId xmlns:a16="http://schemas.microsoft.com/office/drawing/2014/main" val="2422478667"/>
                  </a:ext>
                </a:extLst>
              </a:tr>
              <a:tr h="370840">
                <a:tc>
                  <a:txBody>
                    <a:bodyPr/>
                    <a:lstStyle/>
                    <a:p>
                      <a:r>
                        <a:rPr lang="en-US" sz="1800" kern="1200" dirty="0" err="1">
                          <a:solidFill>
                            <a:schemeClr val="dk1"/>
                          </a:solidFill>
                          <a:effectLst/>
                          <a:latin typeface="+mn-lt"/>
                          <a:ea typeface="+mn-ea"/>
                          <a:cs typeface="+mn-cs"/>
                        </a:rPr>
                        <a:t>Peiyong</a:t>
                      </a:r>
                      <a:r>
                        <a:rPr lang="en-US" sz="1800" kern="1200" dirty="0">
                          <a:solidFill>
                            <a:schemeClr val="dk1"/>
                          </a:solidFill>
                          <a:effectLst/>
                          <a:latin typeface="+mn-lt"/>
                          <a:ea typeface="+mn-ea"/>
                          <a:cs typeface="+mn-cs"/>
                        </a:rPr>
                        <a:t> Yu(2016) </a:t>
                      </a:r>
                      <a:endParaRPr lang="en-US" dirty="0"/>
                    </a:p>
                  </a:txBody>
                  <a:tcPr/>
                </a:tc>
                <a:tc>
                  <a:txBody>
                    <a:bodyPr/>
                    <a:lstStyle/>
                    <a:p>
                      <a:r>
                        <a:rPr lang="en-US" dirty="0"/>
                        <a:t>7%</a:t>
                      </a:r>
                    </a:p>
                  </a:txBody>
                  <a:tcPr/>
                </a:tc>
                <a:tc>
                  <a:txBody>
                    <a:bodyPr/>
                    <a:lstStyle/>
                    <a:p>
                      <a:endParaRPr lang="en-US" dirty="0"/>
                    </a:p>
                  </a:txBody>
                  <a:tcPr/>
                </a:tc>
                <a:tc>
                  <a:txBody>
                    <a:bodyPr/>
                    <a:lstStyle/>
                    <a:p>
                      <a:r>
                        <a:rPr lang="en-US" dirty="0"/>
                        <a:t>0.1-0.2 miles 6% and 0.2-0.3 miles 3%</a:t>
                      </a:r>
                    </a:p>
                  </a:txBody>
                  <a:tcPr/>
                </a:tc>
                <a:extLst>
                  <a:ext uri="{0D108BD9-81ED-4DB2-BD59-A6C34878D82A}">
                    <a16:rowId xmlns:a16="http://schemas.microsoft.com/office/drawing/2014/main" val="4024431323"/>
                  </a:ext>
                </a:extLst>
              </a:tr>
              <a:tr h="370840">
                <a:tc>
                  <a:txBody>
                    <a:bodyPr/>
                    <a:lstStyle/>
                    <a:p>
                      <a:r>
                        <a:rPr lang="en-US" dirty="0"/>
                        <a:t>This paper</a:t>
                      </a:r>
                    </a:p>
                  </a:txBody>
                  <a:tcPr/>
                </a:tc>
                <a:tc>
                  <a:txBody>
                    <a:bodyPr/>
                    <a:lstStyle/>
                    <a:p>
                      <a:r>
                        <a:rPr lang="en-US" dirty="0"/>
                        <a:t>9%</a:t>
                      </a:r>
                    </a:p>
                  </a:txBody>
                  <a:tcPr/>
                </a:tc>
                <a:tc>
                  <a:txBody>
                    <a:bodyPr/>
                    <a:lstStyle/>
                    <a:p>
                      <a:r>
                        <a:rPr lang="en-US" dirty="0"/>
                        <a:t>4%</a:t>
                      </a:r>
                    </a:p>
                  </a:txBody>
                  <a:tcPr/>
                </a:tc>
                <a:tc>
                  <a:txBody>
                    <a:bodyPr/>
                    <a:lstStyle/>
                    <a:p>
                      <a:r>
                        <a:rPr lang="en-US" dirty="0"/>
                        <a:t>4.3% less price than houses without an offender’s presence</a:t>
                      </a:r>
                    </a:p>
                  </a:txBody>
                  <a:tcPr/>
                </a:tc>
                <a:extLst>
                  <a:ext uri="{0D108BD9-81ED-4DB2-BD59-A6C34878D82A}">
                    <a16:rowId xmlns:a16="http://schemas.microsoft.com/office/drawing/2014/main" val="3213810335"/>
                  </a:ext>
                </a:extLst>
              </a:tr>
            </a:tbl>
          </a:graphicData>
        </a:graphic>
      </p:graphicFrame>
    </p:spTree>
    <p:extLst>
      <p:ext uri="{BB962C8B-B14F-4D97-AF65-F5344CB8AC3E}">
        <p14:creationId xmlns:p14="http://schemas.microsoft.com/office/powerpoint/2010/main" val="425098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11E0-1BA4-B94D-B061-A05A4C0BCA5D}"/>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66B63EA9-BB3A-0917-A73B-4D0E4B07FE59}"/>
              </a:ext>
            </a:extLst>
          </p:cNvPr>
          <p:cNvSpPr>
            <a:spLocks noGrp="1"/>
          </p:cNvSpPr>
          <p:nvPr>
            <p:ph idx="1"/>
          </p:nvPr>
        </p:nvSpPr>
        <p:spPr/>
        <p:txBody>
          <a:bodyPr/>
          <a:lstStyle/>
          <a:p>
            <a:r>
              <a:rPr lang="en-US" dirty="0"/>
              <a:t>In the real world, sex offenders' presence is not random.</a:t>
            </a:r>
          </a:p>
          <a:p>
            <a:r>
              <a:rPr lang="en-US" dirty="0"/>
              <a:t>The sample size is small</a:t>
            </a:r>
          </a:p>
          <a:p>
            <a:r>
              <a:rPr lang="en-US" dirty="0"/>
              <a:t>Might exclude unmeasured environmental and social factors that influence the relationship between property values and offender’s density or proximity</a:t>
            </a:r>
          </a:p>
        </p:txBody>
      </p:sp>
    </p:spTree>
    <p:extLst>
      <p:ext uri="{BB962C8B-B14F-4D97-AF65-F5344CB8AC3E}">
        <p14:creationId xmlns:p14="http://schemas.microsoft.com/office/powerpoint/2010/main" val="322288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D1D6-DD21-88D3-9E0D-106F9EF69DF0}"/>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7CBA3E00-87F8-3370-98CE-89528C0BC3BF}"/>
              </a:ext>
            </a:extLst>
          </p:cNvPr>
          <p:cNvSpPr>
            <a:spLocks noGrp="1"/>
          </p:cNvSpPr>
          <p:nvPr>
            <p:ph idx="1"/>
          </p:nvPr>
        </p:nvSpPr>
        <p:spPr/>
        <p:txBody>
          <a:bodyPr/>
          <a:lstStyle/>
          <a:p>
            <a:r>
              <a:rPr lang="en-US" dirty="0"/>
              <a:t>Expanding the study to include more geographic locations and datasets</a:t>
            </a:r>
          </a:p>
          <a:p>
            <a:r>
              <a:rPr lang="en-US" dirty="0"/>
              <a:t>Conducting further analyses, such as examining spatial autocorrelation, endogeneity, measurement errors in data, unobservable variables, or controlling for additional variables that may be affecting the relationship.</a:t>
            </a:r>
          </a:p>
        </p:txBody>
      </p:sp>
    </p:spTree>
    <p:extLst>
      <p:ext uri="{BB962C8B-B14F-4D97-AF65-F5344CB8AC3E}">
        <p14:creationId xmlns:p14="http://schemas.microsoft.com/office/powerpoint/2010/main" val="266165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F93B-20E5-415D-E127-508A121D2B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A675A49-6FBE-0797-A585-05F399BB5447}"/>
              </a:ext>
            </a:extLst>
          </p:cNvPr>
          <p:cNvSpPr>
            <a:spLocks noGrp="1"/>
          </p:cNvSpPr>
          <p:nvPr>
            <p:ph idx="1"/>
          </p:nvPr>
        </p:nvSpPr>
        <p:spPr/>
        <p:txBody>
          <a:bodyPr/>
          <a:lstStyle/>
          <a:p>
            <a:r>
              <a:rPr lang="en-US" dirty="0"/>
              <a:t>Property values and crime risk are two sides of a seesaw, with an increase in one often resulting in a decrease in the other</a:t>
            </a:r>
          </a:p>
          <a:p>
            <a:r>
              <a:rPr lang="en-US" dirty="0"/>
              <a:t>This paper is to examine the impact of sex offenders on their neighborhood’s property values in Warren County, Kentucky</a:t>
            </a:r>
          </a:p>
          <a:p>
            <a:r>
              <a:rPr lang="en-US" dirty="0"/>
              <a:t>Re-commit crime which leads us to think about their presence and impact</a:t>
            </a:r>
          </a:p>
          <a:p>
            <a:endParaRPr lang="en-US" dirty="0"/>
          </a:p>
        </p:txBody>
      </p:sp>
    </p:spTree>
    <p:extLst>
      <p:ext uri="{BB962C8B-B14F-4D97-AF65-F5344CB8AC3E}">
        <p14:creationId xmlns:p14="http://schemas.microsoft.com/office/powerpoint/2010/main" val="170943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A4FF-6A4B-EC19-487E-FDD9241D3B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7984321-AB0A-663D-9F4C-B6DA6B562D86}"/>
              </a:ext>
            </a:extLst>
          </p:cNvPr>
          <p:cNvSpPr>
            <a:spLocks noGrp="1"/>
          </p:cNvSpPr>
          <p:nvPr>
            <p:ph idx="1"/>
          </p:nvPr>
        </p:nvSpPr>
        <p:spPr/>
        <p:txBody>
          <a:bodyPr/>
          <a:lstStyle/>
          <a:p>
            <a:r>
              <a:rPr lang="en-US" dirty="0"/>
              <a:t>This study suggests that sex offenders not only affecting victims but also wider society by lessening the property values</a:t>
            </a:r>
          </a:p>
          <a:p>
            <a:r>
              <a:rPr lang="en-US" dirty="0"/>
              <a:t>Property values drop by 4% and 9% within 1 mile and 0.1 miles of a house in Warren County, Kentucky.</a:t>
            </a:r>
          </a:p>
        </p:txBody>
      </p:sp>
    </p:spTree>
    <p:extLst>
      <p:ext uri="{BB962C8B-B14F-4D97-AF65-F5344CB8AC3E}">
        <p14:creationId xmlns:p14="http://schemas.microsoft.com/office/powerpoint/2010/main" val="277107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43FB-2BEC-D596-F6D9-4E146DC7B219}"/>
              </a:ext>
            </a:extLst>
          </p:cNvPr>
          <p:cNvSpPr>
            <a:spLocks noGrp="1"/>
          </p:cNvSpPr>
          <p:nvPr>
            <p:ph type="title"/>
          </p:nvPr>
        </p:nvSpPr>
        <p:spPr>
          <a:xfrm>
            <a:off x="1587710" y="455362"/>
            <a:ext cx="9486690" cy="944813"/>
          </a:xfrm>
        </p:spPr>
        <p:txBody>
          <a:bodyPr/>
          <a:lstStyle/>
          <a:p>
            <a:r>
              <a:rPr lang="en-US" dirty="0"/>
              <a:t>		</a:t>
            </a:r>
            <a:r>
              <a:rPr lang="en-US" u="sng" dirty="0"/>
              <a:t>References</a:t>
            </a:r>
          </a:p>
        </p:txBody>
      </p:sp>
      <p:graphicFrame>
        <p:nvGraphicFramePr>
          <p:cNvPr id="7" name="Content Placeholder 2">
            <a:extLst>
              <a:ext uri="{FF2B5EF4-FFF2-40B4-BE49-F238E27FC236}">
                <a16:creationId xmlns:a16="http://schemas.microsoft.com/office/drawing/2014/main" id="{A29406B4-396D-271E-41F8-68356BD5C20B}"/>
              </a:ext>
            </a:extLst>
          </p:cNvPr>
          <p:cNvGraphicFramePr>
            <a:graphicFrameLocks noGrp="1"/>
          </p:cNvGraphicFramePr>
          <p:nvPr>
            <p:ph idx="1"/>
          </p:nvPr>
        </p:nvGraphicFramePr>
        <p:xfrm>
          <a:off x="1352655" y="1400175"/>
          <a:ext cx="9486690" cy="5273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63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AA44-487D-1516-765A-21DFAC75C370}"/>
              </a:ext>
            </a:extLst>
          </p:cNvPr>
          <p:cNvSpPr>
            <a:spLocks noGrp="1"/>
          </p:cNvSpPr>
          <p:nvPr>
            <p:ph type="title"/>
          </p:nvPr>
        </p:nvSpPr>
        <p:spPr>
          <a:xfrm>
            <a:off x="1587710" y="471795"/>
            <a:ext cx="9486690" cy="1199843"/>
          </a:xfrm>
        </p:spPr>
        <p:txBody>
          <a:bodyPr>
            <a:normAutofit/>
          </a:bodyPr>
          <a:lstStyle/>
          <a:p>
            <a:r>
              <a:rPr lang="en-US" sz="3200" dirty="0"/>
              <a:t>	Present Scenario of the United States</a:t>
            </a:r>
          </a:p>
        </p:txBody>
      </p:sp>
      <p:sp>
        <p:nvSpPr>
          <p:cNvPr id="3" name="Content Placeholder 2">
            <a:extLst>
              <a:ext uri="{FF2B5EF4-FFF2-40B4-BE49-F238E27FC236}">
                <a16:creationId xmlns:a16="http://schemas.microsoft.com/office/drawing/2014/main" id="{A95C8950-F0CB-4F4E-9F3F-946D6BE14A2D}"/>
              </a:ext>
            </a:extLst>
          </p:cNvPr>
          <p:cNvSpPr>
            <a:spLocks noGrp="1"/>
          </p:cNvSpPr>
          <p:nvPr>
            <p:ph idx="1"/>
          </p:nvPr>
        </p:nvSpPr>
        <p:spPr>
          <a:xfrm>
            <a:off x="1759160" y="1671638"/>
            <a:ext cx="9486690" cy="3926152"/>
          </a:xfrm>
        </p:spPr>
        <p:txBody>
          <a:bodyPr>
            <a:normAutofit fontScale="92500" lnSpcReduction="20000"/>
          </a:bodyPr>
          <a:lstStyle/>
          <a:p>
            <a:pPr marL="0" indent="0">
              <a:buNone/>
            </a:pPr>
            <a:r>
              <a:rPr lang="en-US" dirty="0"/>
              <a:t>As of February 2023,</a:t>
            </a:r>
          </a:p>
          <a:p>
            <a:r>
              <a:rPr lang="en-US" dirty="0"/>
              <a:t>The total number of sex offenders in the US is 786,838</a:t>
            </a:r>
          </a:p>
          <a:p>
            <a:r>
              <a:rPr lang="en-US" dirty="0"/>
              <a:t>The total number has increased by about three percent this year</a:t>
            </a:r>
          </a:p>
          <a:p>
            <a:r>
              <a:rPr lang="en-US" dirty="0"/>
              <a:t>Oregon, Arkansas, and Alaska have the largest registries of convicted sex offenders per capita.</a:t>
            </a:r>
          </a:p>
          <a:p>
            <a:r>
              <a:rPr lang="en-US" dirty="0"/>
              <a:t>Texas (100,000) and California(62,000) have the highest number</a:t>
            </a:r>
          </a:p>
          <a:p>
            <a:r>
              <a:rPr lang="en-US" dirty="0"/>
              <a:t>Vermont and Rhode Island each have roughly 1,000 offenders</a:t>
            </a:r>
          </a:p>
          <a:p>
            <a:r>
              <a:rPr lang="en-US" dirty="0"/>
              <a:t>Kentucky has 9362 convicted sex offenders and the rate is 207 per 100,000 residents</a:t>
            </a:r>
          </a:p>
          <a:p>
            <a:r>
              <a:rPr lang="en-US" dirty="0"/>
              <a:t>Warren County has 142 registered sex offenders as of December 2022</a:t>
            </a:r>
          </a:p>
        </p:txBody>
      </p:sp>
    </p:spTree>
    <p:extLst>
      <p:ext uri="{BB962C8B-B14F-4D97-AF65-F5344CB8AC3E}">
        <p14:creationId xmlns:p14="http://schemas.microsoft.com/office/powerpoint/2010/main" val="62559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book pages">
            <a:extLst>
              <a:ext uri="{FF2B5EF4-FFF2-40B4-BE49-F238E27FC236}">
                <a16:creationId xmlns:a16="http://schemas.microsoft.com/office/drawing/2014/main" id="{0B0FF1AA-DFA9-D34D-9B83-D8442E0C8D65}"/>
              </a:ext>
            </a:extLst>
          </p:cNvPr>
          <p:cNvPicPr>
            <a:picLocks noChangeAspect="1"/>
          </p:cNvPicPr>
          <p:nvPr/>
        </p:nvPicPr>
        <p:blipFill rotWithShape="1">
          <a:blip r:embed="rId2"/>
          <a:srcRect t="16765" r="-1" b="8216"/>
          <a:stretch/>
        </p:blipFill>
        <p:spPr>
          <a:xfrm>
            <a:off x="3048" y="10"/>
            <a:ext cx="12188952" cy="6857990"/>
          </a:xfrm>
          <a:prstGeom prst="rect">
            <a:avLst/>
          </a:prstGeom>
        </p:spPr>
      </p:pic>
      <p:sp>
        <p:nvSpPr>
          <p:cNvPr id="15" name="Rectangle 14">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 name="Title 1">
            <a:extLst>
              <a:ext uri="{FF2B5EF4-FFF2-40B4-BE49-F238E27FC236}">
                <a16:creationId xmlns:a16="http://schemas.microsoft.com/office/drawing/2014/main" id="{5310D835-7ECD-1DCB-862F-BAF66B60D830}"/>
              </a:ext>
            </a:extLst>
          </p:cNvPr>
          <p:cNvSpPr>
            <a:spLocks noGrp="1"/>
          </p:cNvSpPr>
          <p:nvPr>
            <p:ph type="title"/>
          </p:nvPr>
        </p:nvSpPr>
        <p:spPr>
          <a:xfrm>
            <a:off x="1600516" y="1247140"/>
            <a:ext cx="4650160" cy="3450844"/>
          </a:xfrm>
        </p:spPr>
        <p:txBody>
          <a:bodyPr vert="horz" lIns="91440" tIns="45720" rIns="91440" bIns="45720" rtlCol="0" anchor="t">
            <a:normAutofit/>
          </a:bodyPr>
          <a:lstStyle/>
          <a:p>
            <a:r>
              <a:rPr lang="en-US" sz="6000">
                <a:solidFill>
                  <a:srgbClr val="FFFFFF"/>
                </a:solidFill>
              </a:rPr>
              <a:t>Literature Review</a:t>
            </a:r>
          </a:p>
        </p:txBody>
      </p:sp>
      <p:sp>
        <p:nvSpPr>
          <p:cNvPr id="17" name="Rectangle 16">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08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E443-ABC4-00DA-4468-7C983DB19A83}"/>
              </a:ext>
            </a:extLst>
          </p:cNvPr>
          <p:cNvSpPr>
            <a:spLocks noGrp="1"/>
          </p:cNvSpPr>
          <p:nvPr>
            <p:ph type="title"/>
          </p:nvPr>
        </p:nvSpPr>
        <p:spPr/>
        <p:txBody>
          <a:bodyPr/>
          <a:lstStyle/>
          <a:p>
            <a:r>
              <a:rPr lang="en-US" dirty="0"/>
              <a:t>Crime Rates vs Property Value</a:t>
            </a:r>
          </a:p>
        </p:txBody>
      </p:sp>
      <p:sp>
        <p:nvSpPr>
          <p:cNvPr id="3" name="Content Placeholder 2">
            <a:extLst>
              <a:ext uri="{FF2B5EF4-FFF2-40B4-BE49-F238E27FC236}">
                <a16:creationId xmlns:a16="http://schemas.microsoft.com/office/drawing/2014/main" id="{4CE07B4F-03E3-F85C-9CFD-5B45B3C2F46D}"/>
              </a:ext>
            </a:extLst>
          </p:cNvPr>
          <p:cNvSpPr>
            <a:spLocks noGrp="1"/>
          </p:cNvSpPr>
          <p:nvPr>
            <p:ph idx="1"/>
          </p:nvPr>
        </p:nvSpPr>
        <p:spPr/>
        <p:txBody>
          <a:bodyPr/>
          <a:lstStyle/>
          <a:p>
            <a:r>
              <a:rPr lang="en-US" dirty="0"/>
              <a:t>Employing a hedonic pricing model on one year of data from Rochester, NY 1971, Richard Thaler (1978) identifies a one-standard-deviation increase in property crime per capita drop in house value by around 3%.</a:t>
            </a:r>
          </a:p>
          <a:p>
            <a:r>
              <a:rPr lang="en-US" dirty="0"/>
              <a:t>Steve Gibbons (2004) finds a decrease in property values of 10 percent for a one-standard-deviation increase in property crime, using a semiparametric model.</a:t>
            </a:r>
          </a:p>
        </p:txBody>
      </p:sp>
    </p:spTree>
    <p:extLst>
      <p:ext uri="{BB962C8B-B14F-4D97-AF65-F5344CB8AC3E}">
        <p14:creationId xmlns:p14="http://schemas.microsoft.com/office/powerpoint/2010/main" val="416729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7B13-81A7-C63B-CBBF-2C5C1CCCC467}"/>
              </a:ext>
            </a:extLst>
          </p:cNvPr>
          <p:cNvSpPr>
            <a:spLocks noGrp="1"/>
          </p:cNvSpPr>
          <p:nvPr>
            <p:ph type="title"/>
          </p:nvPr>
        </p:nvSpPr>
        <p:spPr/>
        <p:txBody>
          <a:bodyPr/>
          <a:lstStyle/>
          <a:p>
            <a:r>
              <a:rPr lang="en-US" dirty="0"/>
              <a:t>Crime Risk vs Property Value</a:t>
            </a:r>
          </a:p>
        </p:txBody>
      </p:sp>
      <p:sp>
        <p:nvSpPr>
          <p:cNvPr id="3" name="Content Placeholder 2">
            <a:extLst>
              <a:ext uri="{FF2B5EF4-FFF2-40B4-BE49-F238E27FC236}">
                <a16:creationId xmlns:a16="http://schemas.microsoft.com/office/drawing/2014/main" id="{4FD09980-4D87-C1A3-EE66-95753B15C3BA}"/>
              </a:ext>
            </a:extLst>
          </p:cNvPr>
          <p:cNvSpPr>
            <a:spLocks noGrp="1"/>
          </p:cNvSpPr>
          <p:nvPr>
            <p:ph idx="1"/>
          </p:nvPr>
        </p:nvSpPr>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Larsen et al. (2003) found 17.4% less property value with an offender presence within a 0.1-mile radius in Montgomery County, Ohio, and less impact within a 0.2-mile radius.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Jaren C. Pope (2007) documented a drop of 2.3 % in home sale prices within the same radius in Hillsborough County, Florida.</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Linden and Rockoff (2008) estimated house prices in Mecklenburg County, North Carolina decreased by 4% within a tenth of a mile from an offender's residence, their empirical strategy was DID.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Caudill et al. (2015) investigated property values within both 1 mile and 0.1-mile radius of a sex offender’s residence in Shelby County, Tennessee. They found a 7% and 14 % reduction in value respectively. Also, they found a 2% decline in price with an additional offender presence in 1 mile. They use Zip codes and I have used census tract.</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Peiyong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Yu (2016) examined a similar study in Rochester, NY, and found 7%,6%, and 3% drops with 0.1 miles, between 0.1 and 0.2 miles, and between 0.2 and 0.3-mile radii, respectively.</a:t>
            </a:r>
            <a:endParaRPr lang="en-US"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885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90DE-B201-2F2C-CBB6-67A60E301BB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AD5253A-DAEF-75B5-0D3B-29D8B1905AD2}"/>
              </a:ext>
            </a:extLst>
          </p:cNvPr>
          <p:cNvSpPr>
            <a:spLocks noGrp="1"/>
          </p:cNvSpPr>
          <p:nvPr>
            <p:ph idx="1"/>
          </p:nvPr>
        </p:nvSpPr>
        <p:spPr/>
        <p:txBody>
          <a:bodyPr>
            <a:normAutofit fontScale="92500"/>
          </a:bodyPr>
          <a:lstStyle/>
          <a:p>
            <a:r>
              <a:rPr lang="en-US" dirty="0"/>
              <a:t>Two sets of data</a:t>
            </a:r>
          </a:p>
          <a:p>
            <a:r>
              <a:rPr lang="en-US" dirty="0"/>
              <a:t>Sex Offender’s Registry as of December 2022 the number of offenders 142: contains basic demographics, conviction date, current address, the status of supervised release, victims' age, and type of offense</a:t>
            </a:r>
          </a:p>
          <a:p>
            <a:r>
              <a:rPr lang="en-US" dirty="0"/>
              <a:t>Warren County Property Records 2012-2021 and the raw housing data 16814: provide details on housing characteristics, sale information, latitude, and longitude, census tracts, and other information regarding each house.</a:t>
            </a:r>
          </a:p>
          <a:p>
            <a:r>
              <a:rPr lang="en-US" dirty="0"/>
              <a:t>After Cleaning the data ended up with 110 sex offenders and 14450 property records</a:t>
            </a:r>
          </a:p>
        </p:txBody>
      </p:sp>
    </p:spTree>
    <p:extLst>
      <p:ext uri="{BB962C8B-B14F-4D97-AF65-F5344CB8AC3E}">
        <p14:creationId xmlns:p14="http://schemas.microsoft.com/office/powerpoint/2010/main" val="288074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1C2BA-7BAB-8476-17FA-3C3B21B6C562}"/>
              </a:ext>
            </a:extLst>
          </p:cNvPr>
          <p:cNvSpPr>
            <a:spLocks noGrp="1"/>
          </p:cNvSpPr>
          <p:nvPr>
            <p:ph type="title"/>
          </p:nvPr>
        </p:nvSpPr>
        <p:spPr>
          <a:xfrm>
            <a:off x="4647362" y="455362"/>
            <a:ext cx="6427037" cy="1550419"/>
          </a:xfrm>
        </p:spPr>
        <p:txBody>
          <a:bodyPr>
            <a:normAutofit/>
          </a:bodyPr>
          <a:lstStyle/>
          <a:p>
            <a:r>
              <a:rPr lang="en-US" dirty="0"/>
              <a:t>Empirical Methodology</a:t>
            </a:r>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4067325"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49861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9F37FF-B9CE-0E42-85B1-3000104062D7}"/>
              </a:ext>
            </a:extLst>
          </p:cNvPr>
          <p:cNvSpPr>
            <a:spLocks noGrp="1"/>
          </p:cNvSpPr>
          <p:nvPr>
            <p:ph idx="1"/>
          </p:nvPr>
        </p:nvSpPr>
        <p:spPr>
          <a:xfrm>
            <a:off x="4647362" y="2160016"/>
            <a:ext cx="6427037" cy="3926152"/>
          </a:xfrm>
        </p:spPr>
        <p:txBody>
          <a:bodyPr>
            <a:normAutofit/>
          </a:bodyPr>
          <a:lstStyle/>
          <a:p>
            <a:r>
              <a:rPr lang="en-US" dirty="0"/>
              <a:t>Four Models</a:t>
            </a:r>
          </a:p>
          <a:p>
            <a:r>
              <a:rPr lang="en-US" dirty="0"/>
              <a:t>For two radius</a:t>
            </a:r>
          </a:p>
          <a:p>
            <a:r>
              <a:rPr lang="en-US" dirty="0"/>
              <a:t>Fixed effects: housing characteristics, Sold month and year, and neighborhood</a:t>
            </a:r>
          </a:p>
          <a:p>
            <a:r>
              <a:rPr lang="en-US" dirty="0"/>
              <a:t>Variables of interest offender density within 1 mile  and 0.1-mile who have lived nearby before the house sold</a:t>
            </a:r>
          </a:p>
          <a:p>
            <a:endParaRPr lang="en-US" dirty="0"/>
          </a:p>
        </p:txBody>
      </p:sp>
    </p:spTree>
    <p:extLst>
      <p:ext uri="{BB962C8B-B14F-4D97-AF65-F5344CB8AC3E}">
        <p14:creationId xmlns:p14="http://schemas.microsoft.com/office/powerpoint/2010/main" val="167687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D2A6F0B9-77DA-6060-4E35-1137DFD871F8}"/>
              </a:ext>
            </a:extLst>
          </p:cNvPr>
          <p:cNvPicPr>
            <a:picLocks noGrp="1" noChangeAspect="1"/>
          </p:cNvPicPr>
          <p:nvPr>
            <p:ph idx="1"/>
          </p:nvPr>
        </p:nvPicPr>
        <p:blipFill>
          <a:blip r:embed="rId3"/>
          <a:stretch>
            <a:fillRect/>
          </a:stretch>
        </p:blipFill>
        <p:spPr>
          <a:xfrm>
            <a:off x="2979399" y="800100"/>
            <a:ext cx="6703101" cy="5786438"/>
          </a:xfrm>
        </p:spPr>
      </p:pic>
    </p:spTree>
    <p:extLst>
      <p:ext uri="{BB962C8B-B14F-4D97-AF65-F5344CB8AC3E}">
        <p14:creationId xmlns:p14="http://schemas.microsoft.com/office/powerpoint/2010/main" val="2419814303"/>
      </p:ext>
    </p:extLst>
  </p:cSld>
  <p:clrMapOvr>
    <a:masterClrMapping/>
  </p:clrMapOvr>
</p:sld>
</file>

<file path=ppt/theme/theme1.xml><?xml version="1.0" encoding="utf-8"?>
<a:theme xmlns:a="http://schemas.openxmlformats.org/drawingml/2006/main" name="InterweaveVTI">
  <a:themeElements>
    <a:clrScheme name="AnalogousFromLightSeedLeftStep">
      <a:dk1>
        <a:srgbClr val="000000"/>
      </a:dk1>
      <a:lt1>
        <a:srgbClr val="FFFFFF"/>
      </a:lt1>
      <a:dk2>
        <a:srgbClr val="34261D"/>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1595</Words>
  <Application>Microsoft Macintosh PowerPoint</Application>
  <PresentationFormat>Widescreen</PresentationFormat>
  <Paragraphs>123</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Century Gothic</vt:lpstr>
      <vt:lpstr>Neue Haas Grotesk Text Pro</vt:lpstr>
      <vt:lpstr>Söhne</vt:lpstr>
      <vt:lpstr>InterweaveVTI</vt:lpstr>
      <vt:lpstr>Estimating the impact of crime risks on property values </vt:lpstr>
      <vt:lpstr>Introduction</vt:lpstr>
      <vt:lpstr> Present Scenario of the United States</vt:lpstr>
      <vt:lpstr>Literature Review</vt:lpstr>
      <vt:lpstr>Crime Rates vs Property Value</vt:lpstr>
      <vt:lpstr>Crime Risk vs Property Value</vt:lpstr>
      <vt:lpstr>Data</vt:lpstr>
      <vt:lpstr>Empirical Methodology</vt:lpstr>
      <vt:lpstr>PowerPoint Presentation</vt:lpstr>
      <vt:lpstr>Findings</vt:lpstr>
      <vt:lpstr>PowerPoint Presentation</vt:lpstr>
      <vt:lpstr>PowerPoint Presentation</vt:lpstr>
      <vt:lpstr>PowerPoint Presentation</vt:lpstr>
      <vt:lpstr>PowerPoint Presentation</vt:lpstr>
      <vt:lpstr>PowerPoint Presentation</vt:lpstr>
      <vt:lpstr>PowerPoint Presentation</vt:lpstr>
      <vt:lpstr>Comparison of similar study </vt:lpstr>
      <vt:lpstr>Limitations</vt:lpstr>
      <vt:lpstr>Future Research</vt:lpstr>
      <vt:lpstr>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the impact of crime risks on property values </dc:title>
  <dc:creator>Jubayed, Abdullah Al</dc:creator>
  <cp:lastModifiedBy>Jubayed, Abdullah Al</cp:lastModifiedBy>
  <cp:revision>9</cp:revision>
  <dcterms:created xsi:type="dcterms:W3CDTF">2023-05-02T22:18:51Z</dcterms:created>
  <dcterms:modified xsi:type="dcterms:W3CDTF">2023-05-04T15:45:41Z</dcterms:modified>
</cp:coreProperties>
</file>