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3" r:id="rId7"/>
    <p:sldId id="275" r:id="rId8"/>
    <p:sldId id="264" r:id="rId9"/>
    <p:sldId id="274" r:id="rId10"/>
    <p:sldId id="265" r:id="rId11"/>
    <p:sldId id="262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709" autoAdjust="0"/>
  </p:normalViewPr>
  <p:slideViewPr>
    <p:cSldViewPr snapToGrid="0">
      <p:cViewPr varScale="1">
        <p:scale>
          <a:sx n="53" d="100"/>
          <a:sy n="53" d="100"/>
        </p:scale>
        <p:origin x="7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6587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e7d809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e7d809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877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58383b3f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58383b3f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963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e7d809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e7d809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647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8383b3f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8383b3f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65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c3b8b0e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c3b8b0e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676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8383b3f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8383b3f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66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e7d809e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e7d809e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503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c3b8b0e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c3b8b0e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622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e7d809e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e7d809e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24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e7d809e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e7d809e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224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e7d809e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e7d809e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94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8383b3f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8383b3f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05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e7d809e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e7d809e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09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8383b3f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58383b3f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64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105c664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105c664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62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466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8383b3f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8383b3f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9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XLmeXgl5twk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r="31186"/>
          <a:stretch/>
        </p:blipFill>
        <p:spPr>
          <a:xfrm>
            <a:off x="5644477" y="0"/>
            <a:ext cx="34995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294314" y="100350"/>
            <a:ext cx="3000000" cy="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Хакатон</a:t>
            </a:r>
            <a:endParaRPr sz="35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4035" y="2107528"/>
            <a:ext cx="1119376" cy="115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76200"/>
            <a:ext cx="4068175" cy="78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6200" y="979950"/>
            <a:ext cx="68988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Трек: Машинное обучение</a:t>
            </a:r>
            <a:endParaRPr sz="3400" dirty="0">
              <a:solidFill>
                <a:schemeClr val="dk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150" y="1769250"/>
            <a:ext cx="1659925" cy="16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389725" y="1945800"/>
            <a:ext cx="5093400" cy="12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 dirty="0">
                <a:solidFill>
                  <a:srgbClr val="FFFFFF"/>
                </a:solidFill>
              </a:rPr>
              <a:t>SmartHR</a:t>
            </a:r>
            <a:endParaRPr sz="7000" b="1" dirty="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21150" y="4225824"/>
            <a:ext cx="6917588" cy="91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Команда</a:t>
            </a:r>
            <a:r>
              <a:rPr lang="en" sz="3000" b="1" dirty="0" smtClean="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:Ситиликс</a:t>
            </a:r>
            <a:r>
              <a:rPr lang="ru-RU" sz="3000" b="1" dirty="0" smtClean="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3000" b="1" dirty="0" err="1" smtClean="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г.Саров</a:t>
            </a:r>
            <a:r>
              <a:rPr lang="ru-RU" sz="3000" b="1" dirty="0" smtClean="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3625550" y="674750"/>
            <a:ext cx="5518200" cy="21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HR взаимодействует с web интерфейсом с помощью браузера. Данные о сотрудниках-экспертах доставляется посредством E-Mail.</a:t>
            </a:r>
            <a:endParaRPr sz="23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625650" y="2926600"/>
            <a:ext cx="5518200" cy="17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Функциональная логика взаимодействует с БД, где хранится обработанный цифровой след и тень сотрудника.</a:t>
            </a:r>
            <a:endParaRPr sz="23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0" y="0"/>
            <a:ext cx="9144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Принцип работы</a:t>
            </a:r>
            <a:endParaRPr sz="3500" b="1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7100"/>
            <a:ext cx="3473250" cy="252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4087850" y="674750"/>
            <a:ext cx="49038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Развитие в направлении </a:t>
            </a:r>
            <a:r>
              <a:rPr lang="en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цифрово</a:t>
            </a:r>
            <a:r>
              <a:rPr lang="ru-RU" sz="2300" b="1" dirty="0" err="1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го</a:t>
            </a:r>
            <a:r>
              <a:rPr lang="en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двойник</a:t>
            </a:r>
            <a:r>
              <a:rPr lang="ru-RU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а</a:t>
            </a:r>
            <a:r>
              <a:rPr lang="en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-RU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включающего</a:t>
            </a:r>
            <a:r>
              <a:rPr lang="en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возможность </a:t>
            </a:r>
            <a:r>
              <a:rPr lang="ru-RU" sz="23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моделирования </a:t>
            </a:r>
            <a:r>
              <a:rPr lang="en" sz="23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поведения</a:t>
            </a:r>
            <a:r>
              <a:rPr lang="en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сотрудников </a:t>
            </a:r>
            <a:r>
              <a:rPr lang="en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предприятия</a:t>
            </a: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3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52400" y="3348700"/>
            <a:ext cx="8779800" cy="17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Используя технологии RNN, основываясь на данных, собранных во время функционирования всей системы в целом, со временем </a:t>
            </a:r>
            <a:r>
              <a:rPr lang="en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буд</a:t>
            </a:r>
            <a:r>
              <a:rPr lang="ru-RU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у</a:t>
            </a:r>
            <a:r>
              <a:rPr lang="en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т </a:t>
            </a: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формироваться </a:t>
            </a:r>
            <a:r>
              <a:rPr lang="ru-RU" sz="23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точные «цифровые копии»</a:t>
            </a:r>
            <a:r>
              <a:rPr lang="en" sz="23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сотрудник</a:t>
            </a:r>
            <a:r>
              <a:rPr lang="ru-RU" sz="2300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ов</a:t>
            </a:r>
            <a:r>
              <a:rPr lang="en" sz="23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предприятия.</a:t>
            </a:r>
            <a:endParaRPr sz="23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9144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1" dirty="0" smtClean="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Перспективы развития</a:t>
            </a:r>
            <a:endParaRPr sz="3500" b="1" dirty="0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7100"/>
            <a:ext cx="3832252" cy="23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219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 smtClean="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Killer-feature</a:t>
            </a:r>
            <a:r>
              <a:rPr lang="en-US" sz="3500" b="1" dirty="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dirty="0"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200725" y="1152475"/>
            <a:ext cx="879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“Цифровой двойник” сотрудников - математическая модель наиболее полно описывающая взаимодействие между сотрудниками.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Возможность масштабирования под компании любого размера.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24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Что сделано?</a:t>
            </a:r>
            <a:endParaRPr sz="3500" b="1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11700" y="12285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Разработа</a:t>
            </a:r>
            <a:r>
              <a:rPr lang="ru-RU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на </a:t>
            </a:r>
            <a:r>
              <a:rPr lang="en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архитектур</a:t>
            </a:r>
            <a:r>
              <a:rPr lang="ru-RU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а</a:t>
            </a:r>
            <a:r>
              <a:rPr lang="en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сервиса</a:t>
            </a:r>
            <a:endParaRPr sz="23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Реализова</a:t>
            </a:r>
            <a:r>
              <a:rPr lang="ru-RU" sz="2300" b="1" dirty="0" err="1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ны</a:t>
            </a:r>
            <a:r>
              <a:rPr lang="en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прототипы </a:t>
            </a:r>
            <a:r>
              <a:rPr lang="ru-RU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ключевых</a:t>
            </a:r>
            <a:r>
              <a:rPr lang="en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компонентов.</a:t>
            </a:r>
            <a:endParaRPr sz="23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dirty="0">
              <a:solidFill>
                <a:srgbClr val="000000"/>
              </a:solidFill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15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Почему это нужно компании?</a:t>
            </a:r>
            <a:endParaRPr sz="3500" b="1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Кадры решают все! Уход ключевого сотрудника может отрицательно повлиять на ход выполнения проектов, вовлеченность других сотрудников и компанию в целом. </a:t>
            </a:r>
            <a:endParaRPr sz="23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Правильный подбор кадров - ключ к эффективному развитию проектов компании. </a:t>
            </a:r>
            <a:endParaRPr sz="23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dirty="0">
              <a:solidFill>
                <a:srgbClr val="000000"/>
              </a:solidFill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44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00" y="99525"/>
            <a:ext cx="85206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Планы на будущее</a:t>
            </a:r>
            <a:endParaRPr sz="3500" b="1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11700" y="889875"/>
            <a:ext cx="8520600" cy="3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Реализовать сервисы по сбору данных из корпоративной сети и сети Интернет (fetchers), которые будут функционирует в непрерывном режиме для сбора и накопления новых данных.</a:t>
            </a:r>
            <a:endParaRPr sz="23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Доработать “цифровой двойник” сотрудника. </a:t>
            </a:r>
            <a:endParaRPr lang="ru-RU" sz="2300" b="1" dirty="0" smtClean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23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 b="1" dirty="0" smtClean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Авторизация пользователей для разграничения доступа к функционалу.</a:t>
            </a:r>
            <a:endParaRPr sz="23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0" y="0"/>
            <a:ext cx="9144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Команда</a:t>
            </a:r>
            <a:endParaRPr sz="3500" b="1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625" y="864750"/>
            <a:ext cx="2874750" cy="40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134625" y="864750"/>
            <a:ext cx="2787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Дмитрий Куликов</a:t>
            </a:r>
            <a:endParaRPr sz="2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Компетенции: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Science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 management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 development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speaking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6222375" y="864750"/>
            <a:ext cx="2787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Айдар </a:t>
            </a:r>
            <a:r>
              <a:rPr lang="en" sz="22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Сайфуллин</a:t>
            </a:r>
            <a:endParaRPr sz="2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Компетенции: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UI/UX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speaking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DevOps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00" y="250900"/>
            <a:ext cx="85206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Благодарим</a:t>
            </a:r>
            <a:r>
              <a:rPr lang="en" sz="36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5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за внимание</a:t>
            </a:r>
            <a:endParaRPr sz="3500" b="1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250200" y="3199525"/>
            <a:ext cx="8520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https://github.com/jubbon/greenatom-ml-2019-11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155850" y="4068325"/>
            <a:ext cx="88323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Дмитрий Куликов</a:t>
            </a:r>
            <a:r>
              <a:rPr lang="en" sz="2200" b="1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2E75B6"/>
                </a:solidFill>
              </a:rPr>
              <a:t>(+79063660240, kulikov@sarov.info)</a:t>
            </a:r>
            <a:endParaRPr sz="2200">
              <a:solidFill>
                <a:srgbClr val="2E75B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Айдар Сайфуллин</a:t>
            </a:r>
            <a:r>
              <a:rPr lang="en" sz="2200">
                <a:solidFill>
                  <a:srgbClr val="92D050"/>
                </a:solidFill>
              </a:rPr>
              <a:t>  </a:t>
            </a:r>
            <a:r>
              <a:rPr lang="en" sz="2200">
                <a:solidFill>
                  <a:srgbClr val="2E75B6"/>
                </a:solidFill>
              </a:rPr>
              <a:t>(+79053757057, aidar.saifoulline@gmail.com)</a:t>
            </a:r>
            <a:endParaRPr sz="2200">
              <a:solidFill>
                <a:srgbClr val="2E75B6"/>
              </a:solidFill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913" y="1066300"/>
            <a:ext cx="2263175" cy="21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XLmeXgl5twk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71807" y="106220"/>
            <a:ext cx="7400386" cy="416271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767137" y="4443817"/>
            <a:ext cx="2815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https://youtu.be/XLmeXgl5twk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11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Web-интерфейс</a:t>
            </a:r>
            <a:endParaRPr sz="3500" b="1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" y="819861"/>
            <a:ext cx="9144000" cy="4254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700" y="152400"/>
            <a:ext cx="72786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834372"/>
            <a:ext cx="4044250" cy="26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240250" y="674750"/>
            <a:ext cx="49038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Для каждого источника данных реализуется отдель- ный сервис по сбору данных (fetcher), который функ- ционирует в непрерывном режиме для выявления новых данных.</a:t>
            </a:r>
            <a:endParaRPr sz="2300" dirty="0"/>
          </a:p>
        </p:txBody>
      </p:sp>
      <p:sp>
        <p:nvSpPr>
          <p:cNvPr id="95" name="Google Shape;95;p18"/>
          <p:cNvSpPr txBox="1"/>
          <p:nvPr/>
        </p:nvSpPr>
        <p:spPr>
          <a:xfrm>
            <a:off x="0" y="3348700"/>
            <a:ext cx="9144000" cy="17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Fetcher полученные новые результаты отсылает брокеру сообщений Kafka, с помощью которого осуществляется дальнейшая гарантированная доставка сообщений потребителю.</a:t>
            </a:r>
            <a:endParaRPr sz="23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0" y="0"/>
            <a:ext cx="9144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Принцип работы</a:t>
            </a:r>
            <a:endParaRPr sz="3500" b="1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3625550" y="674750"/>
            <a:ext cx="5518200" cy="21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Производится NLP-анализ текста писем и сообщений, анализ тональности текста, распоз- навание именованных сущностей, анализ графов взаимодействия с коллегами.</a:t>
            </a:r>
            <a:endParaRPr sz="22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625650" y="2774200"/>
            <a:ext cx="5518200" cy="23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Полученная метаинформация с указанием источника данных (реальное предприятие или его цифровой двойник) отправляется на долговременное хранение в базу данных.</a:t>
            </a:r>
            <a:endParaRPr sz="22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0" y="0"/>
            <a:ext cx="9144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Принцип работы</a:t>
            </a:r>
            <a:endParaRPr sz="3500" b="1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00" y="890250"/>
            <a:ext cx="3147625" cy="38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71" y="161232"/>
            <a:ext cx="5769356" cy="49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4629150" y="674750"/>
            <a:ext cx="45147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Вероятность увольнения сотрудника рассчитывается с использованием алго- ритма градиентного бус- тинга над решающими деревьями.</a:t>
            </a:r>
            <a:endParaRPr sz="22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Решается задача логисти- ческой регрессии над двумя классами:</a:t>
            </a:r>
            <a:endParaRPr sz="22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0 - сотрудник не уволится</a:t>
            </a:r>
            <a:endParaRPr sz="22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1 - сотрудник уволится </a:t>
            </a:r>
            <a:endParaRPr sz="22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0" y="0"/>
            <a:ext cx="9144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Принцип работы</a:t>
            </a:r>
            <a:endParaRPr sz="3500" b="1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0900"/>
            <a:ext cx="4324350" cy="24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250" y="3279175"/>
            <a:ext cx="2362643" cy="16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20491"/>
              </p:ext>
            </p:extLst>
          </p:nvPr>
        </p:nvGraphicFramePr>
        <p:xfrm>
          <a:off x="240633" y="1459830"/>
          <a:ext cx="8662736" cy="3240405"/>
        </p:xfrm>
        <a:graphic>
          <a:graphicData uri="http://schemas.openxmlformats.org/drawingml/2006/table">
            <a:tbl>
              <a:tblPr/>
              <a:tblGrid>
                <a:gridCol w="7009166"/>
                <a:gridCol w="1653570"/>
              </a:tblGrid>
              <a:tr h="3564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300" b="1" i="0" u="none" strike="noStrike" cap="none" dirty="0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Признак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300" b="1" i="0" u="none" strike="noStrike" cap="none" dirty="0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Важность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491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1" i="0" u="none" strike="noStrike" cap="none" dirty="0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Ипотека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300" b="1" i="0" u="none" strike="noStrike" cap="none" dirty="0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29,7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491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1" i="0" u="none" strike="noStrike" cap="none" dirty="0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Дата последнего повышения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300" b="1" i="0" u="none" strike="noStrike" cap="none" dirty="0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25,3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491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Должность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300" b="1" i="0" u="none" strike="noStrike" cap="none" dirty="0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12,4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491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1" i="0" u="none" strike="noStrike" cap="none" dirty="0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Ранний уход с работы за последний месяц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300" b="1" i="0" u="none" strike="noStrike" cap="none" dirty="0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12,3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491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1" i="0" u="none" strike="noStrike" cap="none" dirty="0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Опоздание на работу за последний месяц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300" b="1" i="0" u="none" strike="noStrike" cap="none" dirty="0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9,8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491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Уровень знаний </a:t>
                      </a:r>
                      <a:r>
                        <a:rPr lang="en-US" sz="23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JavaScript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300" b="1" i="0" u="none" strike="noStrike" cap="none" dirty="0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3,6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491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Уровень знаний </a:t>
                      </a:r>
                      <a:r>
                        <a:rPr lang="en-US" sz="23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Python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300" b="1" i="0" u="none" strike="noStrike" cap="none" dirty="0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1,1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491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1" i="0" u="none" strike="noStrike" cap="none" dirty="0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Отгулы за последние 3 месяца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300" b="1" i="0" u="none" strike="noStrike" cap="none" dirty="0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0,8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Google Shape;76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80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1" dirty="0" smtClean="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Предсказание увольнения:</a:t>
            </a:r>
            <a:br>
              <a:rPr lang="ru-RU" sz="3500" b="1" dirty="0" smtClean="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3500" b="1" dirty="0" smtClean="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выявленные важные признаки </a:t>
            </a:r>
            <a:endParaRPr sz="3500" b="1" dirty="0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2418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432</Words>
  <Application>Microsoft Office PowerPoint</Application>
  <PresentationFormat>Экран (16:9)</PresentationFormat>
  <Paragraphs>77</Paragraphs>
  <Slides>18</Slides>
  <Notes>17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Simple Light</vt:lpstr>
      <vt:lpstr>Презентация PowerPoint</vt:lpstr>
      <vt:lpstr>Презентация PowerPoint</vt:lpstr>
      <vt:lpstr>Web-интерфейс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Предсказание увольнения: выявленные важные признаки </vt:lpstr>
      <vt:lpstr>Презентация PowerPoint</vt:lpstr>
      <vt:lpstr>Презентация PowerPoint</vt:lpstr>
      <vt:lpstr>Killer-features</vt:lpstr>
      <vt:lpstr>Что сделано?</vt:lpstr>
      <vt:lpstr>Почему это нужно компании?</vt:lpstr>
      <vt:lpstr>Презентация PowerPoint</vt:lpstr>
      <vt:lpstr>Планы на будущее </vt:lpstr>
      <vt:lpstr>Презентация PowerPoint</vt:lpstr>
      <vt:lpstr>Благодарим за внимание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Abductor</cp:lastModifiedBy>
  <cp:revision>21</cp:revision>
  <dcterms:modified xsi:type="dcterms:W3CDTF">2019-11-19T10:58:22Z</dcterms:modified>
</cp:coreProperties>
</file>