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Abril Fatface" charset="1" panose="02000503000000020003"/>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6838739" y="695642"/>
            <a:ext cx="3588782" cy="589915"/>
          </a:xfrm>
          <a:prstGeom prst="rect">
            <a:avLst/>
          </a:prstGeom>
        </p:spPr>
        <p:txBody>
          <a:bodyPr anchor="t" rtlCol="false" tIns="0" lIns="0" bIns="0" rIns="0">
            <a:spAutoFit/>
          </a:bodyPr>
          <a:lstStyle/>
          <a:p>
            <a:pPr algn="ctr">
              <a:lnSpc>
                <a:spcPts val="4759"/>
              </a:lnSpc>
              <a:spcBef>
                <a:spcPct val="0"/>
              </a:spcBef>
            </a:pPr>
            <a:r>
              <a:rPr lang="en-US" sz="3399">
                <a:solidFill>
                  <a:srgbClr val="FFFFFF"/>
                </a:solidFill>
                <a:latin typeface="Abril Fatface"/>
              </a:rPr>
              <a:t>Database Systems</a:t>
            </a:r>
          </a:p>
        </p:txBody>
      </p:sp>
      <p:sp>
        <p:nvSpPr>
          <p:cNvPr name="TextBox 4" id="4"/>
          <p:cNvSpPr txBox="true"/>
          <p:nvPr/>
        </p:nvSpPr>
        <p:spPr>
          <a:xfrm rot="0">
            <a:off x="5974015" y="1337875"/>
            <a:ext cx="5047655" cy="589915"/>
          </a:xfrm>
          <a:prstGeom prst="rect">
            <a:avLst/>
          </a:prstGeom>
        </p:spPr>
        <p:txBody>
          <a:bodyPr anchor="t" rtlCol="false" tIns="0" lIns="0" bIns="0" rIns="0">
            <a:spAutoFit/>
          </a:bodyPr>
          <a:lstStyle/>
          <a:p>
            <a:pPr algn="ctr">
              <a:lnSpc>
                <a:spcPts val="4759"/>
              </a:lnSpc>
              <a:spcBef>
                <a:spcPct val="0"/>
              </a:spcBef>
            </a:pPr>
            <a:r>
              <a:rPr lang="en-US" sz="3399">
                <a:solidFill>
                  <a:srgbClr val="FFFFFF"/>
                </a:solidFill>
                <a:latin typeface="Abril Fatface"/>
              </a:rPr>
              <a:t>Prof. Dr. FERDİ SÖNMEZ </a:t>
            </a:r>
          </a:p>
        </p:txBody>
      </p:sp>
      <p:sp>
        <p:nvSpPr>
          <p:cNvPr name="TextBox 5" id="5"/>
          <p:cNvSpPr txBox="true"/>
          <p:nvPr/>
        </p:nvSpPr>
        <p:spPr>
          <a:xfrm rot="0">
            <a:off x="3914505" y="4246463"/>
            <a:ext cx="11095196" cy="1127762"/>
          </a:xfrm>
          <a:prstGeom prst="rect">
            <a:avLst/>
          </a:prstGeom>
        </p:spPr>
        <p:txBody>
          <a:bodyPr anchor="t" rtlCol="false" tIns="0" lIns="0" bIns="0" rIns="0">
            <a:spAutoFit/>
          </a:bodyPr>
          <a:lstStyle/>
          <a:p>
            <a:pPr algn="ctr">
              <a:lnSpc>
                <a:spcPts val="9239"/>
              </a:lnSpc>
              <a:spcBef>
                <a:spcPct val="0"/>
              </a:spcBef>
            </a:pPr>
            <a:r>
              <a:rPr lang="en-US" sz="6599">
                <a:solidFill>
                  <a:srgbClr val="FFFFFF"/>
                </a:solidFill>
                <a:latin typeface="Abril Fatface"/>
              </a:rPr>
              <a:t>Company Task Organization</a:t>
            </a:r>
          </a:p>
        </p:txBody>
      </p:sp>
      <p:sp>
        <p:nvSpPr>
          <p:cNvPr name="TextBox 6" id="6"/>
          <p:cNvSpPr txBox="true"/>
          <p:nvPr/>
        </p:nvSpPr>
        <p:spPr>
          <a:xfrm rot="0">
            <a:off x="4215378" y="8068946"/>
            <a:ext cx="9857245" cy="1189354"/>
          </a:xfrm>
          <a:prstGeom prst="rect">
            <a:avLst/>
          </a:prstGeom>
        </p:spPr>
        <p:txBody>
          <a:bodyPr anchor="t" rtlCol="false" tIns="0" lIns="0" bIns="0" rIns="0">
            <a:spAutoFit/>
          </a:bodyPr>
          <a:lstStyle/>
          <a:p>
            <a:pPr algn="ctr">
              <a:lnSpc>
                <a:spcPts val="3220"/>
              </a:lnSpc>
            </a:pPr>
            <a:r>
              <a:rPr lang="en-US" sz="2300">
                <a:solidFill>
                  <a:srgbClr val="FFFFFF"/>
                </a:solidFill>
                <a:latin typeface="Abril Fatface"/>
              </a:rPr>
              <a:t>İsa Dağ - B2005.010071 - Computer Engineering</a:t>
            </a:r>
          </a:p>
          <a:p>
            <a:pPr algn="ctr">
              <a:lnSpc>
                <a:spcPts val="3220"/>
              </a:lnSpc>
            </a:pPr>
            <a:r>
              <a:rPr lang="en-US" sz="2300">
                <a:solidFill>
                  <a:srgbClr val="FFFFFF"/>
                </a:solidFill>
                <a:latin typeface="Abril Fatface"/>
              </a:rPr>
              <a:t>Y iğitalp Öztemir- B2105.010112 - Computer Engineering </a:t>
            </a:r>
          </a:p>
          <a:p>
            <a:pPr algn="ctr">
              <a:lnSpc>
                <a:spcPts val="3220"/>
              </a:lnSpc>
              <a:spcBef>
                <a:spcPct val="0"/>
              </a:spcBef>
            </a:pPr>
            <a:r>
              <a:rPr lang="en-US" sz="2300">
                <a:solidFill>
                  <a:srgbClr val="FFFFFF"/>
                </a:solidFill>
                <a:latin typeface="Abril Fatface"/>
              </a:rPr>
              <a:t>Ahmet Bedirhan Arvas - B2205.B2005.010018 - Computer Engineering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0" y="1951380"/>
            <a:ext cx="8120972" cy="5628412"/>
          </a:xfrm>
          <a:custGeom>
            <a:avLst/>
            <a:gdLst/>
            <a:ahLst/>
            <a:cxnLst/>
            <a:rect r="r" b="b" t="t" l="l"/>
            <a:pathLst>
              <a:path h="5628412" w="8120972">
                <a:moveTo>
                  <a:pt x="0" y="0"/>
                </a:moveTo>
                <a:lnTo>
                  <a:pt x="8120972" y="0"/>
                </a:lnTo>
                <a:lnTo>
                  <a:pt x="8120972" y="5628412"/>
                </a:lnTo>
                <a:lnTo>
                  <a:pt x="0" y="5628412"/>
                </a:lnTo>
                <a:lnTo>
                  <a:pt x="0" y="0"/>
                </a:lnTo>
                <a:close/>
              </a:path>
            </a:pathLst>
          </a:custGeom>
          <a:blipFill>
            <a:blip r:embed="rId3"/>
            <a:stretch>
              <a:fillRect l="-7755" t="0" r="-7755" b="0"/>
            </a:stretch>
          </a:blipFill>
        </p:spPr>
      </p:sp>
      <p:sp>
        <p:nvSpPr>
          <p:cNvPr name="TextBox 4" id="4"/>
          <p:cNvSpPr txBox="true"/>
          <p:nvPr/>
        </p:nvSpPr>
        <p:spPr>
          <a:xfrm rot="0">
            <a:off x="9144000" y="499744"/>
            <a:ext cx="7745492" cy="953136"/>
          </a:xfrm>
          <a:prstGeom prst="rect">
            <a:avLst/>
          </a:prstGeom>
        </p:spPr>
        <p:txBody>
          <a:bodyPr anchor="t" rtlCol="false" tIns="0" lIns="0" bIns="0" rIns="0">
            <a:spAutoFit/>
          </a:bodyPr>
          <a:lstStyle/>
          <a:p>
            <a:pPr algn="ctr">
              <a:lnSpc>
                <a:spcPts val="7839"/>
              </a:lnSpc>
              <a:spcBef>
                <a:spcPct val="0"/>
              </a:spcBef>
            </a:pPr>
            <a:r>
              <a:rPr lang="en-US" sz="5599">
                <a:solidFill>
                  <a:srgbClr val="FFFFFF"/>
                </a:solidFill>
                <a:latin typeface="Abril Fatface"/>
              </a:rPr>
              <a:t>ABOUT OUR COMPANY</a:t>
            </a:r>
          </a:p>
        </p:txBody>
      </p:sp>
      <p:sp>
        <p:nvSpPr>
          <p:cNvPr name="TextBox 5" id="5"/>
          <p:cNvSpPr txBox="true"/>
          <p:nvPr/>
        </p:nvSpPr>
        <p:spPr>
          <a:xfrm rot="0">
            <a:off x="9144000" y="2054033"/>
            <a:ext cx="7745492" cy="5434330"/>
          </a:xfrm>
          <a:prstGeom prst="rect">
            <a:avLst/>
          </a:prstGeom>
        </p:spPr>
        <p:txBody>
          <a:bodyPr anchor="t" rtlCol="false" tIns="0" lIns="0" bIns="0" rIns="0">
            <a:spAutoFit/>
          </a:bodyPr>
          <a:lstStyle/>
          <a:p>
            <a:pPr algn="ctr">
              <a:lnSpc>
                <a:spcPts val="3920"/>
              </a:lnSpc>
              <a:spcBef>
                <a:spcPct val="0"/>
              </a:spcBef>
            </a:pPr>
            <a:r>
              <a:rPr lang="en-US" sz="2800">
                <a:solidFill>
                  <a:srgbClr val="FFFFFF"/>
                </a:solidFill>
                <a:latin typeface="Abril Fatface"/>
              </a:rPr>
              <a:t>The Task Management System  is a software solution developed to optimize our company's project and task management processes. This project enables employees to track their tasks and managers to manage projects more efficiently. The system handles relationships between employees, managers, projects, and tasks, improving workflows and enhancing collaboration. It aims to digitize our business processes, thereby increasing overall productivity.</a:t>
            </a:r>
            <a:r>
              <a:rPr lang="en-US" sz="2800">
                <a:solidFill>
                  <a:srgbClr val="FFFFFF"/>
                </a:solidFill>
                <a:latin typeface="Abril Fatface"/>
              </a:rPr>
              <a:t>aragraf metniniz</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2753511" y="1820063"/>
            <a:ext cx="7105891" cy="2232065"/>
          </a:xfrm>
          <a:prstGeom prst="rect">
            <a:avLst/>
          </a:prstGeom>
        </p:spPr>
        <p:txBody>
          <a:bodyPr anchor="t" rtlCol="false" tIns="0" lIns="0" bIns="0" rIns="0">
            <a:spAutoFit/>
          </a:bodyPr>
          <a:lstStyle/>
          <a:p>
            <a:pPr algn="ctr">
              <a:lnSpc>
                <a:spcPts val="4474"/>
              </a:lnSpc>
              <a:spcBef>
                <a:spcPct val="0"/>
              </a:spcBef>
            </a:pPr>
            <a:r>
              <a:rPr lang="en-US" sz="3195">
                <a:solidFill>
                  <a:srgbClr val="FFFFFF"/>
                </a:solidFill>
                <a:latin typeface="Abril Fatface"/>
              </a:rPr>
              <a:t>Our application assigns a specific project to a specific manager and there can be no other managers of that project</a:t>
            </a:r>
          </a:p>
        </p:txBody>
      </p:sp>
      <p:sp>
        <p:nvSpPr>
          <p:cNvPr name="TextBox 4" id="4"/>
          <p:cNvSpPr txBox="true"/>
          <p:nvPr/>
        </p:nvSpPr>
        <p:spPr>
          <a:xfrm rot="0">
            <a:off x="3071038" y="4433129"/>
            <a:ext cx="6788364" cy="1790065"/>
          </a:xfrm>
          <a:prstGeom prst="rect">
            <a:avLst/>
          </a:prstGeom>
        </p:spPr>
        <p:txBody>
          <a:bodyPr anchor="t" rtlCol="false" tIns="0" lIns="0" bIns="0" rIns="0">
            <a:spAutoFit/>
          </a:bodyPr>
          <a:lstStyle/>
          <a:p>
            <a:pPr algn="ctr">
              <a:lnSpc>
                <a:spcPts val="4759"/>
              </a:lnSpc>
              <a:spcBef>
                <a:spcPct val="0"/>
              </a:spcBef>
            </a:pPr>
            <a:r>
              <a:rPr lang="en-US" sz="3399">
                <a:solidFill>
                  <a:srgbClr val="FFFFFF"/>
                </a:solidFill>
                <a:latin typeface="Abril Fatface"/>
              </a:rPr>
              <a:t>Our application assigns tasks to specific projects and a project can have more than one task.</a:t>
            </a:r>
          </a:p>
        </p:txBody>
      </p:sp>
      <p:sp>
        <p:nvSpPr>
          <p:cNvPr name="TextBox 5" id="5"/>
          <p:cNvSpPr txBox="true"/>
          <p:nvPr/>
        </p:nvSpPr>
        <p:spPr>
          <a:xfrm rot="0">
            <a:off x="2912275" y="6868160"/>
            <a:ext cx="6788364" cy="2390140"/>
          </a:xfrm>
          <a:prstGeom prst="rect">
            <a:avLst/>
          </a:prstGeom>
        </p:spPr>
        <p:txBody>
          <a:bodyPr anchor="t" rtlCol="false" tIns="0" lIns="0" bIns="0" rIns="0">
            <a:spAutoFit/>
          </a:bodyPr>
          <a:lstStyle/>
          <a:p>
            <a:pPr algn="ctr">
              <a:lnSpc>
                <a:spcPts val="4759"/>
              </a:lnSpc>
              <a:spcBef>
                <a:spcPct val="0"/>
              </a:spcBef>
            </a:pPr>
            <a:r>
              <a:rPr lang="en-US" sz="3399">
                <a:solidFill>
                  <a:srgbClr val="FFFFFF"/>
                </a:solidFill>
                <a:latin typeface="Abril Fatface"/>
              </a:rPr>
              <a:t>Our application assigns tasks to employees an employee can be assigned multiple tasks but only one employee can work on a task</a:t>
            </a:r>
          </a:p>
        </p:txBody>
      </p:sp>
      <p:sp>
        <p:nvSpPr>
          <p:cNvPr name="TextBox 6" id="6"/>
          <p:cNvSpPr txBox="true"/>
          <p:nvPr/>
        </p:nvSpPr>
        <p:spPr>
          <a:xfrm rot="0">
            <a:off x="6788364" y="537527"/>
            <a:ext cx="5028233" cy="887096"/>
          </a:xfrm>
          <a:prstGeom prst="rect">
            <a:avLst/>
          </a:prstGeom>
        </p:spPr>
        <p:txBody>
          <a:bodyPr anchor="t" rtlCol="false" tIns="0" lIns="0" bIns="0" rIns="0">
            <a:spAutoFit/>
          </a:bodyPr>
          <a:lstStyle/>
          <a:p>
            <a:pPr algn="ctr">
              <a:lnSpc>
                <a:spcPts val="7279"/>
              </a:lnSpc>
              <a:spcBef>
                <a:spcPct val="0"/>
              </a:spcBef>
            </a:pPr>
            <a:r>
              <a:rPr lang="en-US" sz="5199">
                <a:solidFill>
                  <a:srgbClr val="FFFFFF"/>
                </a:solidFill>
                <a:latin typeface="Abril Fatface"/>
              </a:rPr>
              <a:t>Our Services </a:t>
            </a:r>
          </a:p>
        </p:txBody>
      </p:sp>
      <p:sp>
        <p:nvSpPr>
          <p:cNvPr name="TextBox 7" id="7"/>
          <p:cNvSpPr txBox="true"/>
          <p:nvPr/>
        </p:nvSpPr>
        <p:spPr>
          <a:xfrm rot="0">
            <a:off x="11691917" y="3975929"/>
            <a:ext cx="6377516" cy="2390140"/>
          </a:xfrm>
          <a:prstGeom prst="rect">
            <a:avLst/>
          </a:prstGeom>
        </p:spPr>
        <p:txBody>
          <a:bodyPr anchor="t" rtlCol="false" tIns="0" lIns="0" bIns="0" rIns="0">
            <a:spAutoFit/>
          </a:bodyPr>
          <a:lstStyle/>
          <a:p>
            <a:pPr algn="ctr">
              <a:lnSpc>
                <a:spcPts val="4759"/>
              </a:lnSpc>
              <a:spcBef>
                <a:spcPct val="0"/>
              </a:spcBef>
            </a:pPr>
            <a:r>
              <a:rPr lang="en-US" sz="3399">
                <a:solidFill>
                  <a:srgbClr val="FFFFFF"/>
                </a:solidFill>
                <a:latin typeface="Abril Fatface"/>
              </a:rPr>
              <a:t>Our application assigns employees to projects and can assign more than one employee to a project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7601489" y="516254"/>
            <a:ext cx="2304812" cy="920116"/>
          </a:xfrm>
          <a:prstGeom prst="rect">
            <a:avLst/>
          </a:prstGeom>
        </p:spPr>
        <p:txBody>
          <a:bodyPr anchor="t" rtlCol="false" tIns="0" lIns="0" bIns="0" rIns="0">
            <a:spAutoFit/>
          </a:bodyPr>
          <a:lstStyle/>
          <a:p>
            <a:pPr algn="ctr">
              <a:lnSpc>
                <a:spcPts val="7559"/>
              </a:lnSpc>
              <a:spcBef>
                <a:spcPct val="0"/>
              </a:spcBef>
            </a:pPr>
            <a:r>
              <a:rPr lang="en-US" sz="5399">
                <a:solidFill>
                  <a:srgbClr val="FFFFFF"/>
                </a:solidFill>
                <a:latin typeface="Abril Fatface"/>
              </a:rPr>
              <a:t>GOALS</a:t>
            </a:r>
          </a:p>
        </p:txBody>
      </p:sp>
      <p:sp>
        <p:nvSpPr>
          <p:cNvPr name="TextBox 4" id="4"/>
          <p:cNvSpPr txBox="true"/>
          <p:nvPr/>
        </p:nvSpPr>
        <p:spPr>
          <a:xfrm rot="0">
            <a:off x="258456" y="3445075"/>
            <a:ext cx="4843820" cy="589915"/>
          </a:xfrm>
          <a:prstGeom prst="rect">
            <a:avLst/>
          </a:prstGeom>
        </p:spPr>
        <p:txBody>
          <a:bodyPr anchor="t" rtlCol="false" tIns="0" lIns="0" bIns="0" rIns="0">
            <a:spAutoFit/>
          </a:bodyPr>
          <a:lstStyle/>
          <a:p>
            <a:pPr algn="ctr">
              <a:lnSpc>
                <a:spcPts val="4759"/>
              </a:lnSpc>
              <a:spcBef>
                <a:spcPct val="0"/>
              </a:spcBef>
            </a:pPr>
            <a:r>
              <a:rPr lang="en-US" sz="3399">
                <a:solidFill>
                  <a:srgbClr val="FFFFFF"/>
                </a:solidFill>
                <a:latin typeface="Abril Fatface"/>
              </a:rPr>
              <a:t>Optimize Task Tracking</a:t>
            </a:r>
          </a:p>
        </p:txBody>
      </p:sp>
      <p:sp>
        <p:nvSpPr>
          <p:cNvPr name="TextBox 5" id="5"/>
          <p:cNvSpPr txBox="true"/>
          <p:nvPr/>
        </p:nvSpPr>
        <p:spPr>
          <a:xfrm rot="0">
            <a:off x="258456" y="4566627"/>
            <a:ext cx="4843820" cy="3590290"/>
          </a:xfrm>
          <a:prstGeom prst="rect">
            <a:avLst/>
          </a:prstGeom>
        </p:spPr>
        <p:txBody>
          <a:bodyPr anchor="t" rtlCol="false" tIns="0" lIns="0" bIns="0" rIns="0">
            <a:spAutoFit/>
          </a:bodyPr>
          <a:lstStyle/>
          <a:p>
            <a:pPr algn="ctr">
              <a:lnSpc>
                <a:spcPts val="4759"/>
              </a:lnSpc>
              <a:spcBef>
                <a:spcPct val="0"/>
              </a:spcBef>
            </a:pPr>
            <a:r>
              <a:rPr lang="en-US" sz="3399">
                <a:solidFill>
                  <a:srgbClr val="FFFFFF"/>
                </a:solidFill>
                <a:latin typeface="Abril Fatface"/>
              </a:rPr>
              <a:t>Enable employees to easily track and manage their tasks, ensuring that all assignments are completed on time and with high quality.</a:t>
            </a:r>
          </a:p>
        </p:txBody>
      </p:sp>
      <p:sp>
        <p:nvSpPr>
          <p:cNvPr name="TextBox 6" id="6"/>
          <p:cNvSpPr txBox="true"/>
          <p:nvPr/>
        </p:nvSpPr>
        <p:spPr>
          <a:xfrm rot="0">
            <a:off x="5685355" y="3445075"/>
            <a:ext cx="5941814" cy="589915"/>
          </a:xfrm>
          <a:prstGeom prst="rect">
            <a:avLst/>
          </a:prstGeom>
        </p:spPr>
        <p:txBody>
          <a:bodyPr anchor="t" rtlCol="false" tIns="0" lIns="0" bIns="0" rIns="0">
            <a:spAutoFit/>
          </a:bodyPr>
          <a:lstStyle/>
          <a:p>
            <a:pPr algn="ctr">
              <a:lnSpc>
                <a:spcPts val="4759"/>
              </a:lnSpc>
              <a:spcBef>
                <a:spcPct val="0"/>
              </a:spcBef>
            </a:pPr>
            <a:r>
              <a:rPr lang="en-US" sz="3399">
                <a:solidFill>
                  <a:srgbClr val="FFFFFF"/>
                </a:solidFill>
                <a:latin typeface="Abril Fatface"/>
              </a:rPr>
              <a:t>Enhance Project Management</a:t>
            </a:r>
          </a:p>
        </p:txBody>
      </p:sp>
      <p:sp>
        <p:nvSpPr>
          <p:cNvPr name="TextBox 7" id="7"/>
          <p:cNvSpPr txBox="true"/>
          <p:nvPr/>
        </p:nvSpPr>
        <p:spPr>
          <a:xfrm rot="0">
            <a:off x="6234352" y="4566627"/>
            <a:ext cx="4843820" cy="4190365"/>
          </a:xfrm>
          <a:prstGeom prst="rect">
            <a:avLst/>
          </a:prstGeom>
        </p:spPr>
        <p:txBody>
          <a:bodyPr anchor="t" rtlCol="false" tIns="0" lIns="0" bIns="0" rIns="0">
            <a:spAutoFit/>
          </a:bodyPr>
          <a:lstStyle/>
          <a:p>
            <a:pPr algn="ctr">
              <a:lnSpc>
                <a:spcPts val="4759"/>
              </a:lnSpc>
              <a:spcBef>
                <a:spcPct val="0"/>
              </a:spcBef>
            </a:pPr>
            <a:r>
              <a:rPr lang="en-US" sz="3399">
                <a:solidFill>
                  <a:srgbClr val="FFFFFF"/>
                </a:solidFill>
                <a:latin typeface="Abril Fatface"/>
              </a:rPr>
              <a:t>Provide managers with powerful tools to plan, execute, and monitor projects, allowing for better resource allocation and project oversight.</a:t>
            </a:r>
          </a:p>
        </p:txBody>
      </p:sp>
      <p:sp>
        <p:nvSpPr>
          <p:cNvPr name="TextBox 8" id="8"/>
          <p:cNvSpPr txBox="true"/>
          <p:nvPr/>
        </p:nvSpPr>
        <p:spPr>
          <a:xfrm rot="0">
            <a:off x="12645964" y="3445075"/>
            <a:ext cx="3798570" cy="589915"/>
          </a:xfrm>
          <a:prstGeom prst="rect">
            <a:avLst/>
          </a:prstGeom>
        </p:spPr>
        <p:txBody>
          <a:bodyPr anchor="t" rtlCol="false" tIns="0" lIns="0" bIns="0" rIns="0">
            <a:spAutoFit/>
          </a:bodyPr>
          <a:lstStyle/>
          <a:p>
            <a:pPr algn="ctr">
              <a:lnSpc>
                <a:spcPts val="4759"/>
              </a:lnSpc>
              <a:spcBef>
                <a:spcPct val="0"/>
              </a:spcBef>
            </a:pPr>
            <a:r>
              <a:rPr lang="en-US" sz="3399">
                <a:solidFill>
                  <a:srgbClr val="FFFFFF"/>
                </a:solidFill>
                <a:latin typeface="Abril Fatface"/>
              </a:rPr>
              <a:t>Increase Efficiency</a:t>
            </a:r>
          </a:p>
        </p:txBody>
      </p:sp>
      <p:sp>
        <p:nvSpPr>
          <p:cNvPr name="TextBox 9" id="9"/>
          <p:cNvSpPr txBox="true"/>
          <p:nvPr/>
        </p:nvSpPr>
        <p:spPr>
          <a:xfrm rot="0">
            <a:off x="12123339" y="4566627"/>
            <a:ext cx="4843820" cy="4190365"/>
          </a:xfrm>
          <a:prstGeom prst="rect">
            <a:avLst/>
          </a:prstGeom>
        </p:spPr>
        <p:txBody>
          <a:bodyPr anchor="t" rtlCol="false" tIns="0" lIns="0" bIns="0" rIns="0">
            <a:spAutoFit/>
          </a:bodyPr>
          <a:lstStyle/>
          <a:p>
            <a:pPr algn="ctr">
              <a:lnSpc>
                <a:spcPts val="4759"/>
              </a:lnSpc>
              <a:spcBef>
                <a:spcPct val="0"/>
              </a:spcBef>
            </a:pPr>
            <a:r>
              <a:rPr lang="en-US" sz="3399">
                <a:solidFill>
                  <a:srgbClr val="FFFFFF"/>
                </a:solidFill>
                <a:latin typeface="Abril Fatface"/>
              </a:rPr>
              <a:t>Streamline workflows and automate routine processes to reduce administrative overhead and allow employees to focus on more strategic tasks.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1028700" y="3139817"/>
            <a:ext cx="16135075" cy="5704090"/>
          </a:xfrm>
          <a:custGeom>
            <a:avLst/>
            <a:gdLst/>
            <a:ahLst/>
            <a:cxnLst/>
            <a:rect r="r" b="b" t="t" l="l"/>
            <a:pathLst>
              <a:path h="5704090" w="16135075">
                <a:moveTo>
                  <a:pt x="0" y="0"/>
                </a:moveTo>
                <a:lnTo>
                  <a:pt x="16135075" y="0"/>
                </a:lnTo>
                <a:lnTo>
                  <a:pt x="16135075" y="5704089"/>
                </a:lnTo>
                <a:lnTo>
                  <a:pt x="0" y="5704089"/>
                </a:lnTo>
                <a:lnTo>
                  <a:pt x="0" y="0"/>
                </a:lnTo>
                <a:close/>
              </a:path>
            </a:pathLst>
          </a:custGeom>
          <a:blipFill>
            <a:blip r:embed="rId3"/>
            <a:stretch>
              <a:fillRect l="0" t="0" r="0" b="0"/>
            </a:stretch>
          </a:blipFill>
        </p:spPr>
      </p:sp>
      <p:sp>
        <p:nvSpPr>
          <p:cNvPr name="TextBox 4" id="4"/>
          <p:cNvSpPr txBox="true"/>
          <p:nvPr/>
        </p:nvSpPr>
        <p:spPr>
          <a:xfrm rot="0">
            <a:off x="5401940" y="536257"/>
            <a:ext cx="6460093" cy="880111"/>
          </a:xfrm>
          <a:prstGeom prst="rect">
            <a:avLst/>
          </a:prstGeom>
        </p:spPr>
        <p:txBody>
          <a:bodyPr anchor="t" rtlCol="false" tIns="0" lIns="0" bIns="0" rIns="0">
            <a:spAutoFit/>
          </a:bodyPr>
          <a:lstStyle/>
          <a:p>
            <a:pPr algn="ctr">
              <a:lnSpc>
                <a:spcPts val="7139"/>
              </a:lnSpc>
              <a:spcBef>
                <a:spcPct val="0"/>
              </a:spcBef>
            </a:pPr>
            <a:r>
              <a:rPr lang="en-US" sz="5099">
                <a:solidFill>
                  <a:srgbClr val="FFFFFF"/>
                </a:solidFill>
                <a:latin typeface="Abril Fatface"/>
              </a:rPr>
              <a:t>Organizational Chart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1587343" y="297912"/>
            <a:ext cx="4355401" cy="9691176"/>
          </a:xfrm>
          <a:custGeom>
            <a:avLst/>
            <a:gdLst/>
            <a:ahLst/>
            <a:cxnLst/>
            <a:rect r="r" b="b" t="t" l="l"/>
            <a:pathLst>
              <a:path h="9691176" w="4355401">
                <a:moveTo>
                  <a:pt x="0" y="0"/>
                </a:moveTo>
                <a:lnTo>
                  <a:pt x="4355401" y="0"/>
                </a:lnTo>
                <a:lnTo>
                  <a:pt x="4355401" y="9691176"/>
                </a:lnTo>
                <a:lnTo>
                  <a:pt x="0" y="9691176"/>
                </a:lnTo>
                <a:lnTo>
                  <a:pt x="0" y="0"/>
                </a:lnTo>
                <a:close/>
              </a:path>
            </a:pathLst>
          </a:custGeom>
          <a:blipFill>
            <a:blip r:embed="rId3"/>
            <a:stretch>
              <a:fillRect l="-1611" t="0" r="-1611" b="-673"/>
            </a:stretch>
          </a:blipFill>
        </p:spPr>
      </p:sp>
      <p:sp>
        <p:nvSpPr>
          <p:cNvPr name="Freeform 4" id="4"/>
          <p:cNvSpPr/>
          <p:nvPr/>
        </p:nvSpPr>
        <p:spPr>
          <a:xfrm flipH="false" flipV="false" rot="0">
            <a:off x="7918916" y="2917773"/>
            <a:ext cx="9617653" cy="6340527"/>
          </a:xfrm>
          <a:custGeom>
            <a:avLst/>
            <a:gdLst/>
            <a:ahLst/>
            <a:cxnLst/>
            <a:rect r="r" b="b" t="t" l="l"/>
            <a:pathLst>
              <a:path h="6340527" w="9617653">
                <a:moveTo>
                  <a:pt x="0" y="0"/>
                </a:moveTo>
                <a:lnTo>
                  <a:pt x="9617653" y="0"/>
                </a:lnTo>
                <a:lnTo>
                  <a:pt x="9617653" y="6340527"/>
                </a:lnTo>
                <a:lnTo>
                  <a:pt x="0" y="6340527"/>
                </a:lnTo>
                <a:lnTo>
                  <a:pt x="0" y="0"/>
                </a:lnTo>
                <a:close/>
              </a:path>
            </a:pathLst>
          </a:custGeom>
          <a:blipFill>
            <a:blip r:embed="rId4"/>
            <a:stretch>
              <a:fillRect l="0" t="0" r="0" b="0"/>
            </a:stretch>
          </a:blipFill>
        </p:spPr>
      </p:sp>
      <p:sp>
        <p:nvSpPr>
          <p:cNvPr name="TextBox 5" id="5"/>
          <p:cNvSpPr txBox="true"/>
          <p:nvPr/>
        </p:nvSpPr>
        <p:spPr>
          <a:xfrm rot="0">
            <a:off x="9912170" y="923925"/>
            <a:ext cx="4363998" cy="969647"/>
          </a:xfrm>
          <a:prstGeom prst="rect">
            <a:avLst/>
          </a:prstGeom>
        </p:spPr>
        <p:txBody>
          <a:bodyPr anchor="t" rtlCol="false" tIns="0" lIns="0" bIns="0" rIns="0">
            <a:spAutoFit/>
          </a:bodyPr>
          <a:lstStyle/>
          <a:p>
            <a:pPr algn="ctr">
              <a:lnSpc>
                <a:spcPts val="7979"/>
              </a:lnSpc>
              <a:spcBef>
                <a:spcPct val="0"/>
              </a:spcBef>
            </a:pPr>
            <a:r>
              <a:rPr lang="en-US" sz="5699">
                <a:solidFill>
                  <a:srgbClr val="FFFFFF"/>
                </a:solidFill>
                <a:latin typeface="Abril Fatface"/>
              </a:rPr>
              <a:t>ER Diagrams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282847" y="3355155"/>
            <a:ext cx="17722306" cy="6092603"/>
          </a:xfrm>
          <a:custGeom>
            <a:avLst/>
            <a:gdLst/>
            <a:ahLst/>
            <a:cxnLst/>
            <a:rect r="r" b="b" t="t" l="l"/>
            <a:pathLst>
              <a:path h="6092603" w="17722306">
                <a:moveTo>
                  <a:pt x="0" y="0"/>
                </a:moveTo>
                <a:lnTo>
                  <a:pt x="17722306" y="0"/>
                </a:lnTo>
                <a:lnTo>
                  <a:pt x="17722306" y="6092603"/>
                </a:lnTo>
                <a:lnTo>
                  <a:pt x="0" y="6092603"/>
                </a:lnTo>
                <a:lnTo>
                  <a:pt x="0" y="0"/>
                </a:lnTo>
                <a:close/>
              </a:path>
            </a:pathLst>
          </a:custGeom>
          <a:blipFill>
            <a:blip r:embed="rId3"/>
            <a:stretch>
              <a:fillRect l="0" t="0" r="0" b="0"/>
            </a:stretch>
          </a:blipFill>
        </p:spPr>
      </p:sp>
      <p:sp>
        <p:nvSpPr>
          <p:cNvPr name="TextBox 4" id="4"/>
          <p:cNvSpPr txBox="true"/>
          <p:nvPr/>
        </p:nvSpPr>
        <p:spPr>
          <a:xfrm rot="0">
            <a:off x="0" y="1379738"/>
            <a:ext cx="17722306" cy="927101"/>
          </a:xfrm>
          <a:prstGeom prst="rect">
            <a:avLst/>
          </a:prstGeom>
        </p:spPr>
        <p:txBody>
          <a:bodyPr anchor="t" rtlCol="false" tIns="0" lIns="0" bIns="0" rIns="0">
            <a:spAutoFit/>
          </a:bodyPr>
          <a:lstStyle/>
          <a:p>
            <a:pPr algn="ctr">
              <a:lnSpc>
                <a:spcPts val="7699"/>
              </a:lnSpc>
              <a:spcBef>
                <a:spcPct val="0"/>
              </a:spcBef>
            </a:pPr>
            <a:r>
              <a:rPr lang="en-US" sz="5499">
                <a:solidFill>
                  <a:srgbClr val="FFFFFF"/>
                </a:solidFill>
                <a:latin typeface="Abril Fatface"/>
              </a:rPr>
              <a:t>Data Dictionary</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282847" y="2013671"/>
            <a:ext cx="17722306" cy="1351919"/>
          </a:xfrm>
          <a:prstGeom prst="rect">
            <a:avLst/>
          </a:prstGeom>
        </p:spPr>
        <p:txBody>
          <a:bodyPr anchor="t" rtlCol="false" tIns="0" lIns="0" bIns="0" rIns="0">
            <a:spAutoFit/>
          </a:bodyPr>
          <a:lstStyle/>
          <a:p>
            <a:pPr algn="ctr">
              <a:lnSpc>
                <a:spcPts val="11059"/>
              </a:lnSpc>
              <a:spcBef>
                <a:spcPct val="0"/>
              </a:spcBef>
            </a:pPr>
            <a:r>
              <a:rPr lang="en-US" sz="7899">
                <a:solidFill>
                  <a:srgbClr val="FFFFFF"/>
                </a:solidFill>
                <a:latin typeface="Abril Fatface"/>
              </a:rPr>
              <a:t>Thanks for Listening!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DAGESPvp0ns</dc:identifier>
  <dcterms:modified xsi:type="dcterms:W3CDTF">2011-08-01T06:04:30Z</dcterms:modified>
  <cp:revision>1</cp:revision>
  <dc:title>Paragraf metniniz</dc:title>
</cp:coreProperties>
</file>