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78" r:id="rId10"/>
    <p:sldId id="263" r:id="rId11"/>
    <p:sldId id="264" r:id="rId12"/>
    <p:sldId id="266" r:id="rId13"/>
    <p:sldId id="267" r:id="rId14"/>
    <p:sldId id="279" r:id="rId15"/>
    <p:sldId id="280" r:id="rId16"/>
    <p:sldId id="268" r:id="rId17"/>
    <p:sldId id="270" r:id="rId18"/>
    <p:sldId id="281" r:id="rId19"/>
    <p:sldId id="282" r:id="rId20"/>
    <p:sldId id="271" r:id="rId21"/>
    <p:sldId id="272" r:id="rId22"/>
    <p:sldId id="273" r:id="rId23"/>
    <p:sldId id="285" r:id="rId24"/>
    <p:sldId id="275" r:id="rId25"/>
    <p:sldId id="274" r:id="rId26"/>
    <p:sldId id="283" r:id="rId27"/>
    <p:sldId id="284" r:id="rId28"/>
    <p:sldId id="276" r:id="rId29"/>
    <p:sldId id="277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22" autoAdjust="0"/>
  </p:normalViewPr>
  <p:slideViewPr>
    <p:cSldViewPr snapToGrid="0" snapToObjects="1">
      <p:cViewPr varScale="1">
        <p:scale>
          <a:sx n="90" d="100"/>
          <a:sy n="90" d="100"/>
        </p:scale>
        <p:origin x="2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721CD-5EEB-C640-8C03-CCC3D5329D1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25FA-B3FE-764C-B139-C535B24AF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Creation, destruction, suspension, context switch, signalling, IPC,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Minor policy questions: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Who can create/destroy/suspend processes?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many active processes can each user have?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Major policy question that we will concentrate on: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resources between multiple processes?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Virtual-to-physical memory mapping, page-fault,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multiplex a virtual memory that is larger than the physical memory onto what is available?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physical memory between multiple processes?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Naming, protection, operations on files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Different data structures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When to write to disk?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order accesses?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Where to write on the disk?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34B3-D859-5D40-831E-620C9CFDB6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3427-E3E4-8844-92AE-4E3F6B3B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501</a:t>
            </a:r>
            <a:br>
              <a:rPr lang="en-US" dirty="0"/>
            </a:br>
            <a:r>
              <a:rPr lang="en-US" dirty="0"/>
              <a:t>Operating Systems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a program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another:</a:t>
            </a:r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29249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6263"/>
            <a:ext cx="8229600" cy="2959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OS makes it easy to run programs</a:t>
            </a:r>
          </a:p>
          <a:p>
            <a:pPr lvl="1"/>
            <a:r>
              <a:rPr lang="en-US" dirty="0"/>
              <a:t>Run many programs at once</a:t>
            </a:r>
            <a:r>
              <a:rPr lang="zh-CN" altLang="en-US" dirty="0"/>
              <a:t> </a:t>
            </a:r>
            <a:r>
              <a:rPr lang="en-US" altLang="zh-CN" dirty="0"/>
              <a:t>(seemingly)</a:t>
            </a:r>
          </a:p>
          <a:p>
            <a:pPr lvl="1"/>
            <a:r>
              <a:rPr lang="en-US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</a:p>
          <a:p>
            <a:pPr lvl="1"/>
            <a:r>
              <a:rPr lang="en-US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devices, etc.</a:t>
            </a:r>
          </a:p>
          <a:p>
            <a:r>
              <a:rPr lang="en-US" altLang="zh-CN" dirty="0"/>
              <a:t>Correctly and efficiently</a:t>
            </a:r>
          </a:p>
          <a:p>
            <a:r>
              <a:rPr lang="en-US" altLang="zh-CN" dirty="0"/>
              <a:t>A virtual machine, standard library, resource manager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284413" y="1947176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4413" y="2693301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4925" y="2774263"/>
            <a:ext cx="138849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hardware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19463" y="2066238"/>
            <a:ext cx="234413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operating system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09938" y="1324876"/>
            <a:ext cx="236637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 (user)</a:t>
            </a:r>
          </a:p>
        </p:txBody>
      </p:sp>
    </p:spTree>
    <p:extLst>
      <p:ext uri="{BB962C8B-B14F-4D97-AF65-F5344CB8AC3E}">
        <p14:creationId xmlns:p14="http://schemas.microsoft.com/office/powerpoint/2010/main" val="33739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384"/>
            <a:ext cx="8229600" cy="576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main(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, char *</a:t>
            </a:r>
            <a:r>
              <a:rPr lang="en-US" sz="2800" dirty="0" err="1"/>
              <a:t>argv</a:t>
            </a:r>
            <a:r>
              <a:rPr lang="en-US" sz="2800" dirty="0"/>
              <a:t>[])</a:t>
            </a:r>
            <a:r>
              <a:rPr lang="zh-CN" altLang="en-US" sz="2800" dirty="0"/>
              <a:t>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if (</a:t>
            </a:r>
            <a:r>
              <a:rPr lang="en-US" sz="2800" dirty="0" err="1"/>
              <a:t>argc</a:t>
            </a:r>
            <a:r>
              <a:rPr lang="en-US" sz="2800" dirty="0"/>
              <a:t> != 2)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fprintf</a:t>
            </a:r>
            <a:r>
              <a:rPr lang="en-US" sz="2800" dirty="0"/>
              <a:t>(</a:t>
            </a:r>
            <a:r>
              <a:rPr lang="en-US" sz="2800" dirty="0" err="1"/>
              <a:t>stderr</a:t>
            </a:r>
            <a:r>
              <a:rPr lang="en-US" sz="2800" dirty="0"/>
              <a:t>, "usage: </a:t>
            </a:r>
            <a:r>
              <a:rPr lang="en-US" sz="2800" dirty="0" err="1"/>
              <a:t>cpu</a:t>
            </a:r>
            <a:r>
              <a:rPr lang="en-US" sz="2800" dirty="0"/>
              <a:t> &lt;string&gt;\n");</a:t>
            </a:r>
          </a:p>
          <a:p>
            <a:pPr marL="0" indent="0">
              <a:buNone/>
            </a:pPr>
            <a:r>
              <a:rPr lang="en-US" sz="2800" dirty="0"/>
              <a:t>	exit(1);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    char *</a:t>
            </a:r>
            <a:r>
              <a:rPr lang="en-US" sz="2800" dirty="0" err="1"/>
              <a:t>str</a:t>
            </a:r>
            <a:r>
              <a:rPr lang="en-US" sz="2800" dirty="0"/>
              <a:t> = </a:t>
            </a:r>
            <a:r>
              <a:rPr lang="en-US" sz="2800" dirty="0" err="1"/>
              <a:t>argv</a:t>
            </a:r>
            <a:r>
              <a:rPr lang="en-US" sz="2800" dirty="0"/>
              <a:t>[1];</a:t>
            </a:r>
          </a:p>
          <a:p>
            <a:pPr marL="0" indent="0">
              <a:buNone/>
            </a:pPr>
            <a:r>
              <a:rPr lang="en-US" sz="2800" dirty="0"/>
              <a:t>    while (1)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("%s\n", </a:t>
            </a:r>
            <a:r>
              <a:rPr lang="en-US" sz="2800" dirty="0" err="1"/>
              <a:t>str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	Spin(1);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    return 0;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38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3465"/>
          </a:xfrm>
        </p:spPr>
        <p:txBody>
          <a:bodyPr>
            <a:normAutofit/>
          </a:bodyPr>
          <a:lstStyle/>
          <a:p>
            <a:r>
              <a:rPr lang="en-US" dirty="0"/>
              <a:t>The illusion of many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CPUs</a:t>
            </a:r>
            <a:br>
              <a:rPr lang="en-US" altLang="zh-CN" dirty="0"/>
            </a:br>
            <a:r>
              <a:rPr lang="zh-CN" altLang="en-US" dirty="0"/>
              <a:t>      </a:t>
            </a:r>
            <a:r>
              <a:rPr lang="en-US" altLang="zh-CN" dirty="0"/>
              <a:t>----</a:t>
            </a:r>
            <a:r>
              <a:rPr lang="en-US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391"/>
            <a:ext cx="8229600" cy="3740772"/>
          </a:xfrm>
        </p:spPr>
        <p:txBody>
          <a:bodyPr>
            <a:normAutofit/>
          </a:bodyPr>
          <a:lstStyle/>
          <a:p>
            <a:r>
              <a:rPr lang="en-US" dirty="0"/>
              <a:t>To OS, only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CPUs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running program thinks it owns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Processes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5421" y="1711325"/>
            <a:ext cx="7253159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+mn-lt"/>
              </a:rPr>
              <a:t>   A process is a system abstraction:</a:t>
            </a:r>
          </a:p>
          <a:p>
            <a:pPr algn="ctr">
              <a:buSzPct val="100000"/>
            </a:pPr>
            <a:r>
              <a:rPr lang="en-GB" sz="3200" dirty="0">
                <a:latin typeface="+mn-lt"/>
              </a:rPr>
              <a:t>illusion of being the only job in the system</a:t>
            </a: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lvl="0" algn="ctr">
              <a:buSzPct val="100000"/>
              <a:tabLst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r>
              <a:rPr lang="en-GB" sz="3200" b="1" dirty="0">
                <a:latin typeface="+mn-lt"/>
              </a:rPr>
              <a:t> </a:t>
            </a:r>
            <a:r>
              <a:rPr lang="en-GB" sz="3200" dirty="0">
                <a:latin typeface="+mn-lt"/>
              </a:rPr>
              <a:t>	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9287" y="3148012"/>
            <a:ext cx="7804150" cy="1885949"/>
            <a:chOff x="409" y="1983"/>
            <a:chExt cx="4916" cy="118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13" y="2333"/>
              <a:ext cx="2879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1" y="2803"/>
              <a:ext cx="2879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42" y="2882"/>
              <a:ext cx="23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hardware:	      </a:t>
              </a:r>
              <a:r>
                <a:rPr lang="en-GB" i="1" dirty="0">
                  <a:latin typeface="+mn-lt"/>
                </a:rPr>
                <a:t>computer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13" y="2395"/>
              <a:ext cx="219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operating system: </a:t>
              </a:r>
              <a:r>
                <a:rPr lang="en-GB" i="1" dirty="0">
                  <a:latin typeface="+mn-lt"/>
                </a:rPr>
                <a:t>process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9" y="1983"/>
              <a:ext cx="24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user:	                   </a:t>
              </a:r>
              <a:r>
                <a:rPr lang="en-GB" i="1" dirty="0">
                  <a:latin typeface="+mn-lt"/>
                </a:rPr>
                <a:t>application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30" y="2076"/>
              <a:ext cx="179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create, kill processes,</a:t>
              </a:r>
            </a:p>
            <a:p>
              <a:pPr>
                <a:buSzPct val="100000"/>
              </a:pPr>
              <a:r>
                <a:rPr lang="en-GB" dirty="0">
                  <a:latin typeface="+mn-lt"/>
                </a:rPr>
                <a:t>inter-process comm.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63" y="2648"/>
              <a:ext cx="16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multiplex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Creation, destruction, suspension, context switch, signalling, IPC,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Minor policy questions: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Who can create/destroy/suspend processes?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many active processes can each user have?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Major policy question that we will concentrate on: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resources between multiple processes?</a:t>
            </a:r>
          </a:p>
        </p:txBody>
      </p:sp>
    </p:spTree>
    <p:extLst>
      <p:ext uri="{BB962C8B-B14F-4D97-AF65-F5344CB8AC3E}">
        <p14:creationId xmlns:p14="http://schemas.microsoft.com/office/powerpoint/2010/main" val="274568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13"/>
            <a:ext cx="8229600" cy="576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zh-CN" altLang="en-US" sz="2400" dirty="0"/>
              <a:t> </a:t>
            </a:r>
            <a:r>
              <a:rPr lang="en-US" sz="2400" dirty="0"/>
              <a:t>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  <a:r>
              <a:rPr lang="zh-CN" altLang="en-US" sz="2400" dirty="0"/>
              <a:t>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argc</a:t>
            </a:r>
            <a:r>
              <a:rPr lang="en-US" sz="2400" dirty="0"/>
              <a:t> != 2)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altLang="zh-CN" sz="2400" dirty="0"/>
              <a:t>…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*p = </a:t>
            </a:r>
            <a:r>
              <a:rPr lang="en-US" sz="2400" dirty="0" err="1"/>
              <a:t>malloc</a:t>
            </a:r>
            <a:r>
              <a:rPr lang="en-US" sz="2400" dirty="0"/>
              <a:t>(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</a:t>
            </a:r>
            <a:r>
              <a:rPr lang="en-US" altLang="zh-CN" sz="2400" dirty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assert(p != NULL);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("(</a:t>
            </a:r>
            <a:r>
              <a:rPr lang="en-US" sz="2400" dirty="0" err="1"/>
              <a:t>pid</a:t>
            </a:r>
            <a:r>
              <a:rPr lang="en-US" sz="2400" dirty="0"/>
              <a:t>:%d) </a:t>
            </a:r>
            <a:r>
              <a:rPr lang="en-US" sz="2400" dirty="0" err="1"/>
              <a:t>addr</a:t>
            </a:r>
            <a:r>
              <a:rPr lang="en-US" sz="2400" dirty="0"/>
              <a:t> of p:        %</a:t>
            </a:r>
            <a:r>
              <a:rPr lang="en-US" sz="2400" dirty="0" err="1"/>
              <a:t>llx</a:t>
            </a:r>
            <a:r>
              <a:rPr lang="en-US" sz="2400" dirty="0"/>
              <a:t>\n", </a:t>
            </a:r>
            <a:r>
              <a:rPr lang="en-US" altLang="zh-CN" sz="2400" dirty="0"/>
              <a:t>…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("(</a:t>
            </a:r>
            <a:r>
              <a:rPr lang="en-US" sz="2400" dirty="0" err="1"/>
              <a:t>pid</a:t>
            </a:r>
            <a:r>
              <a:rPr lang="en-US" sz="2400" dirty="0"/>
              <a:t>:%d) </a:t>
            </a:r>
            <a:r>
              <a:rPr lang="en-US" sz="2400" dirty="0" err="1"/>
              <a:t>addr</a:t>
            </a:r>
            <a:r>
              <a:rPr lang="en-US" sz="2400" dirty="0"/>
              <a:t> stored in p: %</a:t>
            </a:r>
            <a:r>
              <a:rPr lang="en-US" sz="2400" dirty="0" err="1"/>
              <a:t>llx</a:t>
            </a:r>
            <a:r>
              <a:rPr lang="en-US" sz="2400" dirty="0"/>
              <a:t>\n", </a:t>
            </a:r>
            <a:r>
              <a:rPr lang="en-US" altLang="zh-CN" sz="2400" dirty="0"/>
              <a:t>…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*p = 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[1]); </a:t>
            </a:r>
          </a:p>
          <a:p>
            <a:pPr marL="0" indent="0">
              <a:buNone/>
            </a:pPr>
            <a:r>
              <a:rPr lang="en-US" sz="2400" dirty="0"/>
              <a:t>	while (1) {</a:t>
            </a:r>
          </a:p>
          <a:p>
            <a:pPr marL="0" indent="0">
              <a:buNone/>
            </a:pPr>
            <a:r>
              <a:rPr lang="en-US" sz="2400" dirty="0"/>
              <a:t>		Spin(1);</a:t>
            </a:r>
          </a:p>
          <a:p>
            <a:pPr marL="0" indent="0">
              <a:buNone/>
            </a:pPr>
            <a:r>
              <a:rPr lang="en-US" sz="2400" dirty="0"/>
              <a:t>		*p = *p + 1;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("(</a:t>
            </a:r>
            <a:r>
              <a:rPr lang="en-US" sz="2400" dirty="0" err="1"/>
              <a:t>pid</a:t>
            </a:r>
            <a:r>
              <a:rPr lang="en-US" sz="2400" dirty="0"/>
              <a:t>:%d) value of p: %d\n", </a:t>
            </a:r>
            <a:r>
              <a:rPr lang="en-US" sz="2400" dirty="0" err="1"/>
              <a:t>getpid</a:t>
            </a:r>
            <a:r>
              <a:rPr lang="en-US" sz="2400" dirty="0"/>
              <a:t>(), *p);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84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34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illusion of private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      </a:t>
            </a:r>
            <a:r>
              <a:rPr lang="en-US" altLang="zh-CN" dirty="0"/>
              <a:t>----</a:t>
            </a:r>
            <a:r>
              <a:rPr lang="en-US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391"/>
            <a:ext cx="8229600" cy="3740772"/>
          </a:xfrm>
        </p:spPr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hysical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</a:p>
          <a:p>
            <a:endParaRPr lang="en-US" b="1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thinks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Virtual memory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389341"/>
            <a:ext cx="8360387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Arial" charset="0"/>
              </a:rPr>
              <a:t> Virtual memory is a memory abstraction: </a:t>
            </a:r>
            <a:r>
              <a:rPr lang="en-GB" sz="3200" dirty="0">
                <a:latin typeface="Arial" charset="0"/>
              </a:rPr>
              <a:t>illusion of large contiguous memory, often more memory than physically available</a:t>
            </a:r>
            <a:r>
              <a:rPr lang="en-GB" sz="3200" b="1" dirty="0">
                <a:latin typeface="Arial" charset="0"/>
              </a:rPr>
              <a:t> </a:t>
            </a:r>
            <a:r>
              <a:rPr lang="en-GB" sz="3200" dirty="0">
                <a:latin typeface="Arial" charset="0"/>
              </a:rPr>
              <a:t>	</a:t>
            </a: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endParaRPr lang="en-GB" sz="3200" dirty="0">
              <a:latin typeface="+mn-lt"/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731838" y="3856038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728663" y="4602163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18306" y="4727575"/>
            <a:ext cx="468130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hardware:	       </a:t>
            </a:r>
            <a:r>
              <a:rPr lang="en-GB" i="1" dirty="0">
                <a:latin typeface="+mn-lt"/>
              </a:rPr>
              <a:t>physical memory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72268" y="3954463"/>
            <a:ext cx="4463241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operating system: </a:t>
            </a:r>
            <a:r>
              <a:rPr lang="en-GB" i="1">
                <a:latin typeface="+mn-lt"/>
              </a:rPr>
              <a:t>virtual memory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65918" y="3300413"/>
            <a:ext cx="439245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application:	        </a:t>
            </a:r>
            <a:r>
              <a:rPr lang="en-GB" i="1" dirty="0">
                <a:latin typeface="+mn-lt"/>
              </a:rPr>
              <a:t>address space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873750" y="3614738"/>
            <a:ext cx="2297397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virtual addresses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48350" y="4356100"/>
            <a:ext cx="2499525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4313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Virtual-to-physical memory mapping, page-fault,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multiplex a virtual memory that is larger than the physical memory onto what is available?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physical memory between multiple processes?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Guoliang Jin</a:t>
            </a:r>
          </a:p>
          <a:p>
            <a:r>
              <a:rPr lang="en-US" dirty="0"/>
              <a:t>TA: </a:t>
            </a:r>
            <a:r>
              <a:rPr lang="en-US" altLang="zh-CN" dirty="0"/>
              <a:t>Rui Shu and </a:t>
            </a:r>
            <a:r>
              <a:rPr lang="en-US" altLang="zh-CN" dirty="0" err="1"/>
              <a:t>Shudi</a:t>
            </a:r>
            <a:r>
              <a:rPr lang="en-US" altLang="zh-CN" dirty="0"/>
              <a:t> Shao</a:t>
            </a:r>
          </a:p>
          <a:p>
            <a:endParaRPr lang="en-US" dirty="0"/>
          </a:p>
          <a:p>
            <a:r>
              <a:rPr lang="en-US" dirty="0"/>
              <a:t>https://people.engr.ncsu.edu/gjin2/Classes/501/Fall2018/index.html</a:t>
            </a:r>
          </a:p>
          <a:p>
            <a:r>
              <a:rPr lang="en-US" dirty="0"/>
              <a:t>https://moodle-courses1819.wolfware.ncsu.edu/course/view.php?id=4195</a:t>
            </a:r>
          </a:p>
        </p:txBody>
      </p:sp>
    </p:spTree>
    <p:extLst>
      <p:ext uri="{BB962C8B-B14F-4D97-AF65-F5344CB8AC3E}">
        <p14:creationId xmlns:p14="http://schemas.microsoft.com/office/powerpoint/2010/main" val="392037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3465"/>
          </a:xfrm>
        </p:spPr>
        <p:txBody>
          <a:bodyPr>
            <a:normAutofit/>
          </a:bodyPr>
          <a:lstStyle/>
          <a:p>
            <a:r>
              <a:rPr lang="en-US" dirty="0"/>
              <a:t>OSTEP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391"/>
            <a:ext cx="8229600" cy="3740772"/>
          </a:xfrm>
        </p:spPr>
        <p:txBody>
          <a:bodyPr/>
          <a:lstStyle/>
          <a:p>
            <a:r>
              <a:rPr lang="en-US" altLang="zh-CN" dirty="0"/>
              <a:t>Virtualization</a:t>
            </a:r>
          </a:p>
          <a:p>
            <a:endParaRPr lang="en-US" dirty="0"/>
          </a:p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3827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492" y="137293"/>
            <a:ext cx="8229600" cy="6366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zh-CN" altLang="en-US" sz="2400" dirty="0"/>
              <a:t> </a:t>
            </a:r>
            <a:r>
              <a:rPr lang="en-US" sz="2400" dirty="0"/>
              <a:t>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  <a:r>
              <a:rPr lang="zh-CN" altLang="en-US" sz="2400" dirty="0"/>
              <a:t>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argc</a:t>
            </a:r>
            <a:r>
              <a:rPr lang="en-US" sz="2400" dirty="0"/>
              <a:t> != 2)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 "usage: threads &lt;value&gt;\n");</a:t>
            </a:r>
          </a:p>
          <a:p>
            <a:pPr marL="0" indent="0">
              <a:buNone/>
            </a:pPr>
            <a:r>
              <a:rPr lang="en-US" sz="2400" dirty="0"/>
              <a:t>		exit(1);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loops = 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pthread_t</a:t>
            </a:r>
            <a:r>
              <a:rPr lang="en-US" sz="2400" dirty="0"/>
              <a:t> p1, p2;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("Initial value : %d\n", counter);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Pthread_create</a:t>
            </a:r>
            <a:r>
              <a:rPr lang="en-US" sz="2400" dirty="0"/>
              <a:t>(&amp;p1, NULL, worker, NULL);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Pthread_create</a:t>
            </a:r>
            <a:r>
              <a:rPr lang="en-US" sz="2400" dirty="0"/>
              <a:t>(&amp;p2, NULL, worker, NULL);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Pthread_join</a:t>
            </a:r>
            <a:r>
              <a:rPr lang="en-US" sz="2400" dirty="0"/>
              <a:t>(p1, NULL);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Pthread_join</a:t>
            </a:r>
            <a:r>
              <a:rPr lang="en-US" sz="2400" dirty="0"/>
              <a:t>(p2, NULL);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("Final value : %d\n", counter);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2554" y="1475854"/>
            <a:ext cx="4286652" cy="26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volatile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0;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loops;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void</a:t>
            </a:r>
            <a:r>
              <a:rPr lang="zh-CN" altLang="en-US" sz="2400" dirty="0"/>
              <a:t> </a:t>
            </a:r>
            <a:r>
              <a:rPr lang="en-US" sz="2400" dirty="0"/>
              <a:t>*worker(void</a:t>
            </a:r>
            <a:r>
              <a:rPr lang="zh-CN" altLang="en-US" sz="2400" dirty="0"/>
              <a:t> </a:t>
            </a:r>
            <a:r>
              <a:rPr lang="en-US" sz="2400" dirty="0"/>
              <a:t>*</a:t>
            </a:r>
            <a:r>
              <a:rPr lang="en-US" sz="2400" dirty="0" err="1"/>
              <a:t>arg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I;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loops;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buNone/>
            </a:pPr>
            <a:r>
              <a:rPr lang="en-US" sz="2400" dirty="0"/>
              <a:t>		counter++;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return NULL;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</a:p>
          <a:p>
            <a:endParaRPr lang="en-US" dirty="0"/>
          </a:p>
          <a:p>
            <a:r>
              <a:rPr lang="en-US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work:</a:t>
            </a:r>
          </a:p>
          <a:p>
            <a:pPr lvl="1"/>
            <a:r>
              <a:rPr lang="en-US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diagnosis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</a:p>
          <a:p>
            <a:pPr lvl="1"/>
            <a:r>
              <a:rPr lang="en-US" dirty="0"/>
              <a:t>Automated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r>
              <a:rPr lang="zh-CN" altLang="en-US" dirty="0"/>
              <a:t>-</a:t>
            </a:r>
            <a:r>
              <a:rPr lang="en-US" altLang="zh-CN" dirty="0"/>
              <a:t>bug</a:t>
            </a:r>
            <a:r>
              <a:rPr lang="zh-CN" altLang="en-US" dirty="0"/>
              <a:t> </a:t>
            </a:r>
            <a:r>
              <a:rPr lang="en-US" altLang="zh-CN" dirty="0"/>
              <a:t>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</a:t>
            </a:r>
            <a:r>
              <a:rPr lang="en-US" dirty="0"/>
              <a:t>Thread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389341"/>
            <a:ext cx="9144000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+mn-lt"/>
              </a:rPr>
              <a:t>A thread is a processor abstraction:</a:t>
            </a:r>
          </a:p>
          <a:p>
            <a:pPr algn="ctr">
              <a:buSzPct val="100000"/>
            </a:pPr>
            <a:r>
              <a:rPr lang="en-GB" sz="3200" dirty="0">
                <a:latin typeface="+mn-lt"/>
              </a:rPr>
              <a:t>illusion of having 1 processor per execution context 	</a:t>
            </a: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endParaRPr lang="en-GB" sz="3200" dirty="0">
              <a:latin typeface="+mn-lt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655638" y="3703638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52463" y="4449763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70562" y="4575175"/>
            <a:ext cx="4038893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hardware:	       </a:t>
            </a:r>
            <a:r>
              <a:rPr lang="en-GB" i="1">
                <a:latin typeface="Arial" charset="0"/>
              </a:rPr>
              <a:t>processor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24524" y="3802063"/>
            <a:ext cx="362967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operating system: </a:t>
            </a:r>
            <a:r>
              <a:rPr lang="en-GB" i="1">
                <a:latin typeface="Arial" charset="0"/>
              </a:rPr>
              <a:t>thread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18174" y="3148013"/>
            <a:ext cx="516840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Arial" charset="0"/>
              </a:rPr>
              <a:t>application:	        </a:t>
            </a:r>
            <a:r>
              <a:rPr lang="en-GB" i="1" dirty="0">
                <a:latin typeface="Arial" charset="0"/>
              </a:rPr>
              <a:t>execution context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8638" y="3432175"/>
            <a:ext cx="2628467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create, kill, synch.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61025" y="4203700"/>
            <a:ext cx="211540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7346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384"/>
            <a:ext cx="8229600" cy="576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zh-CN" altLang="en-US" sz="2800" dirty="0"/>
              <a:t> </a:t>
            </a:r>
            <a:r>
              <a:rPr lang="en-US" sz="2800" dirty="0"/>
              <a:t>main(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, char*</a:t>
            </a:r>
            <a:r>
              <a:rPr lang="en-US" sz="2800" dirty="0" err="1"/>
              <a:t>argv</a:t>
            </a:r>
            <a:r>
              <a:rPr lang="en-US" sz="2800" dirty="0"/>
              <a:t>[])</a:t>
            </a:r>
            <a:r>
              <a:rPr lang="zh-CN" altLang="en-US" sz="2800" dirty="0"/>
              <a:t>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fd</a:t>
            </a:r>
            <a:r>
              <a:rPr lang="en-US" sz="2800" dirty="0"/>
              <a:t> = open("/</a:t>
            </a:r>
            <a:r>
              <a:rPr lang="en-US" sz="2800" dirty="0" err="1"/>
              <a:t>tmp</a:t>
            </a:r>
            <a:r>
              <a:rPr lang="en-US" sz="2800" dirty="0"/>
              <a:t>/file”,</a:t>
            </a:r>
          </a:p>
          <a:p>
            <a:pPr marL="0" indent="0">
              <a:buNone/>
            </a:pPr>
            <a:r>
              <a:rPr lang="en-US" sz="2800" dirty="0"/>
              <a:t>		O_WRONLY | O_CREAT | O_TRUNC, S_IRWXU);</a:t>
            </a:r>
          </a:p>
          <a:p>
            <a:pPr marL="0" indent="0">
              <a:buNone/>
            </a:pPr>
            <a:r>
              <a:rPr lang="en-US" sz="2800" dirty="0"/>
              <a:t>	assert(</a:t>
            </a:r>
            <a:r>
              <a:rPr lang="en-US" sz="2800" dirty="0" err="1"/>
              <a:t>fd</a:t>
            </a:r>
            <a:r>
              <a:rPr lang="en-US" sz="2800" dirty="0"/>
              <a:t> &gt; -1);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rc</a:t>
            </a:r>
            <a:r>
              <a:rPr lang="en-US" sz="2800" dirty="0"/>
              <a:t> = write(</a:t>
            </a:r>
            <a:r>
              <a:rPr lang="en-US" sz="2800" dirty="0" err="1"/>
              <a:t>fd</a:t>
            </a:r>
            <a:r>
              <a:rPr lang="en-US" sz="2800" dirty="0"/>
              <a:t>, "hello world\n", 13);</a:t>
            </a:r>
          </a:p>
          <a:p>
            <a:pPr marL="0" indent="0">
              <a:buNone/>
            </a:pPr>
            <a:r>
              <a:rPr lang="en-US" sz="2800" dirty="0"/>
              <a:t>	assert(</a:t>
            </a:r>
            <a:r>
              <a:rPr lang="en-US" sz="2800" dirty="0" err="1"/>
              <a:t>rc</a:t>
            </a:r>
            <a:r>
              <a:rPr lang="en-US" sz="2800" dirty="0"/>
              <a:t> == 13);</a:t>
            </a:r>
          </a:p>
          <a:p>
            <a:pPr marL="0" indent="0">
              <a:buNone/>
            </a:pPr>
            <a:r>
              <a:rPr lang="en-US" sz="2800" dirty="0"/>
              <a:t>	close(</a:t>
            </a:r>
            <a:r>
              <a:rPr lang="en-US" sz="2800" dirty="0" err="1"/>
              <a:t>fd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	return 0;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26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Hardware: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drives</a:t>
            </a:r>
          </a:p>
          <a:p>
            <a:r>
              <a:rPr lang="en-US" altLang="zh-CN" dirty="0"/>
              <a:t>Software: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endParaRPr lang="en-US" altLang="zh-CN" dirty="0"/>
          </a:p>
          <a:p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virtualize</a:t>
            </a:r>
            <a:r>
              <a:rPr lang="zh-CN" altLang="en-US" dirty="0"/>
              <a:t> </a:t>
            </a:r>
            <a:r>
              <a:rPr lang="en-US" altLang="zh-CN" dirty="0"/>
              <a:t>disks</a:t>
            </a:r>
          </a:p>
          <a:p>
            <a:endParaRPr lang="en-US" altLang="zh-CN" dirty="0"/>
          </a:p>
          <a:p>
            <a:r>
              <a:rPr lang="en-US" altLang="zh-CN" dirty="0"/>
              <a:t>Tedious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somehow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21958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</a:t>
            </a:r>
            <a:r>
              <a:rPr lang="en-US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389341"/>
            <a:ext cx="8360387" cy="445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Arial" charset="0"/>
              </a:rPr>
              <a:t>A file system is a storage abstraction:</a:t>
            </a:r>
          </a:p>
          <a:p>
            <a:pPr algn="ctr">
              <a:buSzPct val="100000"/>
            </a:pPr>
            <a:r>
              <a:rPr lang="en-GB" sz="3200" dirty="0">
                <a:latin typeface="Arial" charset="0"/>
              </a:rPr>
              <a:t>illusion of structured storage space</a:t>
            </a: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r>
              <a:rPr lang="en-GB" sz="2800" dirty="0">
                <a:latin typeface="+mn-lt"/>
              </a:rPr>
              <a:t>Mechanism? Policy?</a:t>
            </a: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825500" y="3703638"/>
            <a:ext cx="4573588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822325" y="4449763"/>
            <a:ext cx="4573588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40424" y="4575175"/>
            <a:ext cx="3202981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hardware:	         </a:t>
            </a:r>
            <a:r>
              <a:rPr lang="en-GB" i="1">
                <a:latin typeface="+mn-lt"/>
              </a:rPr>
              <a:t>disk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94387" y="3802063"/>
            <a:ext cx="458466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operating system:  </a:t>
            </a:r>
            <a:r>
              <a:rPr lang="en-GB" i="1" dirty="0">
                <a:latin typeface="+mn-lt"/>
              </a:rPr>
              <a:t>files, directories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8037" y="3148013"/>
            <a:ext cx="451238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application/user:     </a:t>
            </a:r>
            <a:r>
              <a:rPr lang="en-GB" i="1" dirty="0">
                <a:latin typeface="+mn-lt"/>
              </a:rPr>
              <a:t>copy file1 file2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713413" y="3219450"/>
            <a:ext cx="3048000" cy="8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naming, protection,</a:t>
            </a:r>
          </a:p>
          <a:p>
            <a:pPr>
              <a:buSzPct val="100000"/>
            </a:pPr>
            <a:r>
              <a:rPr lang="en-GB" dirty="0">
                <a:latin typeface="+mn-lt"/>
              </a:rPr>
              <a:t>operations on files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651500" y="4181475"/>
            <a:ext cx="2555580" cy="8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 operations on disk </a:t>
            </a:r>
          </a:p>
          <a:p>
            <a:pPr>
              <a:buSzPct val="100000"/>
            </a:pPr>
            <a:r>
              <a:rPr lang="en-GB">
                <a:latin typeface="+mn-lt"/>
              </a:rPr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22175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Naming, protection, operations on files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Different data structures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When to write to disk?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order accesses?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Where to write on the disk?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29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does: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</a:p>
          <a:p>
            <a:endParaRPr lang="en-US" dirty="0"/>
          </a:p>
          <a:p>
            <a:r>
              <a:rPr lang="en-US" dirty="0"/>
              <a:t>Providing</a:t>
            </a:r>
            <a:r>
              <a:rPr lang="zh-CN" altLang="en-US" dirty="0"/>
              <a:t> </a:t>
            </a:r>
            <a:r>
              <a:rPr lang="en-US" altLang="zh-CN" dirty="0"/>
              <a:t>abstractions</a:t>
            </a:r>
          </a:p>
          <a:p>
            <a:r>
              <a:rPr lang="en-US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r>
              <a:rPr lang="en-US" dirty="0"/>
              <a:t>Protection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endParaRPr lang="en-US" dirty="0"/>
          </a:p>
          <a:p>
            <a:r>
              <a:rPr lang="en-US" dirty="0"/>
              <a:t>Reliability</a:t>
            </a:r>
          </a:p>
          <a:p>
            <a:r>
              <a:rPr lang="en-US" dirty="0"/>
              <a:t>Energy</a:t>
            </a:r>
            <a:r>
              <a:rPr lang="zh-CN" altLang="en-US" dirty="0"/>
              <a:t>-</a:t>
            </a:r>
            <a:r>
              <a:rPr lang="en-US" altLang="zh-CN" dirty="0"/>
              <a:t>efficient</a:t>
            </a:r>
          </a:p>
          <a:p>
            <a:r>
              <a:rPr lang="en-US" altLang="zh-CN" dirty="0"/>
              <a:t>Security</a:t>
            </a:r>
          </a:p>
          <a:p>
            <a:r>
              <a:rPr lang="en-US" altLang="zh-CN" dirty="0"/>
              <a:t>Mobility</a:t>
            </a:r>
          </a:p>
          <a:p>
            <a:r>
              <a:rPr lang="en-US" altLang="zh-CN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Operating Systems: Just Libraries</a:t>
            </a:r>
          </a:p>
          <a:p>
            <a:pPr lvl="1"/>
            <a:r>
              <a:rPr lang="en-US" dirty="0"/>
              <a:t>Implements commonly-used functionalities</a:t>
            </a:r>
          </a:p>
          <a:p>
            <a:r>
              <a:rPr lang="en-US" dirty="0"/>
              <a:t>Beyond Libraries: Protection</a:t>
            </a:r>
          </a:p>
          <a:p>
            <a:pPr lvl="1"/>
            <a:r>
              <a:rPr lang="en-US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dirty="0"/>
          </a:p>
          <a:p>
            <a:r>
              <a:rPr lang="en-US" dirty="0"/>
              <a:t>The Era of Multiprogramming</a:t>
            </a:r>
          </a:p>
          <a:p>
            <a:pPr lvl="1"/>
            <a:r>
              <a:rPr lang="en-US" dirty="0"/>
              <a:t>Unix</a:t>
            </a:r>
          </a:p>
          <a:p>
            <a:r>
              <a:rPr lang="en-US" dirty="0"/>
              <a:t>The Modern 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97537" y="31483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OS course?</a:t>
            </a:r>
          </a:p>
          <a:p>
            <a:endParaRPr lang="en-US" dirty="0"/>
          </a:p>
          <a:p>
            <a:r>
              <a:rPr lang="en-US" dirty="0"/>
              <a:t>Experience in C programming?</a:t>
            </a:r>
          </a:p>
          <a:p>
            <a:endParaRPr lang="en-US" dirty="0"/>
          </a:p>
          <a:p>
            <a:r>
              <a:rPr lang="en-US" dirty="0"/>
              <a:t>Read OS papers before?</a:t>
            </a:r>
          </a:p>
        </p:txBody>
      </p:sp>
    </p:spTree>
    <p:extLst>
      <p:ext uri="{BB962C8B-B14F-4D97-AF65-F5344CB8AC3E}">
        <p14:creationId xmlns:p14="http://schemas.microsoft.com/office/powerpoint/2010/main" val="216661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/>
              <a:t>Miss something?</a:t>
            </a:r>
          </a:p>
        </p:txBody>
      </p:sp>
    </p:spTree>
    <p:extLst>
      <p:ext uri="{BB962C8B-B14F-4D97-AF65-F5344CB8AC3E}">
        <p14:creationId xmlns:p14="http://schemas.microsoft.com/office/powerpoint/2010/main" val="51546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the 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chapters on Virtualization</a:t>
            </a:r>
          </a:p>
          <a:p>
            <a:pPr lvl="1"/>
            <a:r>
              <a:rPr lang="en-US" dirty="0"/>
              <a:t>Dialogue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Process API</a:t>
            </a:r>
          </a:p>
          <a:p>
            <a:pPr lvl="1"/>
            <a:r>
              <a:rPr lang="en-US" dirty="0"/>
              <a:t>Direct Execution</a:t>
            </a:r>
          </a:p>
        </p:txBody>
      </p:sp>
    </p:spTree>
    <p:extLst>
      <p:ext uri="{BB962C8B-B14F-4D97-AF65-F5344CB8AC3E}">
        <p14:creationId xmlns:p14="http://schemas.microsoft.com/office/powerpoint/2010/main" val="389449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Goals</a:t>
            </a:r>
            <a:r>
              <a:rPr lang="en-GB" sz="2400" dirty="0"/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OS internals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Current trends in OS research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Structure: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Each major area: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Review basic material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Read and review</a:t>
            </a:r>
            <a:r>
              <a:rPr lang="zh-CN" altLang="en-US" dirty="0"/>
              <a:t> </a:t>
            </a:r>
            <a:r>
              <a:rPr lang="en-GB" dirty="0"/>
              <a:t>papers to understand advanced issues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endParaRPr lang="en-GB" dirty="0"/>
          </a:p>
          <a:p>
            <a:pPr lvl="1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1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- Required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92302" r="-92302"/>
          <a:stretch>
            <a:fillRect/>
          </a:stretch>
        </p:blipFill>
        <p:spPr>
          <a:xfrm>
            <a:off x="3285067" y="1511995"/>
            <a:ext cx="8229600" cy="45259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600200"/>
            <a:ext cx="52933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Operating Systems: </a:t>
            </a:r>
            <a:r>
              <a:rPr lang="zh-CN" altLang="en-US" dirty="0"/>
              <a:t>      </a:t>
            </a:r>
            <a:r>
              <a:rPr lang="en-US" dirty="0"/>
              <a:t>Three Easy Pieces</a:t>
            </a:r>
          </a:p>
          <a:p>
            <a:r>
              <a:rPr lang="en-US" dirty="0" err="1"/>
              <a:t>Remzi</a:t>
            </a:r>
            <a:r>
              <a:rPr lang="en-US" dirty="0"/>
              <a:t> H. </a:t>
            </a:r>
            <a:r>
              <a:rPr lang="en-US" dirty="0" err="1"/>
              <a:t>Arpaci-Dusseau</a:t>
            </a:r>
            <a:r>
              <a:rPr lang="en-US" dirty="0"/>
              <a:t> Andrea C. </a:t>
            </a:r>
            <a:r>
              <a:rPr lang="en-US" dirty="0" err="1"/>
              <a:t>Arpaci-Dusseau</a:t>
            </a:r>
            <a:r>
              <a:rPr lang="en-US" dirty="0"/>
              <a:t> </a:t>
            </a:r>
          </a:p>
          <a:p>
            <a:r>
              <a:rPr lang="en-US" altLang="zh-CN" dirty="0">
                <a:hlinkClick r:id="rId3"/>
              </a:rPr>
              <a:t>http://pages.cs.wisc.edu/~remzi/OSTEP/</a:t>
            </a:r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FREE</a:t>
            </a:r>
            <a:r>
              <a:rPr lang="en-US" altLang="en-US" dirty="0"/>
              <a:t>, </a:t>
            </a:r>
            <a:r>
              <a:rPr lang="en-US" altLang="en-US" b="1" dirty="0"/>
              <a:t>FUN</a:t>
            </a:r>
            <a:r>
              <a:rPr lang="en-US" altLang="en-US" dirty="0"/>
              <a:t> to 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89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Books</a:t>
            </a:r>
          </a:p>
          <a:p>
            <a:pPr lvl="1"/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webpage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</a:p>
          <a:p>
            <a:pPr lvl="1"/>
            <a:endParaRPr lang="en-US" dirty="0"/>
          </a:p>
          <a:p>
            <a:r>
              <a:rPr lang="en-US" dirty="0"/>
              <a:t>Papers</a:t>
            </a:r>
            <a:endParaRPr lang="en-US" altLang="zh-CN" dirty="0"/>
          </a:p>
          <a:p>
            <a:pPr lvl="1"/>
            <a:r>
              <a:rPr lang="en-US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b="1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</a:p>
          <a:p>
            <a:pPr lvl="1"/>
            <a:r>
              <a:rPr lang="en-US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</a:p>
          <a:p>
            <a:pPr lvl="1"/>
            <a:r>
              <a:rPr lang="en-US" dirty="0"/>
              <a:t>Reference of the OSTEP book</a:t>
            </a:r>
          </a:p>
          <a:p>
            <a:pPr lvl="1"/>
            <a:r>
              <a:rPr lang="en-US" dirty="0"/>
              <a:t>Recent conferences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126" cy="4525963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TA’s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easier:</a:t>
            </a:r>
          </a:p>
          <a:p>
            <a:pPr lvl="1"/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pPr lvl="1"/>
            <a:r>
              <a:rPr lang="en-US" altLang="zh-CN" dirty="0"/>
              <a:t>https://theory.stanford.edu/~aiken/moss/</a:t>
            </a:r>
          </a:p>
          <a:p>
            <a:pPr lvl="1"/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1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6775" cy="4525963"/>
          </a:xfrm>
        </p:spPr>
        <p:txBody>
          <a:bodyPr/>
          <a:lstStyle/>
          <a:p>
            <a:r>
              <a:rPr lang="en-US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midterm, final – 45%</a:t>
            </a:r>
            <a:endParaRPr lang="en-US" altLang="zh-CN" dirty="0"/>
          </a:p>
          <a:p>
            <a:pPr lvl="1"/>
            <a:r>
              <a:rPr lang="en-US" altLang="zh-CN" dirty="0"/>
              <a:t>Final: 1-4 PM Dec. 10</a:t>
            </a:r>
          </a:p>
          <a:p>
            <a:pPr lvl="1"/>
            <a:r>
              <a:rPr lang="en-US" altLang="zh-CN" dirty="0"/>
              <a:t>Midterm: in class Oct. 8 (</a:t>
            </a:r>
            <a:r>
              <a:rPr lang="en-US" dirty="0"/>
              <a:t>temporary</a:t>
            </a:r>
            <a:r>
              <a:rPr lang="en-US" altLang="zh-CN" dirty="0"/>
              <a:t>)</a:t>
            </a:r>
          </a:p>
          <a:p>
            <a:r>
              <a:rPr lang="en-US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paper review – 5%</a:t>
            </a:r>
          </a:p>
          <a:p>
            <a:pPr lvl="1"/>
            <a:r>
              <a:rPr lang="en-US" altLang="zh-CN" dirty="0"/>
              <a:t>Homework from last semesters’ exams, not graded</a:t>
            </a:r>
          </a:p>
          <a:p>
            <a:pPr lvl="1"/>
            <a:r>
              <a:rPr lang="en-US" altLang="zh-CN" dirty="0"/>
              <a:t>Paper review on advanced material, lighted graded</a:t>
            </a:r>
          </a:p>
          <a:p>
            <a:r>
              <a:rPr lang="en-US" altLang="zh-CN" dirty="0"/>
              <a:t>Projects – 50%</a:t>
            </a:r>
          </a:p>
          <a:p>
            <a:pPr lvl="1"/>
            <a:r>
              <a:rPr lang="en-US" altLang="zh-CN" dirty="0"/>
              <a:t>4 in total, under </a:t>
            </a:r>
            <a:r>
              <a:rPr lang="en-US" altLang="zh-CN" dirty="0" err="1"/>
              <a:t>Xinu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OS</a:t>
            </a:r>
          </a:p>
        </p:txBody>
      </p:sp>
    </p:spTree>
    <p:extLst>
      <p:ext uri="{BB962C8B-B14F-4D97-AF65-F5344CB8AC3E}">
        <p14:creationId xmlns:p14="http://schemas.microsoft.com/office/powerpoint/2010/main" val="16018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1021</Words>
  <Application>Microsoft Office PowerPoint</Application>
  <PresentationFormat>On-screen Show (4:3)</PresentationFormat>
  <Paragraphs>290</Paragraphs>
  <Slides>31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宋体</vt:lpstr>
      <vt:lpstr>Arial</vt:lpstr>
      <vt:lpstr>Calibri</vt:lpstr>
      <vt:lpstr>Office Theme</vt:lpstr>
      <vt:lpstr>CSC 501 Operating Systems Principles</vt:lpstr>
      <vt:lpstr>Logistics</vt:lpstr>
      <vt:lpstr>You?</vt:lpstr>
      <vt:lpstr>Course Overview</vt:lpstr>
      <vt:lpstr>Textbook - Required</vt:lpstr>
      <vt:lpstr>Other materials</vt:lpstr>
      <vt:lpstr>Grading Policy</vt:lpstr>
      <vt:lpstr>Grade Components</vt:lpstr>
      <vt:lpstr>Today</vt:lpstr>
      <vt:lpstr>What happens when a program runs</vt:lpstr>
      <vt:lpstr>What is an OS</vt:lpstr>
      <vt:lpstr>PowerPoint Presentation</vt:lpstr>
      <vt:lpstr>The illusion of many many CPUs       ----CPU virtualization</vt:lpstr>
      <vt:lpstr>Abstraction: Processes</vt:lpstr>
      <vt:lpstr>OS as a resource manager</vt:lpstr>
      <vt:lpstr>PowerPoint Presentation</vt:lpstr>
      <vt:lpstr>The illusion of private address space        ----Memory virtualization</vt:lpstr>
      <vt:lpstr>Abstraction: Virtual memory</vt:lpstr>
      <vt:lpstr>OS as a resource manager</vt:lpstr>
      <vt:lpstr>OSTEP</vt:lpstr>
      <vt:lpstr>PowerPoint Presentation</vt:lpstr>
      <vt:lpstr>Concurrency</vt:lpstr>
      <vt:lpstr>Abstraction: Thread</vt:lpstr>
      <vt:lpstr>PowerPoint Presentation</vt:lpstr>
      <vt:lpstr>Persistence</vt:lpstr>
      <vt:lpstr>Abstraction: File system</vt:lpstr>
      <vt:lpstr>OS as a resource manager</vt:lpstr>
      <vt:lpstr>Design goals</vt:lpstr>
      <vt:lpstr>Some history</vt:lpstr>
      <vt:lpstr>PowerPoint Presentation</vt:lpstr>
      <vt:lpstr>Reading for the 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501: Operating Systems</dc:title>
  <dc:creator>Guoliang Jin</dc:creator>
  <cp:lastModifiedBy>king aliang</cp:lastModifiedBy>
  <cp:revision>45</cp:revision>
  <dcterms:created xsi:type="dcterms:W3CDTF">2015-01-06T03:00:17Z</dcterms:created>
  <dcterms:modified xsi:type="dcterms:W3CDTF">2018-08-22T08:54:21Z</dcterms:modified>
</cp:coreProperties>
</file>