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91" r:id="rId9"/>
    <p:sldId id="262" r:id="rId10"/>
    <p:sldId id="276" r:id="rId11"/>
    <p:sldId id="264" r:id="rId12"/>
    <p:sldId id="265" r:id="rId13"/>
    <p:sldId id="266" r:id="rId14"/>
    <p:sldId id="267" r:id="rId15"/>
    <p:sldId id="293" r:id="rId16"/>
    <p:sldId id="278" r:id="rId17"/>
    <p:sldId id="269" r:id="rId18"/>
    <p:sldId id="294" r:id="rId19"/>
    <p:sldId id="271" r:id="rId20"/>
    <p:sldId id="272" r:id="rId21"/>
    <p:sldId id="273" r:id="rId22"/>
    <p:sldId id="280" r:id="rId23"/>
    <p:sldId id="279" r:id="rId24"/>
    <p:sldId id="295" r:id="rId25"/>
    <p:sldId id="328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6" autoAdjust="0"/>
    <p:restoredTop sz="75236" autoAdjust="0"/>
  </p:normalViewPr>
  <p:slideViewPr>
    <p:cSldViewPr snapToGrid="0">
      <p:cViewPr varScale="1">
        <p:scale>
          <a:sx n="75" d="100"/>
          <a:sy n="75" d="100"/>
        </p:scale>
        <p:origin x="40" y="1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3061-3703-4294-B45C-4074A91F296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E6890-46F6-4052-A383-BD247B3D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Peach? Do you like?</a:t>
            </a:r>
          </a:p>
          <a:p>
            <a:endParaRPr lang="en-US" dirty="0"/>
          </a:p>
          <a:p>
            <a:r>
              <a:rPr lang="en-US" dirty="0"/>
              <a:t>Survey</a:t>
            </a:r>
            <a:r>
              <a:rPr lang="en-US" baseline="0" dirty="0"/>
              <a:t> again, first OS?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6890-46F6-4052-A383-BD247B3DD0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Mechanisms are low-level methods or protocols that implement a needed piece of functionality</a:t>
            </a:r>
          </a:p>
          <a:p>
            <a:endParaRPr lang="en-US" dirty="0"/>
          </a:p>
          <a:p>
            <a:r>
              <a:rPr lang="en-US" dirty="0"/>
              <a:t>Policies are algorithms for making some kind of decision within the 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6890-46F6-4052-A383-BD247B3DD0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0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the OS transfers control of the CPU to the</a:t>
            </a:r>
          </a:p>
          <a:p>
            <a:r>
              <a:rPr lang="en-US" dirty="0"/>
              <a:t>newly-created process, and thus the program begins its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6890-46F6-4052-A383-BD247B3DD0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0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  <a:p>
            <a:r>
              <a:rPr lang="en-US" dirty="0"/>
              <a:t>allow the kernel to carefully expose certain key pieces of functionality to</a:t>
            </a:r>
          </a:p>
          <a:p>
            <a:r>
              <a:rPr lang="en-US" dirty="0"/>
              <a:t>user programs, such as accessing the file system, creating and destroying</a:t>
            </a:r>
          </a:p>
          <a:p>
            <a:r>
              <a:rPr lang="en-US" dirty="0"/>
              <a:t>processes, communicating with other processes, and allocating more</a:t>
            </a:r>
          </a:p>
          <a:p>
            <a:r>
              <a:rPr lang="en-US" dirty="0"/>
              <a:t>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6890-46F6-4052-A383-BD247B3DD0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phases. first (at boot time), trap table, and the CPU remembers its … does so via a privileged instruction (in bold).</a:t>
            </a:r>
          </a:p>
          <a:p>
            <a:endParaRPr lang="en-US" dirty="0"/>
          </a:p>
          <a:p>
            <a:r>
              <a:rPr lang="en-US" dirty="0"/>
              <a:t>second (when running a process), the kernel sets up a few things</a:t>
            </a:r>
          </a:p>
          <a:p>
            <a:r>
              <a:rPr lang="en-US" dirty="0"/>
              <a:t>(e.g., allocating a node on the process list, allocating memory) before using</a:t>
            </a:r>
          </a:p>
          <a:p>
            <a:r>
              <a:rPr lang="en-US" dirty="0"/>
              <a:t>a return-from-trap instruction to start the execution of the process;</a:t>
            </a:r>
          </a:p>
          <a:p>
            <a:r>
              <a:rPr lang="en-US" dirty="0"/>
              <a:t>this switches the CPU to user mode and begins running the process.</a:t>
            </a:r>
          </a:p>
          <a:p>
            <a:r>
              <a:rPr lang="en-US" dirty="0"/>
              <a:t>When the process wishes to issue a system call, it traps back into the OS,</a:t>
            </a:r>
          </a:p>
          <a:p>
            <a:r>
              <a:rPr lang="en-US" dirty="0"/>
              <a:t>which handles it and once again returns control via a return-from-trap</a:t>
            </a:r>
          </a:p>
          <a:p>
            <a:r>
              <a:rPr lang="en-US" dirty="0"/>
              <a:t>to the process. The process then completes its work, and returns from</a:t>
            </a:r>
          </a:p>
          <a:p>
            <a:r>
              <a:rPr lang="en-US" dirty="0"/>
              <a:t>main(); this usually will return into some stub code which will properly</a:t>
            </a:r>
          </a:p>
          <a:p>
            <a:r>
              <a:rPr lang="en-US" dirty="0"/>
              <a:t>exit the program (say, by calling the exit() system call, which traps into</a:t>
            </a:r>
          </a:p>
          <a:p>
            <a:r>
              <a:rPr lang="en-US" dirty="0"/>
              <a:t>the OS). At this point, the OS cleans up and we are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6890-46F6-4052-A383-BD247B3DD0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5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hardware has some responsibility when an interrupt occurs</a:t>
            </a:r>
          </a:p>
          <a:p>
            <a:r>
              <a:rPr lang="en-US" dirty="0"/>
              <a:t>Need</a:t>
            </a:r>
            <a:r>
              <a:rPr lang="en-US" baseline="0" dirty="0"/>
              <a:t> to save </a:t>
            </a:r>
            <a:r>
              <a:rPr lang="en-US" baseline="0" dirty="0" err="1"/>
              <a:t>blabla</a:t>
            </a:r>
            <a:endParaRPr lang="en-US" baseline="0" dirty="0"/>
          </a:p>
          <a:p>
            <a:r>
              <a:rPr lang="en-US" baseline="0" dirty="0"/>
              <a:t>Like on system calls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6890-46F6-4052-A383-BD247B3DD0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9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get the control,</a:t>
            </a:r>
            <a:r>
              <a:rPr lang="en-US" baseline="0" dirty="0"/>
              <a:t> no matter how</a:t>
            </a:r>
          </a:p>
          <a:p>
            <a:endParaRPr lang="en-US" baseline="0" dirty="0"/>
          </a:p>
          <a:p>
            <a:r>
              <a:rPr lang="en-US" baseline="0" dirty="0"/>
              <a:t>And if we decide to switch, do something to switch to another process</a:t>
            </a:r>
          </a:p>
          <a:p>
            <a:endParaRPr lang="en-US" baseline="0" dirty="0"/>
          </a:p>
          <a:p>
            <a:r>
              <a:rPr lang="en-US" dirty="0"/>
              <a:t>1996, 4microseconds, now sub-micro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6890-46F6-4052-A383-BD247B3DD0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0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Call context switching subroutine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The subroutine saves context of current process, restores context of the next process to be executed, and returns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The subroutine returns in the context of another (the next) process!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Eventually, will switch back to the current process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To process, it appears as if the context switching subroutine just took a long while to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6890-46F6-4052-A383-BD247B3DD0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1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FB4-83A0-459D-B6FA-E8FC5994A58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A05-14B7-4FBC-8F4C-36657C8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4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FB4-83A0-459D-B6FA-E8FC5994A58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A05-14B7-4FBC-8F4C-36657C8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FB4-83A0-459D-B6FA-E8FC5994A58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A05-14B7-4FBC-8F4C-36657C8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FB4-83A0-459D-B6FA-E8FC5994A58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A05-14B7-4FBC-8F4C-36657C8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FB4-83A0-459D-B6FA-E8FC5994A58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A05-14B7-4FBC-8F4C-36657C8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2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FB4-83A0-459D-B6FA-E8FC5994A58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A05-14B7-4FBC-8F4C-36657C8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8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FB4-83A0-459D-B6FA-E8FC5994A58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A05-14B7-4FBC-8F4C-36657C8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7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FB4-83A0-459D-B6FA-E8FC5994A58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A05-14B7-4FBC-8F4C-36657C8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FB4-83A0-459D-B6FA-E8FC5994A58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A05-14B7-4FBC-8F4C-36657C8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FB4-83A0-459D-B6FA-E8FC5994A58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A05-14B7-4FBC-8F4C-36657C8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2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CFB4-83A0-459D-B6FA-E8FC5994A58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A05-14B7-4FBC-8F4C-36657C8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8CFB4-83A0-459D-B6FA-E8FC5994A58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6A05-14B7-4FBC-8F4C-36657C8C1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6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501</a:t>
            </a:r>
            <a:br>
              <a:rPr lang="en-US" dirty="0"/>
            </a:br>
            <a:r>
              <a:rPr lang="en-US" dirty="0"/>
              <a:t>Lecture 2: Processes</a:t>
            </a:r>
          </a:p>
        </p:txBody>
      </p:sp>
    </p:spTree>
    <p:extLst>
      <p:ext uri="{BB962C8B-B14F-4D97-AF65-F5344CB8AC3E}">
        <p14:creationId xmlns:p14="http://schemas.microsoft.com/office/powerpoint/2010/main" val="334943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PCB in XINU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4038" y="1281113"/>
            <a:ext cx="7705725" cy="5029200"/>
          </a:xfrm>
        </p:spPr>
      </p:pic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54038" y="1600200"/>
            <a:ext cx="7980362" cy="3733800"/>
          </a:xfrm>
          <a:prstGeom prst="roundRect">
            <a:avLst>
              <a:gd name="adj" fmla="val 16667"/>
            </a:avLst>
          </a:prstGeom>
          <a:solidFill>
            <a:srgbClr val="0000FF">
              <a:alpha val="14902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7352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Direct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sharing the CPU:</a:t>
            </a:r>
          </a:p>
          <a:p>
            <a:pPr lvl="1"/>
            <a:r>
              <a:rPr lang="en-US" dirty="0"/>
              <a:t>Run one process for a little while, then run another one, and so forth</a:t>
            </a:r>
          </a:p>
          <a:p>
            <a:endParaRPr lang="en-US" dirty="0"/>
          </a:p>
          <a:p>
            <a:r>
              <a:rPr lang="en-US" dirty="0"/>
              <a:t>How to efficiently virtualize the CPU with control</a:t>
            </a:r>
          </a:p>
          <a:p>
            <a:pPr lvl="1"/>
            <a:r>
              <a:rPr lang="en-US" dirty="0"/>
              <a:t>Performance and control</a:t>
            </a:r>
          </a:p>
          <a:p>
            <a:endParaRPr lang="en-US" dirty="0"/>
          </a:p>
          <a:p>
            <a:r>
              <a:rPr lang="en-US" dirty="0"/>
              <a:t>The “direct execution” part of the idea is simple:</a:t>
            </a:r>
          </a:p>
          <a:p>
            <a:pPr lvl="1"/>
            <a:r>
              <a:rPr lang="en-US" dirty="0"/>
              <a:t>Just run the program directly on the CPU.</a:t>
            </a:r>
          </a:p>
        </p:txBody>
      </p:sp>
    </p:spTree>
    <p:extLst>
      <p:ext uri="{BB962C8B-B14F-4D97-AF65-F5344CB8AC3E}">
        <p14:creationId xmlns:p14="http://schemas.microsoft.com/office/powerpoint/2010/main" val="53621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without limits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781175"/>
            <a:ext cx="7534275" cy="32956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Restricted Operations</a:t>
            </a:r>
          </a:p>
          <a:p>
            <a:r>
              <a:rPr lang="en-US" dirty="0"/>
              <a:t>How to take over 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787" y="4980562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“limited” part</a:t>
            </a:r>
          </a:p>
        </p:txBody>
      </p:sp>
    </p:spTree>
    <p:extLst>
      <p:ext uri="{BB962C8B-B14F-4D97-AF65-F5344CB8AC3E}">
        <p14:creationId xmlns:p14="http://schemas.microsoft.com/office/powerpoint/2010/main" val="204101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need</a:t>
            </a:r>
            <a:r>
              <a:rPr lang="en-US" dirty="0"/>
              <a:t> to perform restricted operations</a:t>
            </a:r>
          </a:p>
          <a:p>
            <a:pPr lvl="1"/>
            <a:r>
              <a:rPr lang="en-US" dirty="0"/>
              <a:t>Two processor modes: user mode and kernel mode</a:t>
            </a:r>
          </a:p>
          <a:p>
            <a:pPr lvl="1"/>
            <a:r>
              <a:rPr lang="en-US" dirty="0"/>
              <a:t>Hardware support</a:t>
            </a:r>
          </a:p>
          <a:p>
            <a:endParaRPr lang="en-US" dirty="0"/>
          </a:p>
          <a:p>
            <a:r>
              <a:rPr lang="en-US" dirty="0"/>
              <a:t>How to perform restricted operations from a user process: System calls, pioneered on ancient machines such as the Atlas (1962)</a:t>
            </a:r>
          </a:p>
          <a:p>
            <a:pPr lvl="1"/>
            <a:r>
              <a:rPr lang="en-US" dirty="0"/>
              <a:t>expose certain pieces of functionality to user programs</a:t>
            </a:r>
          </a:p>
          <a:p>
            <a:pPr lvl="1"/>
            <a:r>
              <a:rPr lang="en-US" dirty="0"/>
              <a:t>most operating systems provide a few hundred calls</a:t>
            </a:r>
          </a:p>
        </p:txBody>
      </p:sp>
    </p:spTree>
    <p:extLst>
      <p:ext uri="{BB962C8B-B14F-4D97-AF65-F5344CB8AC3E}">
        <p14:creationId xmlns:p14="http://schemas.microsoft.com/office/powerpoint/2010/main" val="115968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14517" cy="4351338"/>
          </a:xfrm>
        </p:spPr>
        <p:txBody>
          <a:bodyPr/>
          <a:lstStyle/>
          <a:p>
            <a:r>
              <a:rPr lang="en-US" dirty="0"/>
              <a:t>Trap instruction</a:t>
            </a:r>
          </a:p>
          <a:p>
            <a:pPr lvl="1"/>
            <a:r>
              <a:rPr lang="en-US" dirty="0"/>
              <a:t>The program executes </a:t>
            </a:r>
            <a:r>
              <a:rPr lang="en-US" b="1" dirty="0"/>
              <a:t>trap</a:t>
            </a:r>
            <a:r>
              <a:rPr lang="en-US" dirty="0"/>
              <a:t>, </a:t>
            </a:r>
            <a:r>
              <a:rPr lang="en-US" i="1" dirty="0"/>
              <a:t>simultaneously</a:t>
            </a:r>
            <a:r>
              <a:rPr lang="en-US" dirty="0"/>
              <a:t> jump into kernel and raise privilege</a:t>
            </a:r>
          </a:p>
          <a:p>
            <a:pPr lvl="1"/>
            <a:r>
              <a:rPr lang="en-US" dirty="0"/>
              <a:t>Kernel does the work</a:t>
            </a:r>
          </a:p>
          <a:p>
            <a:pPr lvl="1"/>
            <a:r>
              <a:rPr lang="en-US" dirty="0"/>
              <a:t>Kernel calls </a:t>
            </a:r>
            <a:r>
              <a:rPr lang="en-US" b="1" dirty="0"/>
              <a:t>return-from-trap</a:t>
            </a:r>
            <a:r>
              <a:rPr lang="en-US" dirty="0"/>
              <a:t>, return into the calling user program and </a:t>
            </a:r>
            <a:r>
              <a:rPr lang="en-US" i="1" dirty="0"/>
              <a:t>simultaneously</a:t>
            </a:r>
            <a:r>
              <a:rPr lang="en-US" dirty="0"/>
              <a:t> reducing the privilege level</a:t>
            </a:r>
          </a:p>
          <a:p>
            <a:pPr lvl="1"/>
            <a:r>
              <a:rPr lang="en-US" dirty="0"/>
              <a:t>Hardware support</a:t>
            </a:r>
          </a:p>
          <a:p>
            <a:pPr lvl="1"/>
            <a:endParaRPr lang="en-US" dirty="0"/>
          </a:p>
          <a:p>
            <a:r>
              <a:rPr lang="en-US" dirty="0"/>
              <a:t>Save caller’s registers</a:t>
            </a:r>
          </a:p>
          <a:p>
            <a:pPr lvl="1"/>
            <a:r>
              <a:rPr lang="en-US" dirty="0"/>
              <a:t>On x86, PC, flags, and a few others saved to a per-process kernel stack</a:t>
            </a:r>
          </a:p>
        </p:txBody>
      </p:sp>
    </p:spTree>
    <p:extLst>
      <p:ext uri="{BB962C8B-B14F-4D97-AF65-F5344CB8AC3E}">
        <p14:creationId xmlns:p14="http://schemas.microsoft.com/office/powerpoint/2010/main" val="166251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without limits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781175"/>
            <a:ext cx="7534275" cy="32956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Restricted Operations</a:t>
            </a:r>
          </a:p>
          <a:p>
            <a:r>
              <a:rPr lang="en-US" dirty="0"/>
              <a:t>How to take over 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787" y="4980562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“limited” part</a:t>
            </a:r>
          </a:p>
        </p:txBody>
      </p:sp>
    </p:spTree>
    <p:extLst>
      <p:ext uri="{BB962C8B-B14F-4D97-AF65-F5344CB8AC3E}">
        <p14:creationId xmlns:p14="http://schemas.microsoft.com/office/powerpoint/2010/main" val="41981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" y="0"/>
            <a:ext cx="819531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26510" y="1540701"/>
            <a:ext cx="5862180" cy="4196220"/>
          </a:xfrm>
          <a:prstGeom prst="rect">
            <a:avLst/>
          </a:prstGeom>
          <a:solidFill>
            <a:schemeClr val="accent2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88690" y="3006247"/>
            <a:ext cx="1793310" cy="676405"/>
          </a:xfrm>
          <a:prstGeom prst="rect">
            <a:avLst/>
          </a:prstGeom>
          <a:solidFill>
            <a:schemeClr val="accent2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88690" y="6087651"/>
            <a:ext cx="1793310" cy="338202"/>
          </a:xfrm>
          <a:prstGeom prst="rect">
            <a:avLst/>
          </a:prstGeom>
          <a:solidFill>
            <a:schemeClr val="accent2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code to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calling process specify the address</a:t>
            </a:r>
          </a:p>
          <a:p>
            <a:r>
              <a:rPr lang="en-US" dirty="0"/>
              <a:t>Set up a trap table at boot time</a:t>
            </a:r>
          </a:p>
          <a:p>
            <a:pPr lvl="1"/>
            <a:r>
              <a:rPr lang="en-US" dirty="0"/>
              <a:t>The hardware remembers the locations of trap handlers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589359"/>
            <a:ext cx="88773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 “limited” part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Restricted Operations</a:t>
            </a:r>
          </a:p>
          <a:p>
            <a:pPr lvl="1"/>
            <a:r>
              <a:rPr lang="en-US" dirty="0"/>
              <a:t>System calls, which look like procedure calls and they are procedure calls</a:t>
            </a:r>
          </a:p>
          <a:p>
            <a:pPr lvl="1"/>
            <a:r>
              <a:rPr lang="en-US" dirty="0"/>
              <a:t>Underlying system calls, there are traps and return-from-traps</a:t>
            </a:r>
          </a:p>
          <a:p>
            <a:pPr lvl="1"/>
            <a:r>
              <a:rPr lang="en-US" dirty="0"/>
              <a:t>Someone has written the assembly for us</a:t>
            </a:r>
          </a:p>
          <a:p>
            <a:pPr lvl="1"/>
            <a:endParaRPr lang="en-US" dirty="0"/>
          </a:p>
          <a:p>
            <a:r>
              <a:rPr lang="en-US" dirty="0"/>
              <a:t>How to take over control</a:t>
            </a:r>
          </a:p>
        </p:txBody>
      </p:sp>
    </p:spTree>
    <p:extLst>
      <p:ext uri="{BB962C8B-B14F-4D97-AF65-F5344CB8AC3E}">
        <p14:creationId xmlns:p14="http://schemas.microsoft.com/office/powerpoint/2010/main" val="2544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Between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OS is not running, how can it do anything?</a:t>
            </a:r>
          </a:p>
          <a:p>
            <a:endParaRPr lang="en-US" dirty="0"/>
          </a:p>
          <a:p>
            <a:r>
              <a:rPr lang="en-US" dirty="0"/>
              <a:t>A cooperative approach</a:t>
            </a:r>
          </a:p>
          <a:p>
            <a:pPr lvl="1"/>
            <a:r>
              <a:rPr lang="en-US" dirty="0"/>
              <a:t>Used in early version of the Macintosh OS</a:t>
            </a:r>
          </a:p>
          <a:p>
            <a:pPr lvl="1"/>
            <a:r>
              <a:rPr lang="en-US" dirty="0"/>
              <a:t>Wait for systems calls</a:t>
            </a:r>
          </a:p>
          <a:p>
            <a:pPr lvl="1"/>
            <a:r>
              <a:rPr lang="en-US" dirty="0"/>
              <a:t>Illegal actions which generate trap</a:t>
            </a:r>
          </a:p>
          <a:p>
            <a:pPr lvl="1"/>
            <a:r>
              <a:rPr lang="en-US" dirty="0"/>
              <a:t>Processes are assumed to periodically give up the CPU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a process gets stuck in an infinite loop?</a:t>
            </a:r>
          </a:p>
        </p:txBody>
      </p:sp>
    </p:spTree>
    <p:extLst>
      <p:ext uri="{BB962C8B-B14F-4D97-AF65-F5344CB8AC3E}">
        <p14:creationId xmlns:p14="http://schemas.microsoft.com/office/powerpoint/2010/main" val="226740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is</a:t>
            </a:r>
          </a:p>
          <a:p>
            <a:pPr lvl="1"/>
            <a:r>
              <a:rPr lang="en-US" dirty="0"/>
              <a:t>a running program</a:t>
            </a:r>
          </a:p>
          <a:p>
            <a:pPr lvl="1"/>
            <a:r>
              <a:rPr lang="en-US" dirty="0"/>
              <a:t>a program in execution</a:t>
            </a:r>
          </a:p>
          <a:p>
            <a:pPr lvl="1"/>
            <a:r>
              <a:rPr lang="en-US" dirty="0"/>
              <a:t>an “instantiation” of a program</a:t>
            </a:r>
          </a:p>
          <a:p>
            <a:r>
              <a:rPr lang="en-US" dirty="0"/>
              <a:t>Program is a bunch of instructions (and maybe some static data)</a:t>
            </a:r>
          </a:p>
          <a:p>
            <a:r>
              <a:rPr lang="en-US" dirty="0"/>
              <a:t>We want to have multiple running programs</a:t>
            </a:r>
          </a:p>
          <a:p>
            <a:r>
              <a:rPr lang="en-US" dirty="0"/>
              <a:t>However, we only have a few CPUs</a:t>
            </a:r>
          </a:p>
          <a:p>
            <a:r>
              <a:rPr lang="en-US" dirty="0"/>
              <a:t>So, limit the number of programs you are running</a:t>
            </a:r>
          </a:p>
        </p:txBody>
      </p:sp>
    </p:spTree>
    <p:extLst>
      <p:ext uri="{BB962C8B-B14F-4D97-AF65-F5344CB8AC3E}">
        <p14:creationId xmlns:p14="http://schemas.microsoft.com/office/powerpoint/2010/main" val="367710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Non-Cooperative Approach:</a:t>
            </a:r>
            <a:br>
              <a:rPr lang="en-US" dirty="0"/>
            </a:br>
            <a:r>
              <a:rPr lang="en-US" dirty="0"/>
              <a:t>The OS Takes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 interrupt - 1963</a:t>
            </a:r>
          </a:p>
          <a:p>
            <a:r>
              <a:rPr lang="en-US" dirty="0"/>
              <a:t>Boot time:</a:t>
            </a:r>
          </a:p>
          <a:p>
            <a:pPr lvl="1"/>
            <a:r>
              <a:rPr lang="en-US" dirty="0"/>
              <a:t>Set interrupt handler</a:t>
            </a:r>
          </a:p>
          <a:p>
            <a:pPr lvl="1"/>
            <a:r>
              <a:rPr lang="en-US" dirty="0"/>
              <a:t>Start timer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3696548"/>
            <a:ext cx="92202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7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CPU switches to another process</a:t>
            </a:r>
          </a:p>
          <a:p>
            <a:r>
              <a:rPr lang="en-US" dirty="0"/>
              <a:t>System must </a:t>
            </a:r>
          </a:p>
          <a:p>
            <a:pPr lvl="1"/>
            <a:r>
              <a:rPr lang="en-US" dirty="0"/>
              <a:t>Save the state of the old process (suspend)</a:t>
            </a:r>
          </a:p>
          <a:p>
            <a:pPr lvl="2"/>
            <a:r>
              <a:rPr lang="en-US" dirty="0"/>
              <a:t>user registers to the kernel stack (hardware)</a:t>
            </a:r>
          </a:p>
          <a:p>
            <a:pPr lvl="2"/>
            <a:r>
              <a:rPr lang="en-US" dirty="0"/>
              <a:t>kernel registers to the process structure (OS)</a:t>
            </a:r>
          </a:p>
          <a:p>
            <a:pPr lvl="1"/>
            <a:r>
              <a:rPr lang="en-US" dirty="0"/>
              <a:t>Load the saved state for the new process (resume)</a:t>
            </a:r>
          </a:p>
          <a:p>
            <a:r>
              <a:rPr lang="en-US" dirty="0"/>
              <a:t>Context-switch time is overhead</a:t>
            </a:r>
          </a:p>
          <a:p>
            <a:pPr lvl="1"/>
            <a:r>
              <a:rPr lang="en-US" dirty="0"/>
              <a:t>System does no useful work while switching</a:t>
            </a:r>
          </a:p>
          <a:p>
            <a:r>
              <a:rPr lang="en-US" dirty="0"/>
              <a:t>Time dependent on 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31035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Restoring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 state of currently executing process</a:t>
            </a:r>
          </a:p>
          <a:p>
            <a:pPr lvl="1"/>
            <a:r>
              <a:rPr lang="en-US" dirty="0"/>
              <a:t>Copy all “live” registers to process control block</a:t>
            </a:r>
          </a:p>
          <a:p>
            <a:r>
              <a:rPr lang="en-US" dirty="0"/>
              <a:t>Restore state of process to run next</a:t>
            </a:r>
          </a:p>
          <a:p>
            <a:pPr lvl="1"/>
            <a:r>
              <a:rPr lang="en-US" dirty="0"/>
              <a:t>Copy values of live registers from process control block to registers</a:t>
            </a:r>
          </a:p>
          <a:p>
            <a:endParaRPr lang="en-US" dirty="0"/>
          </a:p>
          <a:p>
            <a:r>
              <a:rPr lang="en-US" dirty="0"/>
              <a:t>How to get into and out of the context switching code?</a:t>
            </a:r>
          </a:p>
        </p:txBody>
      </p:sp>
    </p:spTree>
    <p:extLst>
      <p:ext uri="{BB962C8B-B14F-4D97-AF65-F5344CB8AC3E}">
        <p14:creationId xmlns:p14="http://schemas.microsoft.com/office/powerpoint/2010/main" val="393171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" y="819150"/>
            <a:ext cx="90963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71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 “limited” part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Restricted Operations</a:t>
            </a:r>
          </a:p>
          <a:p>
            <a:pPr lvl="1"/>
            <a:r>
              <a:rPr lang="en-US" dirty="0"/>
              <a:t>System calls, which look like procedure calls and they are procedure calls</a:t>
            </a:r>
          </a:p>
          <a:p>
            <a:pPr lvl="1"/>
            <a:r>
              <a:rPr lang="en-US" dirty="0"/>
              <a:t>Underlying system calls, there are traps and return-from-traps</a:t>
            </a:r>
          </a:p>
          <a:p>
            <a:pPr lvl="1"/>
            <a:r>
              <a:rPr lang="en-US" dirty="0"/>
              <a:t>Someone has written the assembly for us</a:t>
            </a:r>
          </a:p>
          <a:p>
            <a:pPr lvl="1"/>
            <a:endParaRPr lang="en-US" dirty="0"/>
          </a:p>
          <a:p>
            <a:r>
              <a:rPr lang="en-US" dirty="0"/>
              <a:t>How to take over control</a:t>
            </a:r>
          </a:p>
          <a:p>
            <a:pPr lvl="1"/>
            <a:r>
              <a:rPr lang="en-US" dirty="0"/>
              <a:t>Timer interrupt</a:t>
            </a:r>
          </a:p>
          <a:p>
            <a:pPr lvl="1"/>
            <a:r>
              <a:rPr lang="en-US" dirty="0"/>
              <a:t>Context switch</a:t>
            </a:r>
          </a:p>
        </p:txBody>
      </p:sp>
    </p:spTree>
    <p:extLst>
      <p:ext uri="{BB962C8B-B14F-4D97-AF65-F5344CB8AC3E}">
        <p14:creationId xmlns:p14="http://schemas.microsoft.com/office/powerpoint/2010/main" val="424578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3FA1-CD22-4B6E-824B-F22B292E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swtch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EFCF7-7335-412F-BC1A-F95D5048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72" y="587719"/>
            <a:ext cx="6500423" cy="5761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2B3AE-50BB-4D18-A6F7-1C76EEAC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37" y="2324483"/>
            <a:ext cx="1783235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5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 Process and limited direct execution</a:t>
            </a:r>
          </a:p>
          <a:p>
            <a:r>
              <a:rPr lang="en-US" dirty="0"/>
              <a:t>Next: process scheduling</a:t>
            </a:r>
          </a:p>
          <a:p>
            <a:pPr lvl="1"/>
            <a:r>
              <a:rPr lang="en-US" dirty="0"/>
              <a:t>CPU scheduling</a:t>
            </a:r>
          </a:p>
          <a:p>
            <a:pPr lvl="1"/>
            <a:r>
              <a:rPr lang="en-US" dirty="0"/>
              <a:t>Multi-level feedback</a:t>
            </a:r>
          </a:p>
          <a:p>
            <a:pPr lvl="1"/>
            <a:r>
              <a:rPr lang="en-US" dirty="0"/>
              <a:t>Lottery scheduling</a:t>
            </a:r>
          </a:p>
        </p:txBody>
      </p:sp>
    </p:spTree>
    <p:extLst>
      <p:ext uri="{BB962C8B-B14F-4D97-AF65-F5344CB8AC3E}">
        <p14:creationId xmlns:p14="http://schemas.microsoft.com/office/powerpoint/2010/main" val="34137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Time to invent CPU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virtualizes the CPU</a:t>
            </a:r>
          </a:p>
          <a:p>
            <a:pPr lvl="1"/>
            <a:r>
              <a:rPr lang="en-US" dirty="0"/>
              <a:t>By time sharing it</a:t>
            </a:r>
          </a:p>
          <a:p>
            <a:pPr lvl="1"/>
            <a:endParaRPr lang="en-US" dirty="0"/>
          </a:p>
          <a:p>
            <a:r>
              <a:rPr lang="en-US" dirty="0"/>
              <a:t>Mechanisms &lt;- this lecture</a:t>
            </a:r>
          </a:p>
          <a:p>
            <a:pPr lvl="1"/>
            <a:r>
              <a:rPr lang="en-US" dirty="0"/>
              <a:t>low-level methods that implement functionalities</a:t>
            </a:r>
          </a:p>
          <a:p>
            <a:r>
              <a:rPr lang="en-US" dirty="0"/>
              <a:t>Policies &lt;- next lecture</a:t>
            </a:r>
          </a:p>
          <a:p>
            <a:pPr lvl="1"/>
            <a:r>
              <a:rPr lang="en-US" dirty="0"/>
              <a:t>algorithms for making decisions within the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9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includes the following machine state: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Registers, e.g., PC, stack pointer,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endParaRPr lang="en-US" dirty="0"/>
          </a:p>
          <a:p>
            <a:pPr lvl="1"/>
            <a:r>
              <a:rPr lang="en-US" dirty="0"/>
              <a:t>I/O, opened files</a:t>
            </a:r>
          </a:p>
          <a:p>
            <a:endParaRPr lang="en-US" dirty="0"/>
          </a:p>
          <a:p>
            <a:r>
              <a:rPr lang="en-US" dirty="0"/>
              <a:t>APIs: create, destroy, wait,</a:t>
            </a:r>
          </a:p>
          <a:p>
            <a:pPr marL="0" indent="0">
              <a:buNone/>
            </a:pPr>
            <a:r>
              <a:rPr lang="en-US" dirty="0"/>
              <a:t>	 control, status</a:t>
            </a:r>
          </a:p>
        </p:txBody>
      </p:sp>
    </p:spTree>
    <p:extLst>
      <p:ext uri="{BB962C8B-B14F-4D97-AF65-F5344CB8AC3E}">
        <p14:creationId xmlns:p14="http://schemas.microsoft.com/office/powerpoint/2010/main" val="268652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839" y="951976"/>
            <a:ext cx="4101161" cy="4215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Loading: code and static data</a:t>
            </a:r>
          </a:p>
          <a:p>
            <a:pPr lvl="1"/>
            <a:r>
              <a:rPr lang="en-US" dirty="0"/>
              <a:t>Eagerly vs lazily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Allocate memory for stack, heap</a:t>
            </a:r>
          </a:p>
          <a:p>
            <a:r>
              <a:rPr lang="en-US" dirty="0"/>
              <a:t>Initialize file descriptors</a:t>
            </a:r>
          </a:p>
          <a:p>
            <a:r>
              <a:rPr lang="en-US" dirty="0"/>
              <a:t>Jump to the main and give the CPU to the process</a:t>
            </a:r>
          </a:p>
        </p:txBody>
      </p:sp>
    </p:spTree>
    <p:extLst>
      <p:ext uri="{BB962C8B-B14F-4D97-AF65-F5344CB8AC3E}">
        <p14:creationId xmlns:p14="http://schemas.microsoft.com/office/powerpoint/2010/main" val="64749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process executes, it changes state</a:t>
            </a:r>
          </a:p>
          <a:p>
            <a:pPr lvl="1"/>
            <a:r>
              <a:rPr lang="en-US" dirty="0"/>
              <a:t>new: The process is being created</a:t>
            </a:r>
          </a:p>
          <a:p>
            <a:pPr lvl="1"/>
            <a:r>
              <a:rPr lang="en-US" dirty="0"/>
              <a:t>running: Instructions are being executed</a:t>
            </a:r>
          </a:p>
          <a:p>
            <a:pPr lvl="1"/>
            <a:r>
              <a:rPr lang="en-US" dirty="0"/>
              <a:t>blocked: The process is waiting for some event to occur</a:t>
            </a:r>
          </a:p>
          <a:p>
            <a:pPr lvl="1"/>
            <a:r>
              <a:rPr lang="en-US" dirty="0"/>
              <a:t>ready: The process is waiting to be assigned to a processor</a:t>
            </a:r>
          </a:p>
          <a:p>
            <a:pPr lvl="1"/>
            <a:r>
              <a:rPr lang="en-US" dirty="0"/>
              <a:t>terminated: The process has finished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1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273300" y="1716088"/>
            <a:ext cx="1560513" cy="1331912"/>
            <a:chOff x="1421" y="1273"/>
            <a:chExt cx="983" cy="839"/>
          </a:xfrm>
        </p:grpSpPr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1576" y="1296"/>
              <a:ext cx="828" cy="2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i="1"/>
                <a:t>Admitted</a:t>
              </a:r>
            </a:p>
          </p:txBody>
        </p:sp>
        <p:cxnSp>
          <p:nvCxnSpPr>
            <p:cNvPr id="10" name="AutoShape 12"/>
            <p:cNvCxnSpPr>
              <a:cxnSpLocks noChangeShapeType="1"/>
              <a:stCxn id="4" idx="6"/>
              <a:endCxn id="5" idx="0"/>
            </p:cNvCxnSpPr>
            <p:nvPr/>
          </p:nvCxnSpPr>
          <p:spPr bwMode="auto">
            <a:xfrm>
              <a:off x="1421" y="1273"/>
              <a:ext cx="296" cy="839"/>
            </a:xfrm>
            <a:prstGeom prst="curvedConnector2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5961063" y="1714500"/>
            <a:ext cx="973137" cy="1181100"/>
            <a:chOff x="3744" y="1272"/>
            <a:chExt cx="613" cy="744"/>
          </a:xfrm>
        </p:grpSpPr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744" y="1296"/>
              <a:ext cx="430" cy="2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i="1"/>
                <a:t>Exit</a:t>
              </a:r>
            </a:p>
          </p:txBody>
        </p:sp>
        <p:cxnSp>
          <p:nvCxnSpPr>
            <p:cNvPr id="13" name="AutoShape 13"/>
            <p:cNvCxnSpPr>
              <a:cxnSpLocks noChangeShapeType="1"/>
              <a:stCxn id="6" idx="0"/>
              <a:endCxn id="7" idx="2"/>
            </p:cNvCxnSpPr>
            <p:nvPr/>
          </p:nvCxnSpPr>
          <p:spPr bwMode="auto">
            <a:xfrm rot="5400000" flipH="1" flipV="1">
              <a:off x="3817" y="1476"/>
              <a:ext cx="744" cy="336"/>
            </a:xfrm>
            <a:prstGeom prst="curvedConnector2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30"/>
          <p:cNvGrpSpPr>
            <a:grpSpLocks/>
          </p:cNvGrpSpPr>
          <p:nvPr/>
        </p:nvGrpSpPr>
        <p:grpSpPr bwMode="auto">
          <a:xfrm>
            <a:off x="1949452" y="3886200"/>
            <a:ext cx="1725613" cy="1971675"/>
            <a:chOff x="1217" y="2640"/>
            <a:chExt cx="1087" cy="1242"/>
          </a:xfrm>
        </p:grpSpPr>
        <p:cxnSp>
          <p:nvCxnSpPr>
            <p:cNvPr id="16" name="AutoShape 17"/>
            <p:cNvCxnSpPr>
              <a:cxnSpLocks noChangeShapeType="1"/>
              <a:stCxn id="8" idx="2"/>
              <a:endCxn id="5" idx="4"/>
            </p:cNvCxnSpPr>
            <p:nvPr/>
          </p:nvCxnSpPr>
          <p:spPr bwMode="auto">
            <a:xfrm rot="10800000">
              <a:off x="1717" y="2640"/>
              <a:ext cx="587" cy="1176"/>
            </a:xfrm>
            <a:prstGeom prst="curvedConnector2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1217" y="3632"/>
              <a:ext cx="793" cy="2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i="1" dirty="0"/>
                <a:t>I/O: done</a:t>
              </a:r>
            </a:p>
          </p:txBody>
        </p:sp>
      </p:grpSp>
      <p:grpSp>
        <p:nvGrpSpPr>
          <p:cNvPr id="18" name="Group 28"/>
          <p:cNvGrpSpPr>
            <a:grpSpLocks/>
          </p:cNvGrpSpPr>
          <p:nvPr/>
        </p:nvGrpSpPr>
        <p:grpSpPr bwMode="auto">
          <a:xfrm>
            <a:off x="2743200" y="3733800"/>
            <a:ext cx="3657600" cy="863600"/>
            <a:chOff x="1717" y="2544"/>
            <a:chExt cx="2304" cy="544"/>
          </a:xfrm>
        </p:grpSpPr>
        <p:cxnSp>
          <p:nvCxnSpPr>
            <p:cNvPr id="19" name="AutoShape 15"/>
            <p:cNvCxnSpPr>
              <a:cxnSpLocks noChangeShapeType="1"/>
              <a:stCxn id="5" idx="4"/>
              <a:endCxn id="6" idx="4"/>
            </p:cNvCxnSpPr>
            <p:nvPr/>
          </p:nvCxnSpPr>
          <p:spPr bwMode="auto">
            <a:xfrm rot="5400000" flipH="1" flipV="1">
              <a:off x="2821" y="1440"/>
              <a:ext cx="96" cy="2304"/>
            </a:xfrm>
            <a:prstGeom prst="curvedConnector3">
              <a:avLst>
                <a:gd name="adj1" fmla="val -150000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397" y="2836"/>
              <a:ext cx="944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i="1" dirty="0" err="1"/>
                <a:t>Descheduled</a:t>
              </a:r>
              <a:endParaRPr lang="en-US" sz="2000" i="1" dirty="0"/>
            </a:p>
          </p:txBody>
        </p:sp>
      </p:grp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5503863" y="3735388"/>
            <a:ext cx="2703512" cy="2147887"/>
            <a:chOff x="3456" y="2545"/>
            <a:chExt cx="1703" cy="1353"/>
          </a:xfrm>
        </p:grpSpPr>
        <p:cxnSp>
          <p:nvCxnSpPr>
            <p:cNvPr id="22" name="AutoShape 16"/>
            <p:cNvCxnSpPr>
              <a:cxnSpLocks noChangeShapeType="1"/>
              <a:stCxn id="6" idx="4"/>
              <a:endCxn id="8" idx="6"/>
            </p:cNvCxnSpPr>
            <p:nvPr/>
          </p:nvCxnSpPr>
          <p:spPr bwMode="auto">
            <a:xfrm rot="5400000">
              <a:off x="3103" y="2898"/>
              <a:ext cx="1272" cy="565"/>
            </a:xfrm>
            <a:prstGeom prst="curvedConnector2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738" y="3648"/>
              <a:ext cx="1421" cy="2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i="1" dirty="0"/>
                <a:t>I/O: initiate</a:t>
              </a:r>
            </a:p>
          </p:txBody>
        </p:sp>
      </p:grp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2743200" y="2236789"/>
            <a:ext cx="3657600" cy="811213"/>
            <a:chOff x="1723" y="1601"/>
            <a:chExt cx="2304" cy="511"/>
          </a:xfrm>
        </p:grpSpPr>
        <p:cxnSp>
          <p:nvCxnSpPr>
            <p:cNvPr id="25" name="AutoShape 14"/>
            <p:cNvCxnSpPr>
              <a:cxnSpLocks noChangeShapeType="1"/>
              <a:stCxn id="6" idx="0"/>
              <a:endCxn id="5" idx="0"/>
            </p:cNvCxnSpPr>
            <p:nvPr/>
          </p:nvCxnSpPr>
          <p:spPr bwMode="auto">
            <a:xfrm rot="-5400000" flipH="1" flipV="1">
              <a:off x="2827" y="912"/>
              <a:ext cx="96" cy="2304"/>
            </a:xfrm>
            <a:prstGeom prst="curvedConnector3">
              <a:avLst>
                <a:gd name="adj1" fmla="val -150000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39" y="1601"/>
              <a:ext cx="77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i="1" dirty="0"/>
                <a:t>Scheduled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Lifecycle</a:t>
            </a: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44500" y="1296988"/>
            <a:ext cx="1828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  New</a:t>
            </a: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1828800" y="3048000"/>
            <a:ext cx="1828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Ready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5486400" y="2895600"/>
            <a:ext cx="1828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Running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934200" y="1295400"/>
            <a:ext cx="1976438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Terminated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3675063" y="5334000"/>
            <a:ext cx="1828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Blocked</a:t>
            </a:r>
          </a:p>
        </p:txBody>
      </p:sp>
    </p:spTree>
    <p:extLst>
      <p:ext uri="{BB962C8B-B14F-4D97-AF65-F5344CB8AC3E}">
        <p14:creationId xmlns:p14="http://schemas.microsoft.com/office/powerpoint/2010/main" val="356953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692274"/>
          </a:xfrm>
        </p:spPr>
        <p:txBody>
          <a:bodyPr>
            <a:normAutofit/>
          </a:bodyPr>
          <a:lstStyle/>
          <a:p>
            <a:r>
              <a:rPr lang="en-US" dirty="0"/>
              <a:t>Tracing Process State: CPU and I/O 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Time	Process0   	Process1   	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1 	Running	Ready</a:t>
            </a:r>
          </a:p>
          <a:p>
            <a:pPr marL="457200" lvl="1" indent="0">
              <a:buNone/>
            </a:pPr>
            <a:r>
              <a:rPr lang="en-US" dirty="0"/>
              <a:t>2 	Running 	Ready</a:t>
            </a:r>
          </a:p>
          <a:p>
            <a:pPr marL="457200" lvl="1" indent="0">
              <a:buNone/>
            </a:pPr>
            <a:r>
              <a:rPr lang="en-US" dirty="0"/>
              <a:t>3	Running	Ready 		Process0 initiates I/O</a:t>
            </a:r>
          </a:p>
          <a:p>
            <a:pPr marL="457200" lvl="1" indent="0">
              <a:buNone/>
            </a:pPr>
            <a:r>
              <a:rPr lang="en-US" dirty="0"/>
              <a:t>4 	Blocked 	Running 	Process0 is blocked,</a:t>
            </a:r>
          </a:p>
          <a:p>
            <a:pPr marL="457200" lvl="1" indent="0">
              <a:buNone/>
            </a:pPr>
            <a:r>
              <a:rPr lang="en-US" dirty="0"/>
              <a:t>5 	Blocked 	Running 	so Process1 runs</a:t>
            </a:r>
          </a:p>
          <a:p>
            <a:pPr marL="457200" lvl="1" indent="0">
              <a:buNone/>
            </a:pPr>
            <a:r>
              <a:rPr lang="en-US" dirty="0"/>
              <a:t>6 	Blocked 	Running</a:t>
            </a:r>
          </a:p>
          <a:p>
            <a:pPr marL="457200" lvl="1" indent="0">
              <a:buNone/>
            </a:pPr>
            <a:r>
              <a:rPr lang="en-US" dirty="0"/>
              <a:t>7 	Ready 		Running 	I/O done</a:t>
            </a:r>
          </a:p>
          <a:p>
            <a:pPr marL="457200" lvl="1" indent="0">
              <a:buNone/>
            </a:pPr>
            <a:r>
              <a:rPr lang="en-US" dirty="0"/>
              <a:t>8 	Ready 		Running 	Process1 now done</a:t>
            </a:r>
          </a:p>
          <a:p>
            <a:pPr marL="457200" lvl="1" indent="0">
              <a:buNone/>
            </a:pPr>
            <a:r>
              <a:rPr lang="en-US" dirty="0"/>
              <a:t>9	Running 	–</a:t>
            </a:r>
          </a:p>
          <a:p>
            <a:pPr marL="457200" lvl="1" indent="0">
              <a:buNone/>
            </a:pPr>
            <a:r>
              <a:rPr lang="en-US" dirty="0"/>
              <a:t>10 	Running 	– 		Process0 now 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list</a:t>
            </a:r>
          </a:p>
          <a:p>
            <a:r>
              <a:rPr lang="en-US" dirty="0"/>
              <a:t>Common elements in process structure</a:t>
            </a:r>
          </a:p>
          <a:p>
            <a:pPr lvl="1"/>
            <a:r>
              <a:rPr lang="en-US" dirty="0"/>
              <a:t>Process state</a:t>
            </a:r>
          </a:p>
          <a:p>
            <a:pPr lvl="1"/>
            <a:r>
              <a:rPr lang="en-US" dirty="0"/>
              <a:t>Program counter</a:t>
            </a:r>
          </a:p>
          <a:p>
            <a:pPr lvl="1"/>
            <a:r>
              <a:rPr lang="en-US" dirty="0"/>
              <a:t>CPU registers</a:t>
            </a:r>
          </a:p>
          <a:p>
            <a:pPr lvl="1"/>
            <a:r>
              <a:rPr lang="en-US" dirty="0"/>
              <a:t>CPU scheduling information</a:t>
            </a:r>
          </a:p>
          <a:p>
            <a:pPr lvl="1"/>
            <a:r>
              <a:rPr lang="en-US" dirty="0"/>
              <a:t>Memory-management information</a:t>
            </a:r>
          </a:p>
          <a:p>
            <a:pPr lvl="1"/>
            <a:r>
              <a:rPr lang="en-US" dirty="0"/>
              <a:t>Accounting information</a:t>
            </a:r>
          </a:p>
          <a:p>
            <a:pPr lvl="1"/>
            <a:r>
              <a:rPr lang="en-US" dirty="0"/>
              <a:t>I/O status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0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3678</TotalTime>
  <Words>1185</Words>
  <Application>Microsoft Office PowerPoint</Application>
  <PresentationFormat>On-screen Show (4:3)</PresentationFormat>
  <Paragraphs>229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宋体</vt:lpstr>
      <vt:lpstr>Arial</vt:lpstr>
      <vt:lpstr>Calibri</vt:lpstr>
      <vt:lpstr>Calibri Light</vt:lpstr>
      <vt:lpstr>Comic Sans MS</vt:lpstr>
      <vt:lpstr>Helvetica</vt:lpstr>
      <vt:lpstr>Office Theme</vt:lpstr>
      <vt:lpstr>CSC 501 Lecture 2: Processes</vt:lpstr>
      <vt:lpstr>Process</vt:lpstr>
      <vt:lpstr>Time to invent CPU virtualization</vt:lpstr>
      <vt:lpstr>A Process</vt:lpstr>
      <vt:lpstr>Process Creation</vt:lpstr>
      <vt:lpstr>Process states</vt:lpstr>
      <vt:lpstr>Process Lifecycle</vt:lpstr>
      <vt:lpstr>Tracing Process State: CPU and I/O    Time Process0    Process1    Notes</vt:lpstr>
      <vt:lpstr>Data Structures</vt:lpstr>
      <vt:lpstr>Example PCB in XINU</vt:lpstr>
      <vt:lpstr>Limited Direct Execution</vt:lpstr>
      <vt:lpstr>Protocol without limits</vt:lpstr>
      <vt:lpstr>Restricted Operations</vt:lpstr>
      <vt:lpstr>How to execute system call</vt:lpstr>
      <vt:lpstr>Protocol without limits</vt:lpstr>
      <vt:lpstr>PowerPoint Presentation</vt:lpstr>
      <vt:lpstr>Which code to run</vt:lpstr>
      <vt:lpstr>The “limited” part</vt:lpstr>
      <vt:lpstr>Switching Between Processes</vt:lpstr>
      <vt:lpstr>A Non-Cooperative Approach: The OS Takes Control</vt:lpstr>
      <vt:lpstr>Context Switch</vt:lpstr>
      <vt:lpstr>Saving and Restoring Context</vt:lpstr>
      <vt:lpstr>PowerPoint Presentation</vt:lpstr>
      <vt:lpstr>The “limited” part</vt:lpstr>
      <vt:lpstr>swtch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501 Lecture 2: Process</dc:title>
  <dc:creator>aliang</dc:creator>
  <cp:lastModifiedBy>king aliang</cp:lastModifiedBy>
  <cp:revision>94</cp:revision>
  <dcterms:created xsi:type="dcterms:W3CDTF">2015-01-11T23:09:40Z</dcterms:created>
  <dcterms:modified xsi:type="dcterms:W3CDTF">2018-08-28T05:12:49Z</dcterms:modified>
</cp:coreProperties>
</file>