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15" r:id="rId3"/>
    <p:sldId id="340" r:id="rId4"/>
    <p:sldId id="264" r:id="rId5"/>
    <p:sldId id="270" r:id="rId6"/>
    <p:sldId id="354" r:id="rId7"/>
    <p:sldId id="271" r:id="rId8"/>
    <p:sldId id="289" r:id="rId9"/>
    <p:sldId id="272" r:id="rId10"/>
    <p:sldId id="273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294" r:id="rId25"/>
    <p:sldId id="295" r:id="rId26"/>
    <p:sldId id="257" r:id="rId27"/>
    <p:sldId id="262" r:id="rId28"/>
    <p:sldId id="274" r:id="rId29"/>
    <p:sldId id="275" r:id="rId30"/>
    <p:sldId id="258" r:id="rId31"/>
    <p:sldId id="31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19" autoAdjust="0"/>
  </p:normalViewPr>
  <p:slideViewPr>
    <p:cSldViewPr snapToGrid="0">
      <p:cViewPr varScale="1">
        <p:scale>
          <a:sx n="78" d="100"/>
          <a:sy n="78" d="100"/>
        </p:scale>
        <p:origin x="281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A5FB3-1812-444B-8388-2EF87548EF5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E12B-2C83-4CAB-93BB-11E19CFF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0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40</a:t>
            </a:r>
          </a:p>
          <a:p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and 2 are not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E12B-2C83-4CAB-93BB-11E19CFF54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8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7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2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3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8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CEE5D-F050-4CA7-A982-12D314E6B51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Lecture 4</a:t>
            </a:r>
            <a:br>
              <a:rPr lang="en-US" altLang="zh-CN" dirty="0"/>
            </a:br>
            <a:r>
              <a:rPr lang="en-US" altLang="zh-CN" dirty="0"/>
              <a:t>Scheduling: MLFQ</a:t>
            </a:r>
            <a:br>
              <a:rPr lang="en-US" altLang="zh-CN" dirty="0"/>
            </a:br>
            <a:r>
              <a:rPr lang="en-US" altLang="zh-CN" dirty="0"/>
              <a:t>Memory: Address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3: When a job enters the system, it is placed at the highest priority (the topmost queue).</a:t>
            </a:r>
          </a:p>
          <a:p>
            <a:r>
              <a:rPr lang="en-US" dirty="0"/>
              <a:t>Rule 4a: If a job uses up an entire time slice while running, its priority is reduced (i.e., it moves down one queue).</a:t>
            </a:r>
          </a:p>
          <a:p>
            <a:r>
              <a:rPr lang="en-US" dirty="0"/>
              <a:t>Rule 4b: If a job gives up the CPU before the time slice is up, it stays at the same priority level.</a:t>
            </a:r>
          </a:p>
        </p:txBody>
      </p:sp>
    </p:spTree>
    <p:extLst>
      <p:ext uri="{BB962C8B-B14F-4D97-AF65-F5344CB8AC3E}">
        <p14:creationId xmlns:p14="http://schemas.microsoft.com/office/powerpoint/2010/main" val="33539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562053" y="2348469"/>
            <a:ext cx="4019894" cy="2390161"/>
            <a:chOff x="429264" y="2226549"/>
            <a:chExt cx="4019894" cy="2390161"/>
          </a:xfrm>
        </p:grpSpPr>
        <p:grpSp>
          <p:nvGrpSpPr>
            <p:cNvPr id="4" name="Group 3"/>
            <p:cNvGrpSpPr/>
            <p:nvPr/>
          </p:nvGrpSpPr>
          <p:grpSpPr>
            <a:xfrm>
              <a:off x="913873" y="4198048"/>
              <a:ext cx="3535285" cy="418662"/>
              <a:chOff x="2862867" y="4857750"/>
              <a:chExt cx="3535285" cy="41866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9264" y="2226549"/>
              <a:ext cx="45717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Q2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Q1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Q0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83251" y="2347896"/>
              <a:ext cx="256032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40846" y="2987976"/>
              <a:ext cx="256032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93898" y="3642142"/>
              <a:ext cx="1019356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13254" y="2347896"/>
              <a:ext cx="25603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70849" y="2987976"/>
              <a:ext cx="25603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58546" y="3642142"/>
              <a:ext cx="1019356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62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with I/O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17362" y="3662188"/>
            <a:ext cx="3535285" cy="418662"/>
            <a:chOff x="2862867" y="4857750"/>
            <a:chExt cx="3535285" cy="41866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964180" y="4907280"/>
              <a:ext cx="32156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96418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8076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190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56133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247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00304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48361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62867" y="4907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62428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23494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23788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47795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71802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95810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80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32753" y="1690689"/>
            <a:ext cx="4571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70838" y="1814481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425476" y="3106482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631285" y="1814481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685923" y="3106482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891732" y="1814481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946370" y="3106482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152179" y="1814481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4206817" y="3106482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412626" y="1814481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467264" y="3106482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673073" y="1814481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727711" y="3106482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933520" y="1814481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988158" y="3106482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193967" y="1814481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5248605" y="3106482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454414" y="1814481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509052" y="3106482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714861" y="1814481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69499" y="3106482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975308" y="1814481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6029946" y="3106482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235753" y="1814481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6290391" y="3106482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28650" y="4240907"/>
            <a:ext cx="7886700" cy="1936055"/>
          </a:xfrm>
        </p:spPr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Starvation</a:t>
            </a:r>
          </a:p>
          <a:p>
            <a:pPr lvl="1"/>
            <a:r>
              <a:rPr lang="en-US" dirty="0"/>
              <a:t>Program can game the scheduler</a:t>
            </a:r>
          </a:p>
          <a:p>
            <a:pPr lvl="1"/>
            <a:r>
              <a:rPr lang="en-US" dirty="0"/>
              <a:t>Program may change its behavior over time</a:t>
            </a:r>
          </a:p>
        </p:txBody>
      </p:sp>
    </p:spTree>
    <p:extLst>
      <p:ext uri="{BB962C8B-B14F-4D97-AF65-F5344CB8AC3E}">
        <p14:creationId xmlns:p14="http://schemas.microsoft.com/office/powerpoint/2010/main" val="161173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58105"/>
            <a:ext cx="7886700" cy="958215"/>
          </a:xfrm>
        </p:spPr>
        <p:txBody>
          <a:bodyPr/>
          <a:lstStyle/>
          <a:p>
            <a:r>
              <a:rPr lang="en-US" dirty="0"/>
              <a:t>Rule 5: After some time period S, move all the jobs in the system to the topmost queue.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63862" y="4198048"/>
            <a:ext cx="3535285" cy="418662"/>
            <a:chOff x="2862867" y="4857750"/>
            <a:chExt cx="3535285" cy="41866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964180" y="4907280"/>
              <a:ext cx="32156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6418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8076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4190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6133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2247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0304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48361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62867" y="4907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428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23494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3788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47795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71802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5810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80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79253" y="2226549"/>
            <a:ext cx="4571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Q0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3240" y="234789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0835" y="298797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3887" y="3642142"/>
            <a:ext cx="1019356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663268" y="1329714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925624" y="1329714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187980" y="1329714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450336" y="1329714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712692" y="1329714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975048" y="1329714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728857" y="1666229"/>
            <a:ext cx="54638" cy="57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991213" y="1666229"/>
            <a:ext cx="54638" cy="57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3253569" y="1666229"/>
            <a:ext cx="54638" cy="57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515925" y="1666229"/>
            <a:ext cx="54638" cy="57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3778281" y="1666229"/>
            <a:ext cx="54638" cy="57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040637" y="1666229"/>
            <a:ext cx="54638" cy="57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2794446" y="2100654"/>
            <a:ext cx="54638" cy="578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056802" y="2100654"/>
            <a:ext cx="54638" cy="578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319158" y="2100654"/>
            <a:ext cx="54638" cy="578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3581514" y="2100654"/>
            <a:ext cx="54638" cy="578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843870" y="2100654"/>
            <a:ext cx="54638" cy="578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4106226" y="2100654"/>
            <a:ext cx="54638" cy="578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2860035" y="2550516"/>
            <a:ext cx="54638" cy="578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122391" y="2550516"/>
            <a:ext cx="54638" cy="578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384747" y="2550516"/>
            <a:ext cx="54638" cy="578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647103" y="2550516"/>
            <a:ext cx="54638" cy="578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909459" y="2550516"/>
            <a:ext cx="54638" cy="578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171825" y="2550516"/>
            <a:ext cx="54638" cy="578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39300" y="4198048"/>
            <a:ext cx="3535285" cy="418662"/>
            <a:chOff x="2862867" y="4857750"/>
            <a:chExt cx="3535285" cy="418662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2964180" y="4907280"/>
              <a:ext cx="32156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96418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08076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04190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56133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2247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00304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48361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862867" y="4907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62428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23494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323788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47795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71802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895810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80</a:t>
              </a:r>
              <a:endParaRPr lang="en-US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654691" y="2226549"/>
            <a:ext cx="4571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308678" y="234789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566273" y="298797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819325" y="3642142"/>
            <a:ext cx="1019356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838706" y="1329714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7101062" y="1329714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7625774" y="1329714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888130" y="1329714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150486" y="1329714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904295" y="1666229"/>
            <a:ext cx="54638" cy="57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7166651" y="1666229"/>
            <a:ext cx="54638" cy="57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7691363" y="1666229"/>
            <a:ext cx="54638" cy="57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7953719" y="1666229"/>
            <a:ext cx="54638" cy="57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8216075" y="1666229"/>
            <a:ext cx="54638" cy="57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6969884" y="2100654"/>
            <a:ext cx="54638" cy="578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232240" y="2100654"/>
            <a:ext cx="54638" cy="578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7756952" y="2100654"/>
            <a:ext cx="54638" cy="578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8019308" y="2100654"/>
            <a:ext cx="54638" cy="578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8281664" y="2100654"/>
            <a:ext cx="54638" cy="578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7035473" y="2550516"/>
            <a:ext cx="54638" cy="578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7297829" y="2550516"/>
            <a:ext cx="54638" cy="578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7822541" y="2550516"/>
            <a:ext cx="54638" cy="578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8084897" y="2550516"/>
            <a:ext cx="54638" cy="578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8347263" y="2550516"/>
            <a:ext cx="54638" cy="578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7364585" y="234789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5427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 animBg="1"/>
      <p:bldP spid="112" grpId="0" animBg="1"/>
      <p:bldP spid="113" grpId="0" animBg="1"/>
      <p:bldP spid="114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Gaming the scheduler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445449" y="5022480"/>
            <a:ext cx="3535285" cy="418662"/>
            <a:chOff x="2862867" y="4857750"/>
            <a:chExt cx="3535285" cy="41866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964180" y="4907280"/>
              <a:ext cx="32156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96418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8076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190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56133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247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00304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48361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62867" y="4907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62428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23494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23788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47795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71802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95810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80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988273" y="2226349"/>
            <a:ext cx="4571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Q0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286718" y="5022680"/>
            <a:ext cx="3535285" cy="418662"/>
            <a:chOff x="2862867" y="4857750"/>
            <a:chExt cx="3535285" cy="41866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964180" y="4907280"/>
              <a:ext cx="32156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296418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08076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04190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56133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2247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00304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48361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62867" y="4907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2428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323494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23788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47795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71802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95810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80</a:t>
              </a:r>
              <a:endParaRPr lang="en-US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802109" y="2350141"/>
            <a:ext cx="4571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31794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445865" y="235014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892241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706312" y="235014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152688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966759" y="235014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413135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2227206" y="235014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673582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487653" y="235014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934029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748100" y="235014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194476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3008547" y="235014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454923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3268994" y="235014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715370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3529441" y="235014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75817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789888" y="235014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236264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4050335" y="235014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496709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310780" y="235014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623725" y="235014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817711" y="4467272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879051" y="2350141"/>
            <a:ext cx="54638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931291" y="3060382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186617" y="3060382"/>
            <a:ext cx="54638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6116771" y="4467272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6245229" y="4467272"/>
            <a:ext cx="191651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436880" y="3758156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692206" y="3758156"/>
            <a:ext cx="54638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6634275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6762733" y="4462848"/>
            <a:ext cx="191651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954384" y="3758156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7209710" y="3758156"/>
            <a:ext cx="54638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7151779" y="4462848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7280237" y="4462848"/>
            <a:ext cx="191651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471888" y="3754155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727214" y="3754155"/>
            <a:ext cx="54638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7669283" y="4458847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7797741" y="4458847"/>
            <a:ext cx="191651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7991287" y="3761401"/>
            <a:ext cx="191651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246613" y="3761401"/>
            <a:ext cx="54638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8188682" y="4466093"/>
            <a:ext cx="5463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8317140" y="4466093"/>
            <a:ext cx="191651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713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4a: If a job uses up an entire time slice while running, its priority is reduced (i.e., it moves down one queue).</a:t>
            </a:r>
          </a:p>
          <a:p>
            <a:r>
              <a:rPr lang="en-US" dirty="0"/>
              <a:t>Rule 4b: If a job gives up the CPU before the time slice is up, it stays at the same priority level.</a:t>
            </a:r>
          </a:p>
          <a:p>
            <a:endParaRPr lang="en-US" dirty="0"/>
          </a:p>
          <a:p>
            <a:r>
              <a:rPr lang="en-US" dirty="0"/>
              <a:t>Rule 4: Once a job uses up its time allotment at a given level (regardless of how many times it has given up the CPU), its priority is reduced (i.e., it moves down one queue).</a:t>
            </a:r>
          </a:p>
        </p:txBody>
      </p:sp>
      <p:sp>
        <p:nvSpPr>
          <p:cNvPr id="4" name="Right Arrow 3"/>
          <p:cNvSpPr/>
          <p:nvPr/>
        </p:nvSpPr>
        <p:spPr>
          <a:xfrm rot="5400000">
            <a:off x="4224020" y="3893820"/>
            <a:ext cx="695960" cy="7315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Tuning MLFQ And 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47990" cy="4351338"/>
          </a:xfrm>
        </p:spPr>
        <p:txBody>
          <a:bodyPr/>
          <a:lstStyle/>
          <a:p>
            <a:r>
              <a:rPr lang="en-US" dirty="0"/>
              <a:t>How to parameterize?</a:t>
            </a:r>
          </a:p>
          <a:p>
            <a:pPr lvl="1"/>
            <a:r>
              <a:rPr lang="en-US" dirty="0"/>
              <a:t>The system administrator configures it</a:t>
            </a:r>
          </a:p>
          <a:p>
            <a:pPr lvl="1"/>
            <a:r>
              <a:rPr lang="en-US" dirty="0"/>
              <a:t>Default values available: on Solaris, there are</a:t>
            </a:r>
          </a:p>
          <a:p>
            <a:pPr lvl="2"/>
            <a:r>
              <a:rPr lang="en-US" dirty="0"/>
              <a:t>60 queues</a:t>
            </a:r>
          </a:p>
          <a:p>
            <a:pPr lvl="2"/>
            <a:r>
              <a:rPr lang="en-US" dirty="0"/>
              <a:t>time-slice 20 milliseconds (highest) to 100s milliseconds (lowest)</a:t>
            </a:r>
          </a:p>
          <a:p>
            <a:pPr lvl="2"/>
            <a:r>
              <a:rPr lang="en-US" dirty="0"/>
              <a:t>priorities boosted around every 1 second or so.</a:t>
            </a:r>
          </a:p>
          <a:p>
            <a:pPr lvl="1"/>
            <a:r>
              <a:rPr lang="en-US" dirty="0"/>
              <a:t>The users provides hints: command-line utility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nice</a:t>
            </a:r>
          </a:p>
        </p:txBody>
      </p:sp>
    </p:spTree>
    <p:extLst>
      <p:ext uri="{BB962C8B-B14F-4D97-AF65-F5344CB8AC3E}">
        <p14:creationId xmlns:p14="http://schemas.microsoft.com/office/powerpoint/2010/main" val="94583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657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Each job runs for the same amount of time.</a:t>
            </a:r>
          </a:p>
          <a:p>
            <a:pPr marL="0" indent="0">
              <a:buNone/>
            </a:pPr>
            <a:r>
              <a:rPr lang="en-US" dirty="0"/>
              <a:t>2. All jobs arrive at the same time.</a:t>
            </a:r>
          </a:p>
          <a:p>
            <a:pPr marL="0" indent="0">
              <a:buNone/>
            </a:pPr>
            <a:r>
              <a:rPr lang="en-US" dirty="0"/>
              <a:t>3. Once started, each job runs to completion.</a:t>
            </a:r>
          </a:p>
          <a:p>
            <a:pPr marL="0" indent="0">
              <a:buNone/>
            </a:pPr>
            <a:r>
              <a:rPr lang="en-US" dirty="0"/>
              <a:t>4. All jobs only use the CPU (i.e., they perform no I/O).</a:t>
            </a:r>
          </a:p>
          <a:p>
            <a:pPr marL="0" indent="0">
              <a:buNone/>
            </a:pPr>
            <a:r>
              <a:rPr lang="en-US" dirty="0"/>
              <a:t>5. The run-time of each job is known.</a:t>
            </a:r>
          </a:p>
        </p:txBody>
      </p:sp>
    </p:spTree>
    <p:extLst>
      <p:ext uri="{BB962C8B-B14F-4D97-AF65-F5344CB8AC3E}">
        <p14:creationId xmlns:p14="http://schemas.microsoft.com/office/powerpoint/2010/main" val="11274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Rule 1: If Priority(A) &gt; Priority(B), A runs (B doesn’t).</a:t>
            </a:r>
          </a:p>
          <a:p>
            <a:r>
              <a:rPr lang="en-US" dirty="0"/>
              <a:t>Rule 2: If Priority(A) = Priority(B), A &amp; B run in RR.</a:t>
            </a:r>
          </a:p>
          <a:p>
            <a:r>
              <a:rPr lang="en-US" dirty="0"/>
              <a:t>Rule 3: When a job enters the system, it is placed at the highest priority (the topmost queue).</a:t>
            </a:r>
          </a:p>
          <a:p>
            <a:r>
              <a:rPr lang="en-US" dirty="0"/>
              <a:t>Rule 4: Once a job uses up its time allotment at a given level (regardless of how many times it has given up the CPU), its priority is reduced (i.e., it moves down one queue).</a:t>
            </a:r>
          </a:p>
          <a:p>
            <a:r>
              <a:rPr lang="en-US" dirty="0"/>
              <a:t>Rule 5: After some time period S, move all the jobs in the system to the topmost queue.</a:t>
            </a:r>
          </a:p>
        </p:txBody>
      </p:sp>
    </p:spTree>
    <p:extLst>
      <p:ext uri="{BB962C8B-B14F-4D97-AF65-F5344CB8AC3E}">
        <p14:creationId xmlns:p14="http://schemas.microsoft.com/office/powerpoint/2010/main" val="269366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Performance: turnaround time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turnaround</a:t>
            </a:r>
            <a:r>
              <a:rPr lang="en-US" dirty="0"/>
              <a:t> = T</a:t>
            </a:r>
            <a:r>
              <a:rPr lang="en-US" baseline="-25000" dirty="0"/>
              <a:t>completion</a:t>
            </a:r>
            <a:r>
              <a:rPr lang="en-US" dirty="0"/>
              <a:t> − T</a:t>
            </a:r>
            <a:r>
              <a:rPr lang="en-US" baseline="-25000" dirty="0"/>
              <a:t>arrival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 T</a:t>
            </a:r>
            <a:r>
              <a:rPr lang="en-US" baseline="-25000" dirty="0"/>
              <a:t>arrival</a:t>
            </a:r>
            <a:r>
              <a:rPr lang="en-US" dirty="0"/>
              <a:t> is now 0, T</a:t>
            </a:r>
            <a:r>
              <a:rPr lang="en-US" baseline="-25000" dirty="0"/>
              <a:t>turnaround</a:t>
            </a:r>
            <a:r>
              <a:rPr lang="en-US" dirty="0"/>
              <a:t> = T</a:t>
            </a:r>
            <a:r>
              <a:rPr lang="en-US" baseline="-25000" dirty="0"/>
              <a:t>completion</a:t>
            </a:r>
            <a:r>
              <a:rPr lang="en-US" dirty="0"/>
              <a:t> </a:t>
            </a:r>
          </a:p>
          <a:p>
            <a:r>
              <a:rPr lang="en-US" dirty="0"/>
              <a:t>Performance: response time</a:t>
            </a:r>
          </a:p>
          <a:p>
            <a:pPr marL="0" indent="0" algn="ctr">
              <a:buNone/>
            </a:pPr>
            <a:r>
              <a:rPr lang="en-US" dirty="0" err="1"/>
              <a:t>T</a:t>
            </a:r>
            <a:r>
              <a:rPr lang="en-US" baseline="-25000" dirty="0" err="1"/>
              <a:t>response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firstrun</a:t>
            </a:r>
            <a:r>
              <a:rPr lang="en-US" dirty="0"/>
              <a:t> − T</a:t>
            </a:r>
            <a:r>
              <a:rPr lang="en-US" baseline="-25000" dirty="0"/>
              <a:t>arrival</a:t>
            </a:r>
          </a:p>
          <a:p>
            <a:r>
              <a:rPr lang="en-US" dirty="0"/>
              <a:t>CPU utilization</a:t>
            </a:r>
          </a:p>
          <a:p>
            <a:r>
              <a:rPr lang="en-US" dirty="0"/>
              <a:t>Throughput</a:t>
            </a:r>
          </a:p>
          <a:p>
            <a:r>
              <a:rPr lang="en-US" dirty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414976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PA0 </a:t>
            </a:r>
            <a:r>
              <a:rPr lang="en-US" altLang="zh-CN" dirty="0"/>
              <a:t>is due</a:t>
            </a:r>
            <a:br>
              <a:rPr lang="en-US" altLang="zh-CN" dirty="0"/>
            </a:br>
            <a:r>
              <a:rPr lang="de-DE" altLang="zh-CN" dirty="0"/>
              <a:t>September 10 2018, 4:00 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8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proportional-share or </a:t>
            </a:r>
            <a:br>
              <a:rPr lang="en-US" dirty="0"/>
            </a:br>
            <a:r>
              <a:rPr lang="en-US" dirty="0"/>
              <a:t>A fair-share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Each job obtain a certain percentage of CPU time.</a:t>
            </a:r>
          </a:p>
          <a:p>
            <a:endParaRPr lang="en-US" dirty="0"/>
          </a:p>
          <a:p>
            <a:r>
              <a:rPr lang="en-US" dirty="0"/>
              <a:t>Lottery scheduling tickets</a:t>
            </a:r>
          </a:p>
          <a:p>
            <a:pPr lvl="1"/>
            <a:r>
              <a:rPr lang="en-US" dirty="0"/>
              <a:t>to represent the share of a resource that a process should receive</a:t>
            </a:r>
          </a:p>
          <a:p>
            <a:pPr lvl="1"/>
            <a:r>
              <a:rPr lang="en-US" dirty="0"/>
              <a:t>If A 75 tickets, B 25 tickets, then 75% and 25% (probabilistically)</a:t>
            </a:r>
          </a:p>
          <a:p>
            <a:pPr marL="0" indent="0">
              <a:buNone/>
            </a:pPr>
            <a:r>
              <a:rPr lang="en-US" sz="2500" dirty="0"/>
              <a:t>63 85 70 39 76 17 29 41 36 39 10 99 68 83 63 62 43 0 49 49</a:t>
            </a:r>
          </a:p>
          <a:p>
            <a:pPr marL="0" indent="0">
              <a:buNone/>
            </a:pPr>
            <a:r>
              <a:rPr lang="pt-BR" sz="2500" dirty="0"/>
              <a:t>A   B   A   A   B   A   A   A   A   A   A   B   A   B   A   A   A  A  A  A</a:t>
            </a:r>
          </a:p>
          <a:p>
            <a:pPr lvl="1"/>
            <a:r>
              <a:rPr lang="en-US" dirty="0"/>
              <a:t>higher priority =&gt; more tickets</a:t>
            </a:r>
          </a:p>
        </p:txBody>
      </p:sp>
    </p:spTree>
    <p:extLst>
      <p:ext uri="{BB962C8B-B14F-4D97-AF65-F5344CB8AC3E}">
        <p14:creationId xmlns:p14="http://schemas.microsoft.com/office/powerpoint/2010/main" val="38208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counter = 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winner = </a:t>
            </a:r>
            <a:r>
              <a:rPr lang="en-US" dirty="0" err="1"/>
              <a:t>getrandom</a:t>
            </a:r>
            <a:r>
              <a:rPr lang="en-US" dirty="0"/>
              <a:t>(0, </a:t>
            </a:r>
            <a:r>
              <a:rPr lang="en-US" dirty="0" err="1"/>
              <a:t>totaltickets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node_t</a:t>
            </a:r>
            <a:r>
              <a:rPr lang="en-US" dirty="0"/>
              <a:t> *current = head;</a:t>
            </a:r>
          </a:p>
          <a:p>
            <a:pPr marL="0" indent="0">
              <a:buNone/>
            </a:pPr>
            <a:r>
              <a:rPr lang="en-US" dirty="0"/>
              <a:t>while(current) {</a:t>
            </a:r>
          </a:p>
          <a:p>
            <a:pPr marL="0" indent="0">
              <a:buNone/>
            </a:pPr>
            <a:r>
              <a:rPr lang="en-US" dirty="0"/>
              <a:t>    counter += current-&gt;tickets;</a:t>
            </a:r>
          </a:p>
          <a:p>
            <a:pPr marL="0" indent="0">
              <a:buNone/>
            </a:pPr>
            <a:r>
              <a:rPr lang="en-US" dirty="0"/>
              <a:t>    if (counter &gt; winner)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current = current-&gt;next;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current is the winner</a:t>
            </a:r>
          </a:p>
        </p:txBody>
      </p:sp>
    </p:spTree>
    <p:extLst>
      <p:ext uri="{BB962C8B-B14F-4D97-AF65-F5344CB8AC3E}">
        <p14:creationId xmlns:p14="http://schemas.microsoft.com/office/powerpoint/2010/main" val="3908537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 A 100 (global currency)</a:t>
            </a:r>
          </a:p>
          <a:p>
            <a:pPr marL="0" indent="0">
              <a:buNone/>
            </a:pPr>
            <a:r>
              <a:rPr lang="en-US" dirty="0"/>
              <a:t>	-&gt; 500 (A’s currency) to A1</a:t>
            </a:r>
          </a:p>
          <a:p>
            <a:pPr marL="0" indent="0">
              <a:buNone/>
            </a:pPr>
            <a:r>
              <a:rPr lang="en-US" dirty="0"/>
              <a:t>		-&gt; 50 (global currency)</a:t>
            </a:r>
          </a:p>
          <a:p>
            <a:pPr marL="0" indent="0">
              <a:buNone/>
            </a:pPr>
            <a:r>
              <a:rPr lang="en-US" dirty="0"/>
              <a:t>	-&gt; 500 (A’s currency) to A2</a:t>
            </a:r>
          </a:p>
          <a:p>
            <a:pPr marL="0" indent="0">
              <a:buNone/>
            </a:pPr>
            <a:r>
              <a:rPr lang="en-US" dirty="0"/>
              <a:t>		-&gt; 50 (global currency)</a:t>
            </a:r>
          </a:p>
          <a:p>
            <a:pPr marL="0" indent="0">
              <a:buNone/>
            </a:pPr>
            <a:r>
              <a:rPr lang="en-US" dirty="0"/>
              <a:t>User B 100 (global currency)</a:t>
            </a:r>
          </a:p>
          <a:p>
            <a:pPr marL="0" indent="0">
              <a:buNone/>
            </a:pPr>
            <a:r>
              <a:rPr lang="en-US" dirty="0"/>
              <a:t>	-&gt; 10 (B’s currency) to B1</a:t>
            </a:r>
          </a:p>
          <a:p>
            <a:pPr marL="0" indent="0">
              <a:buNone/>
            </a:pPr>
            <a:r>
              <a:rPr lang="en-US" dirty="0"/>
              <a:t>		-&gt; 100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290095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Lottery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Ticket transfer</a:t>
            </a:r>
          </a:p>
          <a:p>
            <a:r>
              <a:rPr lang="en-US" dirty="0"/>
              <a:t>Ticket inflation</a:t>
            </a:r>
          </a:p>
          <a:p>
            <a:r>
              <a:rPr lang="en-US" dirty="0"/>
              <a:t>Compensation ticket</a:t>
            </a:r>
          </a:p>
          <a:p>
            <a:endParaRPr lang="en-US" dirty="0"/>
          </a:p>
          <a:p>
            <a:r>
              <a:rPr lang="en-US" dirty="0"/>
              <a:t>How to assign tickets?</a:t>
            </a:r>
          </a:p>
          <a:p>
            <a:endParaRPr lang="en-US" dirty="0"/>
          </a:p>
          <a:p>
            <a:r>
              <a:rPr lang="en-US" dirty="0"/>
              <a:t>Why not Deterministic?</a:t>
            </a:r>
          </a:p>
        </p:txBody>
      </p:sp>
    </p:spTree>
    <p:extLst>
      <p:ext uri="{BB962C8B-B14F-4D97-AF65-F5344CB8AC3E}">
        <p14:creationId xmlns:p14="http://schemas.microsoft.com/office/powerpoint/2010/main" val="2257753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Stride Scheduling:</a:t>
            </a:r>
            <a:br>
              <a:rPr lang="en-US" dirty="0"/>
            </a:br>
            <a:r>
              <a:rPr lang="en-US" dirty="0"/>
              <a:t>a deterministic fair-share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67311"/>
            <a:ext cx="7886700" cy="1009652"/>
          </a:xfrm>
        </p:spPr>
        <p:txBody>
          <a:bodyPr/>
          <a:lstStyle/>
          <a:p>
            <a:r>
              <a:rPr lang="en-US" dirty="0"/>
              <a:t>Deterministic but requires global state</a:t>
            </a:r>
          </a:p>
          <a:p>
            <a:pPr lvl="1"/>
            <a:r>
              <a:rPr lang="en-US" dirty="0"/>
              <a:t>What if a new job enters in the middle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866900"/>
            <a:ext cx="64579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4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Workload assumption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MLFQ</a:t>
            </a:r>
          </a:p>
          <a:p>
            <a:r>
              <a:rPr lang="en-US" dirty="0"/>
              <a:t>Lottery Scheduling and stride scheduling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7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pPr lvl="1"/>
            <a:r>
              <a:rPr lang="en-US" dirty="0"/>
              <a:t>CPU: illusion of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private CPU</a:t>
            </a:r>
          </a:p>
          <a:p>
            <a:pPr lvl="1"/>
            <a:r>
              <a:rPr lang="en-US" dirty="0"/>
              <a:t>RAM: illusion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private memory</a:t>
            </a:r>
          </a:p>
          <a:p>
            <a:r>
              <a:rPr lang="en-US" dirty="0"/>
              <a:t>Concurrency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11082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Early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flipV="1">
            <a:off x="3773183" y="1770912"/>
            <a:ext cx="1988820" cy="10560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3183" y="1770912"/>
            <a:ext cx="1988820" cy="3764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773183" y="2826917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8530" y="1951932"/>
            <a:ext cx="18381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Operating System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Current Program</a:t>
            </a:r>
          </a:p>
          <a:p>
            <a:pPr algn="ctr"/>
            <a:r>
              <a:rPr lang="en-US" dirty="0"/>
              <a:t>(code, data, etc.)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0296" y="1582039"/>
            <a:ext cx="6639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64KB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5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and</a:t>
            </a:r>
            <a:br>
              <a:rPr lang="en-US" dirty="0"/>
            </a:br>
            <a:r>
              <a:rPr lang="en-US" dirty="0"/>
              <a:t>Time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give the illusion of many virtual CPUs by saving CPU registers to memory when a process isn’t running</a:t>
            </a:r>
          </a:p>
          <a:p>
            <a:endParaRPr lang="en-US" dirty="0"/>
          </a:p>
          <a:p>
            <a:r>
              <a:rPr lang="en-US" dirty="0"/>
              <a:t>We give the illusion of many virtual memories by saving memory to disk when a process isn’t running</a:t>
            </a:r>
          </a:p>
          <a:p>
            <a:pPr lvl="1"/>
            <a:r>
              <a:rPr lang="en-US" dirty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30863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flipV="1">
            <a:off x="3765210" y="4578178"/>
            <a:ext cx="1988820" cy="957013"/>
          </a:xfrm>
          <a:prstGeom prst="rect">
            <a:avLst/>
          </a:prstGeom>
          <a:pattFill prst="plaid">
            <a:fgClr>
              <a:schemeClr val="accent3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3765210" y="3744713"/>
            <a:ext cx="1988820" cy="282288"/>
          </a:xfrm>
          <a:prstGeom prst="rect">
            <a:avLst/>
          </a:prstGeom>
          <a:pattFill prst="plaid">
            <a:fgClr>
              <a:schemeClr val="accent3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V="1">
            <a:off x="3765210" y="2380155"/>
            <a:ext cx="1988820" cy="282288"/>
          </a:xfrm>
          <a:prstGeom prst="rect">
            <a:avLst/>
          </a:prstGeom>
          <a:pattFill prst="plaid">
            <a:fgClr>
              <a:schemeClr val="accent3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Sharing Memory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3773183" y="1770911"/>
            <a:ext cx="1988820" cy="610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3183" y="1770912"/>
            <a:ext cx="1988820" cy="3764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73182" y="238188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8527" y="1770911"/>
            <a:ext cx="18381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Operating System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r>
              <a:rPr lang="en-US" dirty="0"/>
              <a:t>Process C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r>
              <a:rPr lang="en-US" dirty="0"/>
              <a:t>Process B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r>
              <a:rPr lang="en-US" dirty="0"/>
              <a:t>(free)</a:t>
            </a:r>
          </a:p>
          <a:p>
            <a:pPr algn="ctr"/>
            <a:r>
              <a:rPr lang="en-US" dirty="0"/>
              <a:t>Process A</a:t>
            </a:r>
          </a:p>
          <a:p>
            <a:pPr algn="ctr"/>
            <a:r>
              <a:rPr lang="en-US" dirty="0"/>
              <a:t>(code, data, etc.)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765210" y="266244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73182" y="320565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73182" y="375395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65210" y="402700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65210" y="4579454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4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key assumptions?</a:t>
            </a:r>
          </a:p>
          <a:p>
            <a:r>
              <a:rPr lang="en-US" dirty="0"/>
              <a:t>What metrics are important?</a:t>
            </a:r>
          </a:p>
          <a:p>
            <a:r>
              <a:rPr lang="en-US" dirty="0"/>
              <a:t>What basic approaches have been used in the earliest of computer systems?</a:t>
            </a:r>
          </a:p>
        </p:txBody>
      </p:sp>
    </p:spTree>
    <p:extLst>
      <p:ext uri="{BB962C8B-B14F-4D97-AF65-F5344CB8AC3E}">
        <p14:creationId xmlns:p14="http://schemas.microsoft.com/office/powerpoint/2010/main" val="580211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18170" cy="4351338"/>
          </a:xfrm>
        </p:spPr>
        <p:txBody>
          <a:bodyPr/>
          <a:lstStyle/>
          <a:p>
            <a:r>
              <a:rPr lang="en-US" dirty="0"/>
              <a:t>The process address space</a:t>
            </a:r>
          </a:p>
          <a:p>
            <a:pPr lvl="1"/>
            <a:r>
              <a:rPr lang="en-US" altLang="zh-CN" dirty="0"/>
              <a:t>Process’s view </a:t>
            </a:r>
            <a:r>
              <a:rPr lang="en-US" dirty="0"/>
              <a:t>of memory in the system</a:t>
            </a:r>
          </a:p>
          <a:p>
            <a:pPr lvl="1"/>
            <a:r>
              <a:rPr lang="en-US" dirty="0"/>
              <a:t>a set of addresses that map to RAM cell</a:t>
            </a:r>
          </a:p>
          <a:p>
            <a:pPr lvl="1"/>
            <a:r>
              <a:rPr lang="en-US" dirty="0"/>
              <a:t>private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6530" y="3742055"/>
            <a:ext cx="1988820" cy="18873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9610" y="3505835"/>
            <a:ext cx="5292090" cy="294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int</a:t>
            </a:r>
            <a:r>
              <a:rPr lang="en-US" sz="2400" dirty="0"/>
              <a:t>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</a:t>
            </a:r>
            <a:r>
              <a:rPr lang="en-US" sz="2400" dirty="0" err="1"/>
              <a:t>argv</a:t>
            </a:r>
            <a:r>
              <a:rPr lang="en-US" sz="2400" dirty="0"/>
              <a:t>[])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*z = </a:t>
            </a:r>
            <a:r>
              <a:rPr lang="en-US" sz="2400" dirty="0" err="1"/>
              <a:t>malloc</a:t>
            </a:r>
            <a:r>
              <a:rPr lang="en-US" sz="2400" dirty="0"/>
              <a:t>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526530" y="2686050"/>
            <a:ext cx="1988820" cy="3490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26530" y="32162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26530" y="374205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26530" y="295719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26529" y="5633807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8824" y="2640739"/>
            <a:ext cx="704232" cy="3577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endParaRPr lang="en-US" sz="1050" dirty="0"/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20940" y="3742055"/>
            <a:ext cx="0" cy="445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520940" y="5215428"/>
            <a:ext cx="0" cy="413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15349" y="2473105"/>
            <a:ext cx="6639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15KB</a:t>
            </a:r>
          </a:p>
          <a:p>
            <a:endParaRPr lang="en-US" dirty="0"/>
          </a:p>
          <a:p>
            <a:r>
              <a:rPr lang="en-US" altLang="zh-CN" dirty="0"/>
              <a:t>16KB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virtualization?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address generated by a user program is a virtual address</a:t>
            </a:r>
          </a:p>
          <a:p>
            <a:endParaRPr lang="en-US" dirty="0"/>
          </a:p>
          <a:p>
            <a:r>
              <a:rPr lang="en-US" dirty="0"/>
              <a:t>The program really isn’t in memory at physical addresses 0 through 16KB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7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657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Each job runs for the same amount of time.</a:t>
            </a:r>
          </a:p>
          <a:p>
            <a:pPr marL="0" indent="0">
              <a:buNone/>
            </a:pPr>
            <a:r>
              <a:rPr lang="en-US" dirty="0"/>
              <a:t>2. All jobs arrive at the same time.</a:t>
            </a:r>
          </a:p>
          <a:p>
            <a:pPr marL="0" indent="0">
              <a:buNone/>
            </a:pPr>
            <a:r>
              <a:rPr lang="en-US" dirty="0"/>
              <a:t>3. Once started, each job runs to completion.</a:t>
            </a:r>
          </a:p>
          <a:p>
            <a:pPr marL="0" indent="0">
              <a:buNone/>
            </a:pPr>
            <a:r>
              <a:rPr lang="en-US" dirty="0"/>
              <a:t>4. All jobs only use the CPU (i.e., they perform no I/O).</a:t>
            </a:r>
          </a:p>
          <a:p>
            <a:pPr marL="0" indent="0">
              <a:buNone/>
            </a:pPr>
            <a:r>
              <a:rPr lang="en-US" dirty="0"/>
              <a:t>5. The run-time of each job is known.</a:t>
            </a:r>
          </a:p>
        </p:txBody>
      </p:sp>
    </p:spTree>
    <p:extLst>
      <p:ext uri="{BB962C8B-B14F-4D97-AF65-F5344CB8AC3E}">
        <p14:creationId xmlns:p14="http://schemas.microsoft.com/office/powerpoint/2010/main" val="190689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Performance: turnaround time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turnaround</a:t>
            </a:r>
            <a:r>
              <a:rPr lang="en-US" dirty="0"/>
              <a:t> = T</a:t>
            </a:r>
            <a:r>
              <a:rPr lang="en-US" baseline="-25000" dirty="0"/>
              <a:t>completion</a:t>
            </a:r>
            <a:r>
              <a:rPr lang="en-US" dirty="0"/>
              <a:t> − T</a:t>
            </a:r>
            <a:r>
              <a:rPr lang="en-US" baseline="-25000" dirty="0"/>
              <a:t>arrival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Performance: response time</a:t>
            </a:r>
          </a:p>
          <a:p>
            <a:pPr marL="0" indent="0" algn="ctr">
              <a:buNone/>
            </a:pPr>
            <a:r>
              <a:rPr lang="en-US" dirty="0" err="1"/>
              <a:t>T</a:t>
            </a:r>
            <a:r>
              <a:rPr lang="en-US" baseline="-25000" dirty="0" err="1"/>
              <a:t>response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firstrun</a:t>
            </a:r>
            <a:r>
              <a:rPr lang="en-US" dirty="0"/>
              <a:t> − T</a:t>
            </a:r>
            <a:r>
              <a:rPr lang="en-US" baseline="-25000" dirty="0"/>
              <a:t>arrival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1FA1-FC3B-437B-828A-E6392A00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Policies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98C4-10AA-486E-A8E8-7E85F367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In, First Out</a:t>
            </a:r>
          </a:p>
          <a:p>
            <a:r>
              <a:rPr lang="en-US" altLang="zh-CN" dirty="0"/>
              <a:t>Shortest Job First</a:t>
            </a:r>
          </a:p>
          <a:p>
            <a:r>
              <a:rPr lang="en-US" dirty="0"/>
              <a:t>Shortest Time-to-Completion First</a:t>
            </a:r>
          </a:p>
          <a:p>
            <a:r>
              <a:rPr lang="en-US" dirty="0"/>
              <a:t>Round robin</a:t>
            </a:r>
          </a:p>
          <a:p>
            <a:r>
              <a:rPr lang="en-US" dirty="0"/>
              <a:t>Incorporating I/O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5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urnaround time or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FIFO, SJF, or STCF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88087" y="2617590"/>
            <a:ext cx="3535285" cy="968572"/>
            <a:chOff x="2586025" y="4734364"/>
            <a:chExt cx="3535285" cy="968572"/>
          </a:xfrm>
        </p:grpSpPr>
        <p:grpSp>
          <p:nvGrpSpPr>
            <p:cNvPr id="5" name="Group 4"/>
            <p:cNvGrpSpPr/>
            <p:nvPr/>
          </p:nvGrpSpPr>
          <p:grpSpPr>
            <a:xfrm>
              <a:off x="2586025" y="5284274"/>
              <a:ext cx="3535285" cy="418662"/>
              <a:chOff x="2862867" y="4857750"/>
              <a:chExt cx="3535285" cy="41866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738948" y="4734364"/>
              <a:ext cx="1047376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94617" y="4734364"/>
              <a:ext cx="1038860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41770" y="4734364"/>
              <a:ext cx="1005618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28925" y="4734065"/>
            <a:ext cx="3535285" cy="968772"/>
            <a:chOff x="2586025" y="4734164"/>
            <a:chExt cx="3535285" cy="968772"/>
          </a:xfrm>
        </p:grpSpPr>
        <p:grpSp>
          <p:nvGrpSpPr>
            <p:cNvPr id="25" name="Group 24"/>
            <p:cNvGrpSpPr/>
            <p:nvPr/>
          </p:nvGrpSpPr>
          <p:grpSpPr>
            <a:xfrm>
              <a:off x="2586025" y="5284274"/>
              <a:ext cx="3535285" cy="418662"/>
              <a:chOff x="2862867" y="4857750"/>
              <a:chExt cx="3535285" cy="418662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2738948" y="4734364"/>
              <a:ext cx="210312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51604" y="4734164"/>
              <a:ext cx="21031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54678" y="4734164"/>
              <a:ext cx="210312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3612530" y="4734265"/>
            <a:ext cx="21031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25186" y="4734065"/>
            <a:ext cx="21031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28260" y="4734065"/>
            <a:ext cx="210312" cy="578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231795" y="4734265"/>
            <a:ext cx="21031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444451" y="4734065"/>
            <a:ext cx="21031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47525" y="4734065"/>
            <a:ext cx="210312" cy="578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61610" y="4734065"/>
            <a:ext cx="21031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074266" y="4733865"/>
            <a:ext cx="21031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277340" y="4733865"/>
            <a:ext cx="210312" cy="578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80875" y="4734065"/>
            <a:ext cx="21031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693531" y="4733865"/>
            <a:ext cx="21031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896605" y="4733865"/>
            <a:ext cx="210312" cy="578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Minimizing response time</a:t>
            </a:r>
          </a:p>
          <a:p>
            <a:pPr lvl="1"/>
            <a:r>
              <a:rPr lang="en-US" dirty="0"/>
              <a:t>requires more context switches for many processes</a:t>
            </a:r>
          </a:p>
          <a:p>
            <a:pPr lvl="1"/>
            <a:r>
              <a:rPr lang="en-US" dirty="0"/>
              <a:t>incur more scheduling overhead </a:t>
            </a:r>
          </a:p>
          <a:p>
            <a:pPr lvl="1"/>
            <a:r>
              <a:rPr lang="en-US" dirty="0"/>
              <a:t>decrease system throughput</a:t>
            </a:r>
          </a:p>
          <a:p>
            <a:pPr lvl="1"/>
            <a:r>
              <a:rPr lang="en-US" dirty="0"/>
              <a:t>Increase turnaround time</a:t>
            </a:r>
          </a:p>
          <a:p>
            <a:endParaRPr lang="en-US" dirty="0"/>
          </a:p>
          <a:p>
            <a:r>
              <a:rPr lang="en-US" dirty="0"/>
              <a:t>Scheduling algorithm depends on nature of system</a:t>
            </a:r>
          </a:p>
          <a:p>
            <a:pPr lvl="1"/>
            <a:r>
              <a:rPr lang="en-US" dirty="0"/>
              <a:t>Batch vs. interactive</a:t>
            </a:r>
          </a:p>
          <a:p>
            <a:pPr lvl="1"/>
            <a:r>
              <a:rPr lang="en-US" dirty="0"/>
              <a:t>Designing a generic AND efficient scheduler is difficult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9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Optimize turnaround time without priori knowledge</a:t>
            </a:r>
          </a:p>
          <a:p>
            <a:pPr lvl="1"/>
            <a:r>
              <a:rPr lang="en-US" dirty="0"/>
              <a:t>Optimize response time for interactive users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9267" y="3483529"/>
            <a:ext cx="4571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Q6</a:t>
            </a:r>
          </a:p>
          <a:p>
            <a:r>
              <a:rPr lang="en-US" dirty="0"/>
              <a:t>Q5</a:t>
            </a:r>
          </a:p>
          <a:p>
            <a:r>
              <a:rPr lang="en-US" dirty="0"/>
              <a:t>Q4</a:t>
            </a:r>
          </a:p>
          <a:p>
            <a:r>
              <a:rPr lang="en-US" dirty="0"/>
              <a:t>Q3</a:t>
            </a:r>
          </a:p>
          <a:p>
            <a:r>
              <a:rPr lang="en-US" dirty="0"/>
              <a:t>Q2</a:t>
            </a:r>
          </a:p>
          <a:p>
            <a:r>
              <a:rPr lang="en-US" dirty="0"/>
              <a:t>Q1</a:t>
            </a:r>
          </a:p>
        </p:txBody>
      </p:sp>
      <p:sp>
        <p:nvSpPr>
          <p:cNvPr id="5" name="Oval 4"/>
          <p:cNvSpPr/>
          <p:nvPr/>
        </p:nvSpPr>
        <p:spPr>
          <a:xfrm>
            <a:off x="1991360" y="356616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72080" y="3569016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91360" y="4404188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91360" y="494792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45360" y="3657600"/>
            <a:ext cx="3352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7563" y="3657600"/>
            <a:ext cx="3352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77563" y="4495628"/>
            <a:ext cx="3352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77563" y="5049520"/>
            <a:ext cx="3352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078480" y="3942080"/>
            <a:ext cx="5589270" cy="238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1: If Priority(A) &gt; Priority(B)</a:t>
            </a:r>
          </a:p>
          <a:p>
            <a:pPr marL="0" indent="0">
              <a:buNone/>
            </a:pPr>
            <a:r>
              <a:rPr lang="en-US" dirty="0"/>
              <a:t>                    A runs (B doesn’t).</a:t>
            </a:r>
          </a:p>
          <a:p>
            <a:r>
              <a:rPr lang="en-US" dirty="0"/>
              <a:t>Rule 2: If Priority(A) = Priority(B)</a:t>
            </a:r>
          </a:p>
          <a:p>
            <a:pPr marL="0" indent="0">
              <a:buNone/>
            </a:pPr>
            <a:r>
              <a:rPr lang="en-US" dirty="0"/>
              <a:t>                    A &amp; B run in RR.</a:t>
            </a:r>
          </a:p>
        </p:txBody>
      </p:sp>
    </p:spTree>
    <p:extLst>
      <p:ext uri="{BB962C8B-B14F-4D97-AF65-F5344CB8AC3E}">
        <p14:creationId xmlns:p14="http://schemas.microsoft.com/office/powerpoint/2010/main" val="105033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6174</TotalTime>
  <Words>1361</Words>
  <Application>Microsoft Office PowerPoint</Application>
  <PresentationFormat>On-screen Show (4:3)</PresentationFormat>
  <Paragraphs>433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Consolas</vt:lpstr>
      <vt:lpstr>Office Theme</vt:lpstr>
      <vt:lpstr>Lecture 4 Scheduling: MLFQ Memory: Address Space</vt:lpstr>
      <vt:lpstr>PA0 is due September 10 2018, 4:00 AM</vt:lpstr>
      <vt:lpstr>How to develop scheduling policy</vt:lpstr>
      <vt:lpstr>Workload Assumptions</vt:lpstr>
      <vt:lpstr>Scheduling Metrics</vt:lpstr>
      <vt:lpstr>Simple Policies</vt:lpstr>
      <vt:lpstr>Turnaround time or response time</vt:lpstr>
      <vt:lpstr>Conflicting criteria</vt:lpstr>
      <vt:lpstr>Multi-level feedback queue</vt:lpstr>
      <vt:lpstr>How to Change Priority</vt:lpstr>
      <vt:lpstr>Example</vt:lpstr>
      <vt:lpstr>Example with I/O</vt:lpstr>
      <vt:lpstr>Priority Boost</vt:lpstr>
      <vt:lpstr>Gaming the scheduler</vt:lpstr>
      <vt:lpstr>Better Accounting</vt:lpstr>
      <vt:lpstr> Tuning MLFQ And Other Issues</vt:lpstr>
      <vt:lpstr>Workload Assumptions</vt:lpstr>
      <vt:lpstr>MLFQ rules</vt:lpstr>
      <vt:lpstr>Scheduling Metrics</vt:lpstr>
      <vt:lpstr>A proportional-share or  A fair-share scheduler</vt:lpstr>
      <vt:lpstr>Lottery Code</vt:lpstr>
      <vt:lpstr>Ticket currency</vt:lpstr>
      <vt:lpstr>More on Lottery Scheduling</vt:lpstr>
      <vt:lpstr>Stride Scheduling: a deterministic fair-share scheduler</vt:lpstr>
      <vt:lpstr>Scheduling</vt:lpstr>
      <vt:lpstr>OSTEP</vt:lpstr>
      <vt:lpstr>Early Systems</vt:lpstr>
      <vt:lpstr>Multiprogramming and Time Sharing</vt:lpstr>
      <vt:lpstr>Space Sharing Memory</vt:lpstr>
      <vt:lpstr>The Abstraction</vt:lpstr>
      <vt:lpstr>What is the virtualization?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Memory Management</dc:title>
  <dc:creator>aliang</dc:creator>
  <cp:lastModifiedBy>king aliang</cp:lastModifiedBy>
  <cp:revision>135</cp:revision>
  <dcterms:created xsi:type="dcterms:W3CDTF">2015-01-21T01:08:53Z</dcterms:created>
  <dcterms:modified xsi:type="dcterms:W3CDTF">2018-09-06T08:23:03Z</dcterms:modified>
</cp:coreProperties>
</file>