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6" r:id="rId2"/>
    <p:sldId id="320" r:id="rId3"/>
    <p:sldId id="310" r:id="rId4"/>
    <p:sldId id="311" r:id="rId5"/>
    <p:sldId id="312" r:id="rId6"/>
    <p:sldId id="313" r:id="rId7"/>
    <p:sldId id="317" r:id="rId8"/>
    <p:sldId id="315" r:id="rId9"/>
    <p:sldId id="256" r:id="rId10"/>
    <p:sldId id="275" r:id="rId11"/>
    <p:sldId id="258" r:id="rId12"/>
    <p:sldId id="316" r:id="rId13"/>
    <p:sldId id="322" r:id="rId14"/>
    <p:sldId id="261" r:id="rId15"/>
    <p:sldId id="323" r:id="rId16"/>
    <p:sldId id="324" r:id="rId17"/>
    <p:sldId id="278" r:id="rId18"/>
    <p:sldId id="279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285" r:id="rId33"/>
    <p:sldId id="338" r:id="rId34"/>
    <p:sldId id="341" r:id="rId35"/>
    <p:sldId id="339" r:id="rId36"/>
    <p:sldId id="340" r:id="rId37"/>
    <p:sldId id="342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 autoAdjust="0"/>
    <p:restoredTop sz="71116" autoAdjust="0"/>
  </p:normalViewPr>
  <p:slideViewPr>
    <p:cSldViewPr snapToGrid="0">
      <p:cViewPr varScale="1">
        <p:scale>
          <a:sx n="58" d="100"/>
          <a:sy n="58" d="100"/>
        </p:scale>
        <p:origin x="2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D38D0-B180-4F0B-A5A0-7234AD56CE1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4460D-0BF3-4F8A-8496-16F782A1C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4460D-0BF3-4F8A-8496-16F782A1C3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2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5FFB-A960-4776-9A27-8E534D2479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2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80" y="1825625"/>
            <a:ext cx="83492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PA1 </a:t>
            </a:r>
            <a:r>
              <a:rPr lang="en-US" altLang="zh-CN" sz="4800" dirty="0"/>
              <a:t>is now</a:t>
            </a:r>
            <a:r>
              <a:rPr lang="en-US" sz="4800" dirty="0"/>
              <a:t> out</a:t>
            </a:r>
          </a:p>
          <a:p>
            <a:pPr marL="0" indent="0">
              <a:buNone/>
            </a:pPr>
            <a:r>
              <a:rPr lang="en-US" sz="4800" dirty="0"/>
              <a:t>Due very late September 30</a:t>
            </a:r>
          </a:p>
          <a:p>
            <a:pPr marL="0" indent="0">
              <a:buNone/>
            </a:pPr>
            <a:r>
              <a:rPr lang="en-US" sz="4800" dirty="0"/>
              <a:t>(4AM October 1)</a:t>
            </a:r>
          </a:p>
        </p:txBody>
      </p:sp>
    </p:spTree>
    <p:extLst>
      <p:ext uri="{BB962C8B-B14F-4D97-AF65-F5344CB8AC3E}">
        <p14:creationId xmlns:p14="http://schemas.microsoft.com/office/powerpoint/2010/main" val="10069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V="1">
            <a:off x="3765210" y="4578178"/>
            <a:ext cx="1988820" cy="957013"/>
          </a:xfrm>
          <a:prstGeom prst="rect">
            <a:avLst/>
          </a:prstGeom>
          <a:pattFill prst="plaid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3765210" y="3744713"/>
            <a:ext cx="1988820" cy="282288"/>
          </a:xfrm>
          <a:prstGeom prst="rect">
            <a:avLst/>
          </a:prstGeom>
          <a:pattFill prst="plaid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3765210" y="2380155"/>
            <a:ext cx="1988820" cy="282288"/>
          </a:xfrm>
          <a:prstGeom prst="rect">
            <a:avLst/>
          </a:prstGeom>
          <a:pattFill prst="plaid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Sharing Memory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3773183" y="1770911"/>
            <a:ext cx="1988820" cy="610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3183" y="1770912"/>
            <a:ext cx="1988820" cy="3764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73182" y="238188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8527" y="1770911"/>
            <a:ext cx="18381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r>
              <a:rPr lang="en-US" dirty="0"/>
              <a:t>Process C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r>
              <a:rPr lang="en-US" dirty="0"/>
              <a:t>Process B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r>
              <a:rPr lang="en-US" dirty="0"/>
              <a:t>Process A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765210" y="266244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73182" y="320565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73182" y="375395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5210" y="402700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65210" y="457945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8170" cy="4351338"/>
          </a:xfrm>
        </p:spPr>
        <p:txBody>
          <a:bodyPr/>
          <a:lstStyle/>
          <a:p>
            <a:r>
              <a:rPr lang="en-US" dirty="0"/>
              <a:t>The process address space</a:t>
            </a:r>
          </a:p>
          <a:p>
            <a:pPr lvl="1"/>
            <a:r>
              <a:rPr lang="en-US" altLang="zh-CN" dirty="0"/>
              <a:t>Process’s view </a:t>
            </a:r>
            <a:r>
              <a:rPr lang="en-US" dirty="0"/>
              <a:t>of memory in the system</a:t>
            </a:r>
          </a:p>
          <a:p>
            <a:pPr lvl="1"/>
            <a:r>
              <a:rPr lang="en-US" dirty="0"/>
              <a:t>a set of addresses that map to RAM cell</a:t>
            </a:r>
          </a:p>
          <a:p>
            <a:pPr lvl="1"/>
            <a:r>
              <a:rPr lang="en-US" dirty="0"/>
              <a:t>private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530" y="3742055"/>
            <a:ext cx="1988820" cy="1887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9610" y="3505835"/>
            <a:ext cx="5292090" cy="294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*z = </a:t>
            </a:r>
            <a:r>
              <a:rPr lang="en-US" sz="2400" dirty="0" err="1"/>
              <a:t>malloc</a:t>
            </a:r>
            <a:r>
              <a:rPr lang="en-US" sz="2400" dirty="0"/>
              <a:t>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6530" y="2686050"/>
            <a:ext cx="1988820" cy="3490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26530" y="32162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26530" y="374205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26530" y="295719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26529" y="5633807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8824" y="2640739"/>
            <a:ext cx="704232" cy="3577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20940" y="3742055"/>
            <a:ext cx="0" cy="445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520940" y="5215428"/>
            <a:ext cx="0" cy="413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5349" y="2473105"/>
            <a:ext cx="6639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15KB</a:t>
            </a:r>
          </a:p>
          <a:p>
            <a:endParaRPr lang="en-US" dirty="0"/>
          </a:p>
          <a:p>
            <a:r>
              <a:rPr lang="en-US" altLang="zh-CN" dirty="0"/>
              <a:t>16KB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virtualization?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address generated by a user program is a virtual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  <a:p>
            <a:endParaRPr lang="en-US" dirty="0"/>
          </a:p>
          <a:p>
            <a:r>
              <a:rPr lang="en-US" dirty="0"/>
              <a:t>Efficiency</a:t>
            </a:r>
          </a:p>
          <a:p>
            <a:endParaRPr lang="en-US" dirty="0"/>
          </a:p>
          <a:p>
            <a:r>
              <a:rPr lang="en-US" dirty="0"/>
              <a:t>Protection and isolation</a:t>
            </a:r>
          </a:p>
          <a:p>
            <a:endParaRPr lang="en-US" dirty="0"/>
          </a:p>
          <a:p>
            <a:r>
              <a:rPr lang="en-US" dirty="0"/>
              <a:t>Hardware-based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7825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0" y="1690689"/>
            <a:ext cx="5943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_main:</a:t>
            </a:r>
          </a:p>
          <a:p>
            <a:pPr marL="0" indent="0">
              <a:buNone/>
            </a:pPr>
            <a:r>
              <a:rPr lang="en-US" sz="2400" dirty="0"/>
              <a:t>0000000000000000 </a:t>
            </a:r>
            <a:r>
              <a:rPr lang="en-US" sz="2400" dirty="0" err="1"/>
              <a:t>pushq</a:t>
            </a:r>
            <a:r>
              <a:rPr lang="en-US" sz="2400" dirty="0"/>
              <a:t> %</a:t>
            </a:r>
            <a:r>
              <a:rPr lang="en-US" sz="2400" dirty="0" err="1"/>
              <a:t>rbp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/>
              <a:t>0000000000000010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None/>
            </a:pPr>
            <a:r>
              <a:rPr lang="en-US" sz="2400" dirty="0"/>
              <a:t>0000000000000014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None/>
            </a:pPr>
            <a:r>
              <a:rPr lang="en-US" sz="2400" dirty="0"/>
              <a:t>0000000000000017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201035"/>
            <a:ext cx="1796415" cy="1113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x = x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7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Accesses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3895725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%rip starts with 0x10</a:t>
            </a:r>
          </a:p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/>
              <a:t> starts with 0x200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0x10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None/>
            </a:pPr>
            <a:r>
              <a:rPr lang="en-US" sz="2400" dirty="0"/>
              <a:t>0x14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None/>
            </a:pPr>
            <a:r>
              <a:rPr lang="en-US" sz="2400" dirty="0"/>
              <a:t>0x17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7250" y="1690689"/>
            <a:ext cx="3895725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load from 0x186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0x14</a:t>
            </a:r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no memory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0x17</a:t>
            </a:r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store to 0x186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9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Multiple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Time Sharing</a:t>
            </a:r>
          </a:p>
          <a:p>
            <a:r>
              <a:rPr lang="en-US" dirty="0"/>
              <a:t>Static Relocation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Base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Base+Bounds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40509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Relocation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3490914"/>
            <a:ext cx="38957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746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en-US" dirty="0"/>
              <a:t>ewrite each program before loading it as a process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19625" y="2300289"/>
            <a:ext cx="42005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9625" y="4786314"/>
            <a:ext cx="42005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32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22369" y="101380"/>
            <a:ext cx="663964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8KB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12KB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16KB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00001" y="904082"/>
            <a:ext cx="42005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10</a:t>
            </a:r>
            <a:r>
              <a:rPr lang="en-US" sz="2400" dirty="0"/>
              <a:t>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62473" y="4364764"/>
            <a:ext cx="4200525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30</a:t>
            </a:r>
            <a:r>
              <a:rPr lang="en-US" sz="2400" dirty="0"/>
              <a:t>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3731669" y="1127125"/>
            <a:ext cx="830806" cy="1892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722368" y="4566286"/>
            <a:ext cx="830806" cy="1892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5075" y="904082"/>
            <a:ext cx="1552575" cy="4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91362" y="1821101"/>
            <a:ext cx="1552575" cy="4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57925" y="4378257"/>
            <a:ext cx="1552575" cy="4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1362" y="5295276"/>
            <a:ext cx="1552575" cy="4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Multiple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 Sharing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Relocation</a:t>
            </a:r>
          </a:p>
          <a:p>
            <a:r>
              <a:rPr lang="en-US" dirty="0"/>
              <a:t>Base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Base+Bounds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40307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8C103-3CB2-4F92-B183-185F7A21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on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772BC-600A-4559-A7AC-32A4E2D7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 assumption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MLFQ</a:t>
            </a:r>
          </a:p>
          <a:p>
            <a:r>
              <a:rPr lang="en-US" dirty="0"/>
              <a:t>Lottery Scheduling and stride scheduling</a:t>
            </a:r>
          </a:p>
          <a:p>
            <a:endParaRPr lang="en-US" dirty="0"/>
          </a:p>
          <a:p>
            <a:r>
              <a:rPr lang="en-US" dirty="0"/>
              <a:t>A project on scheduling </a:t>
            </a:r>
            <a:r>
              <a:rPr lang="en-US" dirty="0" smtClean="0"/>
              <a:t>next</a:t>
            </a:r>
          </a:p>
          <a:p>
            <a:r>
              <a:rPr lang="en-US" dirty="0"/>
              <a:t>https://</a:t>
            </a:r>
            <a:r>
              <a:rPr lang="en-US" dirty="0" err="1"/>
              <a:t>people.engr.ncsu.edu</a:t>
            </a:r>
            <a:r>
              <a:rPr lang="en-US" dirty="0"/>
              <a:t>/gjin2/Classes/501/Fall2018/assignments/PA1/pa1.html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translate virtual addresses to physical by adding a fixed offset each time.</a:t>
            </a:r>
          </a:p>
          <a:p>
            <a:endParaRPr lang="en-US" dirty="0"/>
          </a:p>
          <a:p>
            <a:r>
              <a:rPr lang="en-US" dirty="0"/>
              <a:t>Store offset in a base register.</a:t>
            </a:r>
          </a:p>
          <a:p>
            <a:endParaRPr lang="en-US" dirty="0"/>
          </a:p>
          <a:p>
            <a:r>
              <a:rPr lang="en-US" dirty="0"/>
              <a:t>Each process has a different value in the base register when running.</a:t>
            </a:r>
          </a:p>
          <a:p>
            <a:endParaRPr lang="en-US" dirty="0"/>
          </a:p>
          <a:p>
            <a:r>
              <a:rPr lang="en-US" dirty="0"/>
              <a:t>This is a “dynamic relocation” technique</a:t>
            </a:r>
          </a:p>
        </p:txBody>
      </p:sp>
    </p:spTree>
    <p:extLst>
      <p:ext uri="{BB962C8B-B14F-4D97-AF65-F5344CB8AC3E}">
        <p14:creationId xmlns:p14="http://schemas.microsoft.com/office/powerpoint/2010/main" val="12325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P1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P2</a:t>
            </a:r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1047750"/>
            <a:ext cx="4648201" cy="2509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"/>
              </a:rPr>
              <a:t>physical address =    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   virtual address + base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P1: load 100, R1 -&gt; load 1124, R1</a:t>
            </a:r>
          </a:p>
          <a:p>
            <a:pPr marL="0" indent="0">
              <a:buNone/>
            </a:pPr>
            <a:r>
              <a:rPr lang="en-US" sz="2400" dirty="0"/>
              <a:t>P2: load 100, R1 -&gt; load 4196, R1</a:t>
            </a:r>
          </a:p>
          <a:p>
            <a:pPr marL="0" indent="0">
              <a:buNone/>
            </a:pPr>
            <a:r>
              <a:rPr lang="en-US" sz="2400" dirty="0"/>
              <a:t>P2: load 1000, R1 -&gt; load 5096, R1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81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Accesses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3895725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%rip starts with 0x10</a:t>
            </a:r>
          </a:p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/>
              <a:t> starts with 0x200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0x10 </a:t>
            </a:r>
            <a:r>
              <a:rPr lang="en-US" sz="2400" dirty="0" err="1"/>
              <a:t>movl</a:t>
            </a:r>
            <a:r>
              <a:rPr lang="en-US" sz="2400" dirty="0"/>
              <a:t> -0x14(%</a:t>
            </a:r>
            <a:r>
              <a:rPr lang="en-US" sz="2400" dirty="0" err="1"/>
              <a:t>rbp</a:t>
            </a:r>
            <a:r>
              <a:rPr lang="en-US" sz="2400" dirty="0"/>
              <a:t>), %r8d</a:t>
            </a:r>
          </a:p>
          <a:p>
            <a:pPr marL="0" indent="0">
              <a:buNone/>
            </a:pPr>
            <a:r>
              <a:rPr lang="en-US" sz="2400" dirty="0"/>
              <a:t>0x14 </a:t>
            </a:r>
            <a:r>
              <a:rPr lang="en-US" sz="2400" dirty="0" err="1"/>
              <a:t>addl</a:t>
            </a:r>
            <a:r>
              <a:rPr lang="en-US" sz="2400" dirty="0"/>
              <a:t> $0x1, %r8d</a:t>
            </a:r>
          </a:p>
          <a:p>
            <a:pPr marL="0" indent="0">
              <a:buNone/>
            </a:pPr>
            <a:r>
              <a:rPr lang="en-US" sz="2400" dirty="0"/>
              <a:t>0x17 </a:t>
            </a:r>
            <a:r>
              <a:rPr lang="en-US" sz="2400" dirty="0" err="1"/>
              <a:t>movl</a:t>
            </a:r>
            <a:r>
              <a:rPr lang="en-US" sz="2400" dirty="0"/>
              <a:t> %r8d, -0x14(%</a:t>
            </a:r>
            <a:r>
              <a:rPr lang="en-US" sz="2400" dirty="0" err="1"/>
              <a:t>rbp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7250" y="1690689"/>
            <a:ext cx="3895725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load from 0x186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0x14</a:t>
            </a:r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no memory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Fetch </a:t>
            </a:r>
            <a:r>
              <a:rPr lang="en-US" sz="2400" dirty="0" err="1"/>
              <a:t>inst</a:t>
            </a:r>
            <a:r>
              <a:rPr lang="en-US" sz="2400" dirty="0"/>
              <a:t> at 0x17</a:t>
            </a:r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inst</a:t>
            </a:r>
            <a:r>
              <a:rPr lang="en-US" sz="2400" dirty="0"/>
              <a:t>, store to 0x186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P1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P2</a:t>
            </a:r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1047749"/>
            <a:ext cx="4648201" cy="3267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"/>
              </a:rPr>
              <a:t>physical address =    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   virtual address + base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P1: load 100, R1 -&gt; load 1124, R1</a:t>
            </a:r>
          </a:p>
          <a:p>
            <a:pPr marL="0" indent="0">
              <a:buNone/>
            </a:pPr>
            <a:r>
              <a:rPr lang="en-US" sz="2400" dirty="0"/>
              <a:t>P2: load 100, R1 -&gt; load 4196, R1</a:t>
            </a:r>
          </a:p>
          <a:p>
            <a:pPr marL="0" indent="0">
              <a:buNone/>
            </a:pPr>
            <a:r>
              <a:rPr lang="en-US" sz="2400" dirty="0"/>
              <a:t>P2: load 1000, R1 -&gt; load 5096, R1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P1: store R1, 3072 -&gt; store R1, 4096</a:t>
            </a:r>
          </a:p>
        </p:txBody>
      </p:sp>
    </p:spTree>
    <p:extLst>
      <p:ext uri="{BB962C8B-B14F-4D97-AF65-F5344CB8AC3E}">
        <p14:creationId xmlns:p14="http://schemas.microsoft.com/office/powerpoint/2010/main" val="2337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Base+Bounds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 Unit (MMU)</a:t>
            </a:r>
          </a:p>
          <a:p>
            <a:pPr lvl="1"/>
            <a:r>
              <a:rPr lang="en-US" dirty="0"/>
              <a:t>Now with base and bounds registers</a:t>
            </a:r>
          </a:p>
          <a:p>
            <a:pPr lvl="1"/>
            <a:r>
              <a:rPr lang="en-US" dirty="0"/>
              <a:t>Will add more into it</a:t>
            </a:r>
          </a:p>
          <a:p>
            <a:endParaRPr lang="en-US" dirty="0"/>
          </a:p>
          <a:p>
            <a:r>
              <a:rPr lang="en-US" dirty="0"/>
              <a:t>Who should do translation with base register?</a:t>
            </a:r>
          </a:p>
          <a:p>
            <a:pPr lvl="1"/>
            <a:r>
              <a:rPr lang="en-US" dirty="0"/>
              <a:t>(1) process, (2) OS, or (3) HW</a:t>
            </a:r>
          </a:p>
          <a:p>
            <a:r>
              <a:rPr lang="en-US" dirty="0"/>
              <a:t>Who should modify the base register?</a:t>
            </a:r>
          </a:p>
          <a:p>
            <a:pPr lvl="1"/>
            <a:r>
              <a:rPr lang="en-US" dirty="0"/>
              <a:t>(1) process, (2) OS, or (3) HW</a:t>
            </a:r>
          </a:p>
        </p:txBody>
      </p:sp>
    </p:spTree>
    <p:extLst>
      <p:ext uri="{BB962C8B-B14F-4D97-AF65-F5344CB8AC3E}">
        <p14:creationId xmlns:p14="http://schemas.microsoft.com/office/powerpoint/2010/main" val="44956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P1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P2</a:t>
            </a:r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1047749"/>
            <a:ext cx="4648201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P1: load 100, R1 -&gt; load 1124, R1</a:t>
            </a:r>
          </a:p>
          <a:p>
            <a:pPr marL="0" indent="0">
              <a:buNone/>
            </a:pPr>
            <a:r>
              <a:rPr lang="en-US" sz="2400" dirty="0"/>
              <a:t>P2: load 100, R1 -&gt; load 4196, R1</a:t>
            </a:r>
          </a:p>
          <a:p>
            <a:pPr marL="0" indent="0">
              <a:buNone/>
            </a:pPr>
            <a:r>
              <a:rPr lang="en-US" sz="2400" dirty="0"/>
              <a:t>P2: load 1000, R1 -&gt; load 5096, R1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P1: store R1, 3072 -&gt; store R1, 4096</a:t>
            </a:r>
          </a:p>
          <a:p>
            <a:pPr marL="0" indent="0">
              <a:buNone/>
            </a:pPr>
            <a:r>
              <a:rPr lang="en-US" sz="2400" dirty="0"/>
              <a:t>	an exception, </a:t>
            </a:r>
            <a:r>
              <a:rPr lang="en-US" altLang="zh-CN" sz="2400" dirty="0"/>
              <a:t>interrupt OS!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59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Privileged mode</a:t>
            </a:r>
          </a:p>
          <a:p>
            <a:r>
              <a:rPr lang="en-US" dirty="0"/>
              <a:t>Base/bounds registers</a:t>
            </a:r>
          </a:p>
          <a:p>
            <a:r>
              <a:rPr lang="en-US" dirty="0"/>
              <a:t>Ability to translate virtual addresses and check if within bounds</a:t>
            </a:r>
          </a:p>
          <a:p>
            <a:r>
              <a:rPr lang="en-US" dirty="0"/>
              <a:t>Privileged instruction(s) to update base/bounds</a:t>
            </a:r>
          </a:p>
          <a:p>
            <a:r>
              <a:rPr lang="en-US" dirty="0"/>
              <a:t>Privileged instruction(s) to register exception handlers </a:t>
            </a:r>
          </a:p>
          <a:p>
            <a:r>
              <a:rPr lang="en-US" dirty="0"/>
              <a:t>Ability to raise exceptions</a:t>
            </a:r>
          </a:p>
        </p:txBody>
      </p:sp>
    </p:spTree>
    <p:extLst>
      <p:ext uri="{BB962C8B-B14F-4D97-AF65-F5344CB8AC3E}">
        <p14:creationId xmlns:p14="http://schemas.microsoft.com/office/powerpoint/2010/main" val="21225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Generally manage memory via free list</a:t>
            </a:r>
          </a:p>
          <a:p>
            <a:endParaRPr lang="en-US" dirty="0"/>
          </a:p>
          <a:p>
            <a:r>
              <a:rPr lang="en-US" dirty="0"/>
              <a:t>Base/bounds management</a:t>
            </a:r>
          </a:p>
          <a:p>
            <a:endParaRPr lang="en-US" dirty="0"/>
          </a:p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0501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33550"/>
            <a:ext cx="7315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066" y="420610"/>
            <a:ext cx="98488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XINU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process has a priority (in the </a:t>
            </a:r>
            <a:r>
              <a:rPr lang="en-US" i="1" dirty="0" err="1"/>
              <a:t>pprio</a:t>
            </a:r>
            <a:r>
              <a:rPr lang="en-US" i="1" dirty="0"/>
              <a:t> </a:t>
            </a:r>
            <a:r>
              <a:rPr lang="en-US" dirty="0"/>
              <a:t>field)</a:t>
            </a:r>
          </a:p>
          <a:p>
            <a:pPr lvl="1"/>
            <a:r>
              <a:rPr lang="en-US" dirty="0"/>
              <a:t>Non-negative integer value</a:t>
            </a:r>
          </a:p>
          <a:p>
            <a:pPr lvl="1"/>
            <a:r>
              <a:rPr lang="en-US" dirty="0"/>
              <a:t>Initialized when process created</a:t>
            </a:r>
          </a:p>
          <a:p>
            <a:pPr lvl="1"/>
            <a:r>
              <a:rPr lang="en-US" dirty="0"/>
              <a:t>Can be changed</a:t>
            </a:r>
          </a:p>
          <a:p>
            <a:r>
              <a:rPr lang="en-US" dirty="0"/>
              <a:t>Scheduler chooses process with the highest priority</a:t>
            </a:r>
          </a:p>
          <a:p>
            <a:r>
              <a:rPr lang="en-US" dirty="0"/>
              <a:t>Processes with the same priority are scheduled in a round-robin fashion</a:t>
            </a:r>
          </a:p>
          <a:p>
            <a:r>
              <a:rPr lang="en-US" dirty="0"/>
              <a:t>Function </a:t>
            </a:r>
            <a:r>
              <a:rPr lang="en-US" i="1" dirty="0" err="1"/>
              <a:t>resched</a:t>
            </a:r>
            <a:r>
              <a:rPr lang="en-US" i="1" dirty="0"/>
              <a:t> </a:t>
            </a:r>
            <a:r>
              <a:rPr lang="en-US" dirty="0"/>
              <a:t>makes the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1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98" y="1032068"/>
            <a:ext cx="9334500" cy="490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768" y="451043"/>
            <a:ext cx="9858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363" y="5043488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0363" y="1673226"/>
            <a:ext cx="19888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33550" y="138938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33550" y="166370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6033" y="507139"/>
            <a:ext cx="1165255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code, data</a:t>
            </a:r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P1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P2</a:t>
            </a:r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33550" y="23209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3550" y="47783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33550" y="50450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4250" y="56927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1047749"/>
            <a:ext cx="4648201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P1: load 100, R1 -&gt; load 1124, R1</a:t>
            </a:r>
          </a:p>
          <a:p>
            <a:pPr marL="0" indent="0">
              <a:buNone/>
            </a:pPr>
            <a:r>
              <a:rPr lang="en-US" sz="2400" dirty="0"/>
              <a:t>P2: load 100, R1 -&gt; load 4196, R1</a:t>
            </a:r>
          </a:p>
          <a:p>
            <a:pPr marL="0" indent="0">
              <a:buNone/>
            </a:pPr>
            <a:r>
              <a:rPr lang="en-US" sz="2400" dirty="0"/>
              <a:t>P2: load 1000, R1 -&gt; load 5096, R1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P1: store R1, 3072 -&gt; store R1, 4096</a:t>
            </a:r>
          </a:p>
          <a:p>
            <a:pPr marL="0" indent="0">
              <a:buNone/>
            </a:pPr>
            <a:r>
              <a:rPr lang="en-US" sz="2400" dirty="0"/>
              <a:t>	an exception, </a:t>
            </a:r>
            <a:r>
              <a:rPr lang="en-US" altLang="zh-CN" sz="2400" dirty="0"/>
              <a:t>interrupt OS!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Problems?</a:t>
            </a:r>
          </a:p>
          <a:p>
            <a:pPr marL="0" indent="0">
              <a:buNone/>
            </a:pPr>
            <a:r>
              <a:rPr lang="en-US" sz="2400" dirty="0"/>
              <a:t>Internal fragmentation</a:t>
            </a:r>
          </a:p>
          <a:p>
            <a:pPr marL="0" indent="0">
              <a:buNone/>
            </a:pPr>
            <a:r>
              <a:rPr lang="en-US" sz="2400" dirty="0"/>
              <a:t>Virtual space size constraint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Multiple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 Sharing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Relocation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Base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Base+Bounds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274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generalize </a:t>
            </a:r>
            <a:r>
              <a:rPr lang="en-US" dirty="0" err="1"/>
              <a:t>base+bounds</a:t>
            </a:r>
            <a:endParaRPr lang="en-US" dirty="0"/>
          </a:p>
          <a:p>
            <a:pPr lvl="1"/>
            <a:r>
              <a:rPr lang="en-US" dirty="0"/>
              <a:t>One </a:t>
            </a:r>
            <a:r>
              <a:rPr lang="en-US" dirty="0" err="1"/>
              <a:t>base+bound</a:t>
            </a:r>
            <a:r>
              <a:rPr lang="en-US" altLang="zh-CN" dirty="0" err="1"/>
              <a:t>s</a:t>
            </a:r>
            <a:r>
              <a:rPr lang="en-US" dirty="0"/>
              <a:t> pair for each segment</a:t>
            </a:r>
          </a:p>
          <a:p>
            <a:pPr lvl="1"/>
            <a:r>
              <a:rPr lang="en-US" dirty="0"/>
              <a:t>Requires more registers!</a:t>
            </a:r>
          </a:p>
          <a:p>
            <a:pPr lvl="1"/>
            <a:endParaRPr lang="en-US" dirty="0"/>
          </a:p>
          <a:p>
            <a:r>
              <a:rPr lang="en-US" dirty="0"/>
              <a:t>Resize segments as needed</a:t>
            </a:r>
          </a:p>
        </p:txBody>
      </p:sp>
    </p:spTree>
    <p:extLst>
      <p:ext uri="{BB962C8B-B14F-4D97-AF65-F5344CB8AC3E}">
        <p14:creationId xmlns:p14="http://schemas.microsoft.com/office/powerpoint/2010/main" val="621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20363" y="4495800"/>
            <a:ext cx="1988820" cy="1463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20363" y="1075691"/>
            <a:ext cx="1988820" cy="1492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6545" y="507139"/>
            <a:ext cx="70423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495801" y="3378820"/>
            <a:ext cx="1638300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Virtual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0x1010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0x1100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0x1400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360589" y="3378820"/>
            <a:ext cx="2783412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Physical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1KB+16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1kB+256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Interrupt OS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495800" y="507139"/>
            <a:ext cx="3990277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Segment </a:t>
            </a:r>
            <a:r>
              <a:rPr lang="zh-CN" altLang="en-US" sz="2400" dirty="0"/>
              <a:t> </a:t>
            </a:r>
            <a:r>
              <a:rPr lang="en-US" altLang="zh-CN" sz="2400" dirty="0"/>
              <a:t>Base  Size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Code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Heap         1KB    </a:t>
            </a:r>
            <a:r>
              <a:rPr lang="en-US" sz="2400" dirty="0" err="1"/>
              <a:t>1KB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Stack         </a:t>
            </a:r>
          </a:p>
        </p:txBody>
      </p:sp>
    </p:spTree>
    <p:extLst>
      <p:ext uri="{BB962C8B-B14F-4D97-AF65-F5344CB8AC3E}">
        <p14:creationId xmlns:p14="http://schemas.microsoft.com/office/powerpoint/2010/main" val="95564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296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Break virtual addresses into two parts</a:t>
            </a:r>
          </a:p>
          <a:p>
            <a:pPr lvl="1"/>
            <a:r>
              <a:rPr lang="en-US" dirty="0"/>
              <a:t>one part indicates segment</a:t>
            </a:r>
          </a:p>
          <a:p>
            <a:pPr lvl="1"/>
            <a:r>
              <a:rPr lang="en-US" dirty="0"/>
              <a:t>one part indicates offset within segment</a:t>
            </a:r>
          </a:p>
          <a:p>
            <a:r>
              <a:rPr lang="en-US" altLang="zh-CN" dirty="0"/>
              <a:t>If an address has 14 bits, 2 for segment, 12 for offset</a:t>
            </a:r>
          </a:p>
          <a:p>
            <a:pPr lvl="1"/>
            <a:r>
              <a:rPr lang="en-US" dirty="0"/>
              <a:t>0: </a:t>
            </a:r>
            <a:r>
              <a:rPr lang="en-US" dirty="0" err="1"/>
              <a:t>code+data</a:t>
            </a:r>
            <a:endParaRPr lang="en-US" dirty="0"/>
          </a:p>
          <a:p>
            <a:pPr lvl="1"/>
            <a:r>
              <a:rPr lang="en-US" dirty="0"/>
              <a:t>1: heap</a:t>
            </a:r>
          </a:p>
          <a:p>
            <a:pPr lvl="1"/>
            <a:r>
              <a:rPr lang="en-US" dirty="0"/>
              <a:t>2: stack</a:t>
            </a:r>
          </a:p>
          <a:p>
            <a:r>
              <a:rPr lang="en-US" dirty="0"/>
              <a:t>What virtual addresses could be valid for each segment?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744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1 </a:t>
            </a:r>
            <a:r>
              <a:rPr lang="en-US" sz="2000" dirty="0">
                <a:latin typeface="Courier"/>
              </a:rPr>
              <a:t>// get top 2 bits of 14-bit VA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2 </a:t>
            </a:r>
            <a:r>
              <a:rPr lang="en-US" sz="2000" dirty="0">
                <a:latin typeface="Courier"/>
              </a:rPr>
              <a:t>Segment = (</a:t>
            </a:r>
            <a:r>
              <a:rPr lang="en-US" sz="2000" dirty="0" err="1">
                <a:latin typeface="Courier"/>
              </a:rPr>
              <a:t>VirtualAddress</a:t>
            </a:r>
            <a:r>
              <a:rPr lang="en-US" sz="2000" dirty="0">
                <a:latin typeface="Courier"/>
              </a:rPr>
              <a:t> &amp; SEG_MASK) &gt;&gt; SEG_SHIFT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3 </a:t>
            </a:r>
            <a:r>
              <a:rPr lang="en-US" sz="2000" dirty="0">
                <a:latin typeface="Courier"/>
              </a:rPr>
              <a:t>// now get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4 </a:t>
            </a:r>
            <a:r>
              <a:rPr lang="en-US" sz="2000" dirty="0">
                <a:latin typeface="Courier"/>
              </a:rPr>
              <a:t>Offset = </a:t>
            </a:r>
            <a:r>
              <a:rPr lang="en-US" sz="2000" dirty="0" err="1">
                <a:latin typeface="Courier"/>
              </a:rPr>
              <a:t>VirtualAddress</a:t>
            </a:r>
            <a:r>
              <a:rPr lang="en-US" sz="2000" dirty="0">
                <a:latin typeface="Courier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5 </a:t>
            </a:r>
            <a:r>
              <a:rPr lang="en-US" sz="2000" dirty="0">
                <a:latin typeface="Courier"/>
              </a:rPr>
              <a:t>if (Offset &gt;= Bounds[Segment])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6 	</a:t>
            </a:r>
            <a:r>
              <a:rPr lang="en-US" sz="2000" dirty="0" err="1">
                <a:latin typeface="Courier"/>
              </a:rPr>
              <a:t>RaiseException</a:t>
            </a:r>
            <a:r>
              <a:rPr lang="en-US" sz="2000" dirty="0">
                <a:latin typeface="Courier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7 </a:t>
            </a:r>
            <a:r>
              <a:rPr lang="en-US" sz="2000" dirty="0">
                <a:latin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8 	</a:t>
            </a:r>
            <a:r>
              <a:rPr lang="en-US" sz="2000" dirty="0" err="1">
                <a:latin typeface="Courier"/>
              </a:rPr>
              <a:t>PhysAddr</a:t>
            </a:r>
            <a:r>
              <a:rPr lang="en-US" sz="2000" dirty="0">
                <a:latin typeface="Courier"/>
              </a:rPr>
              <a:t> = Base[Segment] +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9 	</a:t>
            </a:r>
            <a:r>
              <a:rPr lang="en-US" sz="2000" dirty="0">
                <a:latin typeface="Courier"/>
              </a:rPr>
              <a:t>Register = </a:t>
            </a:r>
            <a:r>
              <a:rPr lang="en-US" sz="2000" dirty="0" err="1">
                <a:latin typeface="Courier"/>
              </a:rPr>
              <a:t>AccessMemory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PhysAddr</a:t>
            </a:r>
            <a:r>
              <a:rPr lang="en-US" sz="2000" dirty="0">
                <a:latin typeface="Courier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1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20363" y="4495800"/>
            <a:ext cx="1988820" cy="1463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20363" y="1075691"/>
            <a:ext cx="1988820" cy="1492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6545" y="507139"/>
            <a:ext cx="70423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495801" y="3378820"/>
            <a:ext cx="1638300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Virtual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2C00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360589" y="3378820"/>
            <a:ext cx="2783412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Physical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4</a:t>
            </a:r>
            <a:r>
              <a:rPr lang="en-US" sz="2400" dirty="0"/>
              <a:t>KB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495800" y="507139"/>
            <a:ext cx="3990277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Segment </a:t>
            </a:r>
            <a:r>
              <a:rPr lang="zh-CN" altLang="en-US" sz="2400" dirty="0"/>
              <a:t> </a:t>
            </a:r>
            <a:r>
              <a:rPr lang="en-US" altLang="zh-CN" sz="2400" dirty="0"/>
              <a:t>Base  Size   Positive?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Code                                    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Heap         1KB    </a:t>
            </a:r>
            <a:r>
              <a:rPr lang="en-US" sz="2400" dirty="0" err="1"/>
              <a:t>1KB</a:t>
            </a:r>
            <a:r>
              <a:rPr lang="en-US" sz="2400" dirty="0"/>
              <a:t>         1</a:t>
            </a:r>
          </a:p>
          <a:p>
            <a:pPr marL="0" indent="0">
              <a:buNone/>
            </a:pPr>
            <a:r>
              <a:rPr lang="en-US" sz="2400" dirty="0"/>
              <a:t>Stack         </a:t>
            </a:r>
            <a:r>
              <a:rPr lang="en-US" altLang="zh-CN" sz="2400" dirty="0"/>
              <a:t>5KB    </a:t>
            </a:r>
            <a:r>
              <a:rPr lang="en-US" sz="2400" dirty="0"/>
              <a:t>1KB         0</a:t>
            </a:r>
          </a:p>
        </p:txBody>
      </p:sp>
    </p:spTree>
    <p:extLst>
      <p:ext uri="{BB962C8B-B14F-4D97-AF65-F5344CB8AC3E}">
        <p14:creationId xmlns:p14="http://schemas.microsoft.com/office/powerpoint/2010/main" val="11775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35"/>
          <p:cNvSpPr/>
          <p:nvPr/>
        </p:nvSpPr>
        <p:spPr>
          <a:xfrm>
            <a:off x="5562598" y="1402080"/>
            <a:ext cx="722693" cy="1480064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 flipH="1">
            <a:off x="3410459" y="1402079"/>
            <a:ext cx="2159760" cy="1480065"/>
          </a:xfrm>
          <a:prstGeom prst="parallelogram">
            <a:avLst>
              <a:gd name="adj" fmla="val 494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1981198" y="1402080"/>
            <a:ext cx="1432561" cy="1480064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81200" y="1402080"/>
            <a:ext cx="5730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8120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1144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1376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4632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7888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07726" y="103274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79459" y="103274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576" y="103274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12KB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0879" y="103274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4KB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4031" y="103274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8KB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7349" y="103274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VirtA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6126" y="288214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PhysA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81200" y="2882146"/>
            <a:ext cx="5730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20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1144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1376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632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7888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218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16KB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79459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32KB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2576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28KB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6101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20KB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4338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24KB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13004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260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6295" y="288214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26KB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51741" y="73378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84894" y="73378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68391" y="73378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792534" y="7337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19690" y="73378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16564" y="73378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6431793" y="4171712"/>
            <a:ext cx="1611630" cy="1715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Segments: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0=&gt;code</a:t>
            </a:r>
          </a:p>
          <a:p>
            <a:pPr marL="0" indent="0">
              <a:buNone/>
            </a:pPr>
            <a:r>
              <a:rPr lang="en-US" dirty="0"/>
              <a:t>1=&gt;hea</a:t>
            </a:r>
            <a:r>
              <a:rPr lang="en-US" altLang="zh-CN" dirty="0"/>
              <a:t>p</a:t>
            </a:r>
          </a:p>
          <a:p>
            <a:pPr marL="0" indent="0">
              <a:buNone/>
            </a:pPr>
            <a:r>
              <a:rPr lang="en-US" dirty="0"/>
              <a:t>2=&gt;stack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967349" y="4262120"/>
          <a:ext cx="454152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6930" cy="4675536"/>
          </a:xfrm>
        </p:spPr>
        <p:txBody>
          <a:bodyPr>
            <a:normAutofit/>
          </a:bodyPr>
          <a:lstStyle/>
          <a:p>
            <a:r>
              <a:rPr lang="en-US" dirty="0"/>
              <a:t>To avoid searching process table</a:t>
            </a:r>
          </a:p>
          <a:p>
            <a:pPr lvl="1"/>
            <a:r>
              <a:rPr lang="en-US" dirty="0"/>
              <a:t>Keep ready processes on a linked list called a </a:t>
            </a:r>
            <a:r>
              <a:rPr lang="en-US" i="1" dirty="0"/>
              <a:t>ready list</a:t>
            </a:r>
          </a:p>
          <a:p>
            <a:pPr lvl="1"/>
            <a:r>
              <a:rPr lang="en-US" dirty="0"/>
              <a:t>Order ready list by priority</a:t>
            </a:r>
          </a:p>
          <a:p>
            <a:pPr lvl="1"/>
            <a:r>
              <a:rPr lang="en-US" dirty="0"/>
              <a:t>Selection in constant time</a:t>
            </a:r>
          </a:p>
          <a:p>
            <a:r>
              <a:rPr lang="en-US" dirty="0"/>
              <a:t>The current process does not appear on the ready list</a:t>
            </a:r>
          </a:p>
          <a:p>
            <a:pPr lvl="1"/>
            <a:r>
              <a:rPr lang="en-US" dirty="0"/>
              <a:t>Global integer </a:t>
            </a:r>
            <a:r>
              <a:rPr lang="en-US" i="1" dirty="0" err="1"/>
              <a:t>currpid</a:t>
            </a:r>
            <a:endParaRPr lang="en-US" i="1" dirty="0"/>
          </a:p>
          <a:p>
            <a:r>
              <a:rPr lang="en-US" dirty="0"/>
              <a:t>Suggested background</a:t>
            </a:r>
          </a:p>
          <a:p>
            <a:pPr lvl="1"/>
            <a:r>
              <a:rPr lang="en-US" dirty="0"/>
              <a:t>The default scheduler in </a:t>
            </a:r>
            <a:r>
              <a:rPr lang="en-US" dirty="0" err="1"/>
              <a:t>resched.c</a:t>
            </a:r>
            <a:endParaRPr lang="en-US" dirty="0"/>
          </a:p>
          <a:p>
            <a:pPr lvl="1"/>
            <a:r>
              <a:rPr lang="en-US" dirty="0"/>
              <a:t>When is the scheduler invoked</a:t>
            </a:r>
          </a:p>
          <a:p>
            <a:pPr lvl="1"/>
            <a:r>
              <a:rPr lang="en-US" dirty="0"/>
              <a:t>Process management code</a:t>
            </a:r>
          </a:p>
        </p:txBody>
      </p:sp>
    </p:spTree>
    <p:extLst>
      <p:ext uri="{BB962C8B-B14F-4D97-AF65-F5344CB8AC3E}">
        <p14:creationId xmlns:p14="http://schemas.microsoft.com/office/powerpoint/2010/main" val="11752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 txBox="1">
            <a:spLocks noChangeArrowheads="1"/>
          </p:cNvSpPr>
          <p:nvPr/>
        </p:nvSpPr>
        <p:spPr bwMode="auto">
          <a:xfrm>
            <a:off x="419100" y="533400"/>
            <a:ext cx="864108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lnSpc>
                <a:spcPts val="24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/>
                <a:ea typeface="ＭＳ Ｐゴシック" charset="-128"/>
                <a:cs typeface="ＭＳ Ｐゴシック" charset="-128"/>
              </a:defRPr>
            </a:lvl1pPr>
            <a:lvl2pPr marL="800100" indent="-342900"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ts val="400"/>
              </a:spcAft>
              <a:buClr>
                <a:srgbClr val="230AB6"/>
              </a:buClr>
              <a:buFont typeface="Wingdings" panose="05000000000000000000" pitchFamily="2" charset="2"/>
              <a:buChar char="§"/>
              <a:defRPr sz="2400">
                <a:solidFill>
                  <a:srgbClr val="230AB6"/>
                </a:solidFill>
                <a:latin typeface="Helvetica"/>
                <a:ea typeface="ＭＳ Ｐゴシック" charset="-128"/>
              </a:defRPr>
            </a:lvl2pPr>
            <a:lvl3pPr marL="914400"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Helvetica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Helvetica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resched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register 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struct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pentry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*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;  /* pointer to old process entry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register 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struct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pentry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*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;  /* pointer to new process entry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/* no switch needed if current process priority higher than next*/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if ( ( (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= &amp;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proctab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[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currpid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])-&gt;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pstate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== PRCURR) &amp;&amp;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   (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lastkey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(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rdytail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)&lt;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pprio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)) {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        return(OK);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}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/* force context switch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if (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pstate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== PRCURR) {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pstate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= PRREADY;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        insert(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currpid,rdyhead,optr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pprio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}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/* remove highest priority process at end of ready list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= &amp;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proctab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[ (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currpid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getlast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(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rdytail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)) ];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pstate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= PRCURR;          /* mark it currently running   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#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ifdef</a:t>
            </a: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RTCLOCK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preempt = QUANTUM;              /* reset preemption counter    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#</a:t>
            </a:r>
            <a:r>
              <a:rPr lang="en-US" altLang="en-US" sz="1200" b="1" kern="0" dirty="0" err="1">
                <a:latin typeface="Courier" charset="0"/>
                <a:ea typeface="ＭＳ Ｐゴシック" panose="020B0600070205080204" pitchFamily="34" charset="-128"/>
              </a:rPr>
              <a:t>endif</a:t>
            </a:r>
            <a:endParaRPr lang="en-US" altLang="en-US" sz="1200" b="1" kern="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12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ctxsw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((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)&amp;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pesp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, (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optr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pirmask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, (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)&amp;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pesp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, (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nptr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-&gt;</a:t>
            </a:r>
            <a:r>
              <a:rPr lang="en-US" altLang="en-US" sz="1200" b="1" kern="0" dirty="0" err="1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pirmask</a:t>
            </a:r>
            <a:r>
              <a:rPr lang="en-US" altLang="en-US" sz="1200" b="1" kern="0" dirty="0">
                <a:solidFill>
                  <a:srgbClr val="FF0000"/>
                </a:solidFill>
                <a:latin typeface="Courier" charset="0"/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endParaRPr lang="en-US" altLang="en-US" sz="1200" b="1" kern="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/* The OLD process returns here when resumed. */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        return OK;</a:t>
            </a:r>
          </a:p>
          <a:p>
            <a:pPr>
              <a:lnSpc>
                <a:spcPts val="600"/>
              </a:lnSpc>
              <a:buFont typeface="Wingdings" panose="05000000000000000000" pitchFamily="2" charset="2"/>
              <a:buNone/>
            </a:pPr>
            <a:r>
              <a:rPr lang="en-US" altLang="en-US" sz="1200" b="1" kern="0" dirty="0">
                <a:latin typeface="Courier" charset="0"/>
                <a:ea typeface="ＭＳ Ｐゴシック" panose="020B0600070205080204" pitchFamily="34" charset="-128"/>
              </a:rPr>
              <a:t>}</a:t>
            </a:r>
            <a:endParaRPr lang="en-US" altLang="en-US" sz="1200" kern="0" dirty="0">
              <a:latin typeface="Courier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18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all processes are idle?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needs an extra process</a:t>
            </a:r>
          </a:p>
          <a:p>
            <a:pPr lvl="1"/>
            <a:r>
              <a:rPr lang="en-US" dirty="0"/>
              <a:t>Called NULL process with ID zero and priority zero</a:t>
            </a:r>
          </a:p>
          <a:p>
            <a:pPr lvl="1"/>
            <a:r>
              <a:rPr lang="en-US" dirty="0"/>
              <a:t>Never terminates</a:t>
            </a:r>
          </a:p>
          <a:p>
            <a:pPr lvl="1"/>
            <a:r>
              <a:rPr lang="en-US" dirty="0"/>
              <a:t>Cannot make a system call that takes it out of ready or current state</a:t>
            </a:r>
          </a:p>
          <a:p>
            <a:pPr lvl="1"/>
            <a:r>
              <a:rPr lang="en-US" dirty="0"/>
              <a:t>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12604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PA1: Process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scheduling policy has a limitation, namely process starvation</a:t>
            </a:r>
          </a:p>
          <a:p>
            <a:r>
              <a:rPr lang="en-US" dirty="0"/>
              <a:t>You are asked to implement two different policies</a:t>
            </a:r>
          </a:p>
          <a:p>
            <a:pPr lvl="1"/>
            <a:r>
              <a:rPr lang="en-US" dirty="0"/>
              <a:t>An exponential distribution scheduler</a:t>
            </a:r>
          </a:p>
          <a:p>
            <a:pPr lvl="1"/>
            <a:r>
              <a:rPr lang="en-US" dirty="0"/>
              <a:t>Linux-like Scheduler (based loosely on the 2.2 Linux kernel)</a:t>
            </a:r>
          </a:p>
          <a:p>
            <a:pPr lvl="1"/>
            <a:r>
              <a:rPr lang="en-US" dirty="0"/>
              <a:t>A pdf file on these two policies will be uploaded in </a:t>
            </a:r>
            <a:r>
              <a:rPr lang="en-US" dirty="0" err="1"/>
              <a:t>moodle</a:t>
            </a:r>
            <a:r>
              <a:rPr lang="en-US" dirty="0"/>
              <a:t>, please read it after you finish reading the project description, and you may find it useful</a:t>
            </a:r>
          </a:p>
        </p:txBody>
      </p:sp>
    </p:spTree>
    <p:extLst>
      <p:ext uri="{BB962C8B-B14F-4D97-AF65-F5344CB8AC3E}">
        <p14:creationId xmlns:p14="http://schemas.microsoft.com/office/powerpoint/2010/main" val="13130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XINU </a:t>
            </a:r>
            <a:r>
              <a:rPr lang="en-US" altLang="zh-CN" dirty="0"/>
              <a:t>C</a:t>
            </a:r>
            <a:r>
              <a:rPr lang="en-US" dirty="0"/>
              <a:t>ode to </a:t>
            </a:r>
            <a:r>
              <a:rPr lang="en-US" altLang="zh-CN" dirty="0"/>
              <a:t>R</a:t>
            </a:r>
            <a:r>
              <a:rPr lang="en-US" dirty="0"/>
              <a:t>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relevant source code in </a:t>
            </a:r>
            <a:r>
              <a:rPr lang="en-US" dirty="0" err="1"/>
              <a:t>Xinu</a:t>
            </a:r>
            <a:endParaRPr lang="en-US" dirty="0"/>
          </a:p>
          <a:p>
            <a:pPr lvl="1"/>
            <a:r>
              <a:rPr lang="en-US" dirty="0"/>
              <a:t>Process queue management</a:t>
            </a:r>
          </a:p>
          <a:p>
            <a:pPr lvl="2"/>
            <a:r>
              <a:rPr lang="en-US" dirty="0"/>
              <a:t>h/</a:t>
            </a:r>
            <a:r>
              <a:rPr lang="en-US" dirty="0" err="1"/>
              <a:t>q.h</a:t>
            </a:r>
            <a:r>
              <a:rPr lang="en-US" dirty="0"/>
              <a:t> sys/</a:t>
            </a:r>
            <a:r>
              <a:rPr lang="en-US" dirty="0" err="1"/>
              <a:t>queue.c</a:t>
            </a:r>
            <a:r>
              <a:rPr lang="en-US" dirty="0"/>
              <a:t> sys/</a:t>
            </a:r>
            <a:r>
              <a:rPr lang="en-US" dirty="0" err="1"/>
              <a:t>insert.c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Proc. creation/suspension/resumption/termination: </a:t>
            </a:r>
          </a:p>
          <a:p>
            <a:pPr lvl="2"/>
            <a:r>
              <a:rPr lang="en-US" b="1" dirty="0"/>
              <a:t>sys/</a:t>
            </a:r>
            <a:r>
              <a:rPr lang="en-US" b="1" dirty="0" err="1"/>
              <a:t>create.c</a:t>
            </a:r>
            <a:r>
              <a:rPr lang="en-US" dirty="0"/>
              <a:t>, sys/</a:t>
            </a:r>
            <a:r>
              <a:rPr lang="en-US" dirty="0" err="1"/>
              <a:t>suspend.c</a:t>
            </a:r>
            <a:r>
              <a:rPr lang="en-US" dirty="0"/>
              <a:t> sys/</a:t>
            </a:r>
            <a:r>
              <a:rPr lang="en-US" dirty="0" err="1"/>
              <a:t>resume.c</a:t>
            </a:r>
            <a:r>
              <a:rPr lang="en-US" dirty="0"/>
              <a:t>, sys/</a:t>
            </a:r>
            <a:r>
              <a:rPr lang="en-US" dirty="0" err="1"/>
              <a:t>kill.c</a:t>
            </a:r>
            <a:r>
              <a:rPr lang="en-US" dirty="0"/>
              <a:t>, sys/</a:t>
            </a:r>
            <a:r>
              <a:rPr lang="en-US" dirty="0" err="1"/>
              <a:t>ctxsw.S</a:t>
            </a:r>
            <a:endParaRPr lang="en-US" dirty="0"/>
          </a:p>
          <a:p>
            <a:pPr lvl="1"/>
            <a:r>
              <a:rPr lang="en-US" dirty="0"/>
              <a:t>Priority change</a:t>
            </a:r>
          </a:p>
          <a:p>
            <a:pPr lvl="2"/>
            <a:r>
              <a:rPr lang="en-US" dirty="0"/>
              <a:t>sys/</a:t>
            </a:r>
            <a:r>
              <a:rPr lang="en-US" dirty="0" err="1"/>
              <a:t>chprio.c</a:t>
            </a:r>
            <a:r>
              <a:rPr lang="en-US" dirty="0"/>
              <a:t>, sys/</a:t>
            </a:r>
            <a:r>
              <a:rPr lang="en-US" dirty="0" err="1"/>
              <a:t>getprio.c</a:t>
            </a:r>
            <a:endParaRPr lang="en-US" dirty="0"/>
          </a:p>
          <a:p>
            <a:pPr lvl="1"/>
            <a:r>
              <a:rPr lang="en-US" dirty="0"/>
              <a:t>Process scheduling</a:t>
            </a:r>
          </a:p>
          <a:p>
            <a:pPr lvl="2"/>
            <a:r>
              <a:rPr lang="en-US" b="1" dirty="0"/>
              <a:t>sys/</a:t>
            </a:r>
            <a:r>
              <a:rPr lang="en-US" b="1" dirty="0" err="1"/>
              <a:t>resched.c</a:t>
            </a:r>
            <a:r>
              <a:rPr lang="en-US" dirty="0"/>
              <a:t>, h/</a:t>
            </a:r>
            <a:r>
              <a:rPr lang="en-US" dirty="0" err="1"/>
              <a:t>proc.h</a:t>
            </a:r>
            <a:endParaRPr lang="en-US" b="1" dirty="0"/>
          </a:p>
          <a:p>
            <a:pPr lvl="1"/>
            <a:r>
              <a:rPr lang="en-US" dirty="0"/>
              <a:t>Other code</a:t>
            </a:r>
          </a:p>
          <a:p>
            <a:pPr lvl="2"/>
            <a:r>
              <a:rPr lang="en-US" b="1" dirty="0"/>
              <a:t>sys/</a:t>
            </a:r>
            <a:r>
              <a:rPr lang="en-US" b="1" dirty="0" err="1"/>
              <a:t>initialize.c</a:t>
            </a:r>
            <a:r>
              <a:rPr lang="en-US" dirty="0"/>
              <a:t>, sys/</a:t>
            </a:r>
            <a:r>
              <a:rPr lang="en-US" dirty="0" err="1"/>
              <a:t>ready.c</a:t>
            </a:r>
            <a:r>
              <a:rPr lang="en-US" dirty="0"/>
              <a:t>, </a:t>
            </a:r>
            <a:r>
              <a:rPr lang="en-US" b="1" dirty="0"/>
              <a:t>sys/</a:t>
            </a:r>
            <a:r>
              <a:rPr lang="en-US" b="1" dirty="0" err="1"/>
              <a:t>clkint.S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Memory Virtualization: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6453</TotalTime>
  <Words>1710</Words>
  <Application>Microsoft Macintosh PowerPoint</Application>
  <PresentationFormat>On-screen Show (4:3)</PresentationFormat>
  <Paragraphs>686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Calibri</vt:lpstr>
      <vt:lpstr>Calibri Light</vt:lpstr>
      <vt:lpstr>Courier</vt:lpstr>
      <vt:lpstr>ＭＳ Ｐゴシック</vt:lpstr>
      <vt:lpstr>Palatino-Roman</vt:lpstr>
      <vt:lpstr>Wingdings</vt:lpstr>
      <vt:lpstr>宋体</vt:lpstr>
      <vt:lpstr>Arial</vt:lpstr>
      <vt:lpstr>Office Theme</vt:lpstr>
      <vt:lpstr>PowerPoint Presentation</vt:lpstr>
      <vt:lpstr>Last Lecture on Scheduling</vt:lpstr>
      <vt:lpstr>XINU Scheduling</vt:lpstr>
      <vt:lpstr>Implementation</vt:lpstr>
      <vt:lpstr>PowerPoint Presentation</vt:lpstr>
      <vt:lpstr>What if all processes are idle?</vt:lpstr>
      <vt:lpstr>PA1: Process Scheduling</vt:lpstr>
      <vt:lpstr>XINU Code to Read</vt:lpstr>
      <vt:lpstr>Lecture 5 Memory Virtualization: Segmentation</vt:lpstr>
      <vt:lpstr>Space Sharing Memory</vt:lpstr>
      <vt:lpstr>The Abstraction</vt:lpstr>
      <vt:lpstr>What is the virtualization?</vt:lpstr>
      <vt:lpstr>Goals and Mechanism</vt:lpstr>
      <vt:lpstr>Memory Accesses</vt:lpstr>
      <vt:lpstr>Memory Accesses</vt:lpstr>
      <vt:lpstr>How to Run Multiple Processes</vt:lpstr>
      <vt:lpstr>Static Relocation</vt:lpstr>
      <vt:lpstr>PowerPoint Presentation</vt:lpstr>
      <vt:lpstr>How to Run Multiple Processes</vt:lpstr>
      <vt:lpstr>Base</vt:lpstr>
      <vt:lpstr>PowerPoint Presentation</vt:lpstr>
      <vt:lpstr>Memory Accesses</vt:lpstr>
      <vt:lpstr>PowerPoint Presentation</vt:lpstr>
      <vt:lpstr>Base+Bounds</vt:lpstr>
      <vt:lpstr>PowerPoint Presentation</vt:lpstr>
      <vt:lpstr>Hardware Requirements</vt:lpstr>
      <vt:lpstr>Operating System Issues</vt:lpstr>
      <vt:lpstr>PowerPoint Presentation</vt:lpstr>
      <vt:lpstr>PowerPoint Presentation</vt:lpstr>
      <vt:lpstr>PowerPoint Presentation</vt:lpstr>
      <vt:lpstr>PowerPoint Presentation</vt:lpstr>
      <vt:lpstr>How to Run Multiple Processes</vt:lpstr>
      <vt:lpstr>Segmentation</vt:lpstr>
      <vt:lpstr>PowerPoint Presentation</vt:lpstr>
      <vt:lpstr>Virtual Address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Memory Management</dc:title>
  <dc:creator>aliang</dc:creator>
  <cp:lastModifiedBy>Microsoft Office User</cp:lastModifiedBy>
  <cp:revision>136</cp:revision>
  <dcterms:created xsi:type="dcterms:W3CDTF">2015-01-26T03:01:28Z</dcterms:created>
  <dcterms:modified xsi:type="dcterms:W3CDTF">2018-09-10T22:08:00Z</dcterms:modified>
</cp:coreProperties>
</file>