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12" r:id="rId3"/>
    <p:sldId id="378" r:id="rId4"/>
    <p:sldId id="383" r:id="rId5"/>
    <p:sldId id="399" r:id="rId6"/>
    <p:sldId id="400" r:id="rId7"/>
    <p:sldId id="387" r:id="rId8"/>
    <p:sldId id="339" r:id="rId9"/>
    <p:sldId id="341" r:id="rId10"/>
    <p:sldId id="340" r:id="rId11"/>
    <p:sldId id="342" r:id="rId12"/>
    <p:sldId id="343" r:id="rId13"/>
    <p:sldId id="291" r:id="rId14"/>
    <p:sldId id="292" r:id="rId15"/>
    <p:sldId id="293" r:id="rId16"/>
    <p:sldId id="300" r:id="rId17"/>
    <p:sldId id="301" r:id="rId18"/>
    <p:sldId id="353" r:id="rId19"/>
    <p:sldId id="352" r:id="rId20"/>
    <p:sldId id="354" r:id="rId21"/>
    <p:sldId id="355" r:id="rId22"/>
    <p:sldId id="356" r:id="rId23"/>
    <p:sldId id="411" r:id="rId24"/>
    <p:sldId id="349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41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70981" autoAdjust="0"/>
  </p:normalViewPr>
  <p:slideViewPr>
    <p:cSldViewPr snapToGrid="0">
      <p:cViewPr varScale="1">
        <p:scale>
          <a:sx n="58" d="100"/>
          <a:sy n="58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D38D0-B180-4F0B-A5A0-7234AD56CE1D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4460D-0BF3-4F8A-8496-16F782A1C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4460D-0BF3-4F8A-8496-16F782A1C3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2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5FFB-A960-4776-9A27-8E534D2479B3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3E74-7E75-401E-8DCF-1F8511481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2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Lecture 6</a:t>
            </a:r>
            <a:br>
              <a:rPr lang="en-US" dirty="0"/>
            </a:br>
            <a:r>
              <a:rPr lang="en-US" dirty="0"/>
              <a:t>Memory Management</a:t>
            </a:r>
            <a:br>
              <a:rPr lang="en-US" dirty="0"/>
            </a:br>
            <a:r>
              <a:rPr lang="en-US" altLang="zh-CN" dirty="0"/>
              <a:t>Segmentation &amp; Paging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29625" cy="4351338"/>
          </a:xfrm>
        </p:spPr>
        <p:txBody>
          <a:bodyPr>
            <a:normAutofit/>
          </a:bodyPr>
          <a:lstStyle/>
          <a:p>
            <a:r>
              <a:rPr lang="en-US" dirty="0"/>
              <a:t>Break virtual addresses into two parts</a:t>
            </a:r>
          </a:p>
          <a:p>
            <a:pPr lvl="1"/>
            <a:r>
              <a:rPr lang="en-US" dirty="0"/>
              <a:t>one part indicates segment</a:t>
            </a:r>
          </a:p>
          <a:p>
            <a:pPr lvl="1"/>
            <a:r>
              <a:rPr lang="en-US" dirty="0"/>
              <a:t>one part indicates offset within segment</a:t>
            </a:r>
          </a:p>
          <a:p>
            <a:r>
              <a:rPr lang="en-US" altLang="zh-CN" dirty="0"/>
              <a:t>If an address has 14 bits, 2 for segment, 12 for offset</a:t>
            </a:r>
          </a:p>
          <a:p>
            <a:pPr lvl="1"/>
            <a:r>
              <a:rPr lang="en-US" dirty="0"/>
              <a:t>0: </a:t>
            </a:r>
            <a:r>
              <a:rPr lang="en-US" dirty="0" err="1"/>
              <a:t>code+data</a:t>
            </a:r>
            <a:endParaRPr lang="en-US" dirty="0"/>
          </a:p>
          <a:p>
            <a:pPr lvl="1"/>
            <a:r>
              <a:rPr lang="en-US" dirty="0"/>
              <a:t>1: heap</a:t>
            </a:r>
          </a:p>
          <a:p>
            <a:pPr lvl="1"/>
            <a:r>
              <a:rPr lang="en-US" dirty="0"/>
              <a:t>2: stack</a:t>
            </a:r>
          </a:p>
          <a:p>
            <a:r>
              <a:rPr lang="en-US" dirty="0"/>
              <a:t>What virtual addresses could be valid for each segment?  </a:t>
            </a:r>
          </a:p>
        </p:txBody>
      </p:sp>
    </p:spTree>
    <p:extLst>
      <p:ext uri="{BB962C8B-B14F-4D97-AF65-F5344CB8AC3E}">
        <p14:creationId xmlns:p14="http://schemas.microsoft.com/office/powerpoint/2010/main" val="397449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20363" y="4495800"/>
            <a:ext cx="1988820" cy="1463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20363" y="1075691"/>
            <a:ext cx="1988820" cy="1492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6545" y="507139"/>
            <a:ext cx="70423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495801" y="3378820"/>
            <a:ext cx="1638300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Virtual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0x1010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0x1100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0x1400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360589" y="3378820"/>
            <a:ext cx="2783412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Physical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1KB+16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1kB+256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Interrupt OS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495800" y="507139"/>
            <a:ext cx="3990277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Segment </a:t>
            </a:r>
            <a:r>
              <a:rPr lang="zh-CN" altLang="en-US" sz="2400" dirty="0"/>
              <a:t> </a:t>
            </a:r>
            <a:r>
              <a:rPr lang="en-US" altLang="zh-CN" sz="2400" dirty="0"/>
              <a:t>Base  Size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Code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Heap         1KB    </a:t>
            </a:r>
            <a:r>
              <a:rPr lang="en-US" sz="2400" dirty="0" err="1"/>
              <a:t>1KB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Stack         </a:t>
            </a:r>
          </a:p>
        </p:txBody>
      </p:sp>
    </p:spTree>
    <p:extLst>
      <p:ext uri="{BB962C8B-B14F-4D97-AF65-F5344CB8AC3E}">
        <p14:creationId xmlns:p14="http://schemas.microsoft.com/office/powerpoint/2010/main" val="95564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720363" y="4495800"/>
            <a:ext cx="1988820" cy="1463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20363" y="1075691"/>
            <a:ext cx="1988820" cy="1492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4250" y="5959475"/>
            <a:ext cx="1988820" cy="336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24250" y="2571751"/>
            <a:ext cx="1988820" cy="1920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24250" y="314325"/>
            <a:ext cx="1988820" cy="733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33550" y="314326"/>
            <a:ext cx="1988820" cy="5981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24250" y="25685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33550" y="1061720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66545" y="507139"/>
            <a:ext cx="70423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dirty="0"/>
              <a:t>heap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(free)</a:t>
            </a:r>
          </a:p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2369" y="101380"/>
            <a:ext cx="54694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1KB</a:t>
            </a:r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en-US" altLang="zh-CN" dirty="0"/>
              <a:t>2KB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3KB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4KB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altLang="zh-CN" sz="800" dirty="0"/>
          </a:p>
          <a:p>
            <a:r>
              <a:rPr lang="en-US" altLang="zh-CN" dirty="0"/>
              <a:t>5KB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733550" y="449262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33550" y="5959475"/>
            <a:ext cx="1988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495801" y="3378820"/>
            <a:ext cx="1638300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Virtual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</a:t>
            </a:r>
            <a:r>
              <a:rPr lang="en-US" altLang="zh-CN" sz="2400" dirty="0"/>
              <a:t>2C00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6360589" y="3378820"/>
            <a:ext cx="2783412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Physical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4</a:t>
            </a:r>
            <a:r>
              <a:rPr lang="en-US" sz="2400" dirty="0"/>
              <a:t>KB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495800" y="507139"/>
            <a:ext cx="3990277" cy="239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Segment </a:t>
            </a:r>
            <a:r>
              <a:rPr lang="zh-CN" altLang="en-US" sz="2400" dirty="0"/>
              <a:t> </a:t>
            </a:r>
            <a:r>
              <a:rPr lang="en-US" altLang="zh-CN" sz="2400" dirty="0"/>
              <a:t>Base  Size   Positive?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Code                                    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Heap         1KB    </a:t>
            </a:r>
            <a:r>
              <a:rPr lang="en-US" sz="2400" dirty="0" err="1"/>
              <a:t>1KB</a:t>
            </a:r>
            <a:r>
              <a:rPr lang="en-US" sz="2400" dirty="0"/>
              <a:t>         1</a:t>
            </a:r>
          </a:p>
          <a:p>
            <a:pPr marL="0" indent="0">
              <a:buNone/>
            </a:pPr>
            <a:r>
              <a:rPr lang="en-US" sz="2400" dirty="0"/>
              <a:t>Stack         </a:t>
            </a:r>
            <a:r>
              <a:rPr lang="en-US" altLang="zh-CN" sz="2400" dirty="0"/>
              <a:t>5KB    </a:t>
            </a:r>
            <a:r>
              <a:rPr lang="en-US" sz="2400" dirty="0"/>
              <a:t>1KB         0</a:t>
            </a:r>
          </a:p>
        </p:txBody>
      </p:sp>
    </p:spTree>
    <p:extLst>
      <p:ext uri="{BB962C8B-B14F-4D97-AF65-F5344CB8AC3E}">
        <p14:creationId xmlns:p14="http://schemas.microsoft.com/office/powerpoint/2010/main" val="11775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0" y="1482725"/>
            <a:ext cx="4122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Fetch instruction at 0x4010</a:t>
            </a:r>
          </a:p>
          <a:p>
            <a:pPr marL="0" indent="0">
              <a:buNone/>
            </a:pPr>
            <a:r>
              <a:rPr lang="en-US" dirty="0"/>
              <a:t>Exec, load from 0x5900</a:t>
            </a:r>
          </a:p>
          <a:p>
            <a:pPr marL="0" indent="0">
              <a:buNone/>
            </a:pPr>
            <a:r>
              <a:rPr lang="en-US" dirty="0"/>
              <a:t>Fetch instruction at 0x401</a:t>
            </a: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dirty="0"/>
              <a:t>Fetch instruction at 0x401</a:t>
            </a:r>
            <a:r>
              <a:rPr lang="en-US" altLang="zh-CN" dirty="0"/>
              <a:t>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Exec, </a:t>
            </a:r>
            <a:r>
              <a:rPr lang="en-US" altLang="zh-CN" dirty="0"/>
              <a:t>store to </a:t>
            </a:r>
            <a:r>
              <a:rPr lang="en-US" dirty="0"/>
              <a:t>0x5900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2058354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0x0010 </a:t>
            </a:r>
            <a:r>
              <a:rPr lang="en-US" sz="2400" dirty="0" err="1"/>
              <a:t>movl</a:t>
            </a:r>
            <a:r>
              <a:rPr lang="en-US" sz="2400" dirty="0"/>
              <a:t> 0x1100,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0x0014 </a:t>
            </a:r>
            <a:r>
              <a:rPr lang="en-US" sz="2400" dirty="0" err="1"/>
              <a:t>addl</a:t>
            </a:r>
            <a:r>
              <a:rPr lang="en-US" sz="2400" dirty="0"/>
              <a:t> $0x3,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0x0017 </a:t>
            </a:r>
            <a:r>
              <a:rPr lang="en-US" sz="2400" dirty="0" err="1"/>
              <a:t>movl</a:t>
            </a:r>
            <a:r>
              <a:rPr lang="en-US" sz="2400" dirty="0"/>
              <a:t> %r8d, 0x1100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7190" y="2171700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7190" y="261223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7190" y="305276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67347" y="4262120"/>
          <a:ext cx="6347852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16KB (0x4000)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22KB (0x5800)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28KB (0x7000)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2KB (0x0800)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5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Memory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0" y="1482725"/>
            <a:ext cx="4122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Fetch instruction at 0x4010</a:t>
            </a:r>
          </a:p>
          <a:p>
            <a:pPr marL="0" indent="0">
              <a:buNone/>
            </a:pPr>
            <a:r>
              <a:rPr lang="en-US" dirty="0"/>
              <a:t>Exec, load from 0x6100</a:t>
            </a:r>
          </a:p>
          <a:p>
            <a:pPr marL="0" indent="0">
              <a:buNone/>
            </a:pPr>
            <a:r>
              <a:rPr lang="en-US" dirty="0"/>
              <a:t>Fetch instruction at 0x401</a:t>
            </a: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dirty="0"/>
              <a:t>Fetch instruction at 0x401</a:t>
            </a:r>
            <a:r>
              <a:rPr lang="en-US" altLang="zh-CN" dirty="0"/>
              <a:t>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Exec, </a:t>
            </a:r>
            <a:r>
              <a:rPr lang="en-US" altLang="zh-CN" dirty="0"/>
              <a:t>store to </a:t>
            </a:r>
            <a:r>
              <a:rPr lang="en-US" dirty="0"/>
              <a:t>0x6100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2058354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0x0010 </a:t>
            </a:r>
            <a:r>
              <a:rPr lang="en-US" sz="2400" dirty="0" err="1"/>
              <a:t>movl</a:t>
            </a:r>
            <a:r>
              <a:rPr lang="en-US" sz="2400" dirty="0"/>
              <a:t> 0x2100,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0x0014 </a:t>
            </a:r>
            <a:r>
              <a:rPr lang="en-US" sz="2400" dirty="0" err="1"/>
              <a:t>addl</a:t>
            </a:r>
            <a:r>
              <a:rPr lang="en-US" sz="2400" dirty="0"/>
              <a:t> $0x3,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0x0017 </a:t>
            </a:r>
            <a:r>
              <a:rPr lang="en-US" sz="2400" dirty="0" err="1"/>
              <a:t>movl</a:t>
            </a:r>
            <a:r>
              <a:rPr lang="en-US" sz="2400" dirty="0"/>
              <a:t> %r8d, 0x2100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7190" y="2171700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7190" y="261223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7190" y="305276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67347" y="4262120"/>
          <a:ext cx="6347852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16KB (0x4000)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22KB (0x5800)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28KB (0x7000)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2KB (0x0800)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39"/>
          <p:cNvSpPr/>
          <p:nvPr/>
        </p:nvSpPr>
        <p:spPr>
          <a:xfrm flipH="1">
            <a:off x="5564733" y="1402077"/>
            <a:ext cx="1421780" cy="1480065"/>
          </a:xfrm>
          <a:prstGeom prst="parallelogram">
            <a:avLst>
              <a:gd name="adj" fmla="val 494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/>
          <p:cNvSpPr/>
          <p:nvPr/>
        </p:nvSpPr>
        <p:spPr>
          <a:xfrm flipH="1">
            <a:off x="4843017" y="1402076"/>
            <a:ext cx="2159760" cy="1480065"/>
          </a:xfrm>
          <a:prstGeom prst="parallelogram">
            <a:avLst>
              <a:gd name="adj" fmla="val 494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5562598" y="1402080"/>
            <a:ext cx="722693" cy="1480064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/>
          <p:cNvSpPr/>
          <p:nvPr/>
        </p:nvSpPr>
        <p:spPr>
          <a:xfrm flipH="1">
            <a:off x="3410459" y="1402079"/>
            <a:ext cx="2159760" cy="1480065"/>
          </a:xfrm>
          <a:prstGeom prst="parallelogram">
            <a:avLst>
              <a:gd name="adj" fmla="val 494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1981198" y="1402080"/>
            <a:ext cx="1432561" cy="1480064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81200" y="1402080"/>
            <a:ext cx="5730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8120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71144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1376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4632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78880" y="1325880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07726" y="103274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0KB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79459" y="103274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576" y="103274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12KB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0879" y="103274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4KB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4031" y="103274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8KB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7349" y="103274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VirtA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6126" y="288214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PhysA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81200" y="2882146"/>
            <a:ext cx="5730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20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1144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1376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4632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7888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218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16KB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79459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32KB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2576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28KB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6101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20KB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4338" y="28821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24KB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13004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2600" y="2882146"/>
            <a:ext cx="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6295" y="288214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26KB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68391" y="73378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792534" y="7337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19690" y="73378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6431793" y="4171712"/>
            <a:ext cx="1611630" cy="1715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Segments: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0=&gt;code</a:t>
            </a:r>
          </a:p>
          <a:p>
            <a:pPr marL="0" indent="0">
              <a:buNone/>
            </a:pPr>
            <a:r>
              <a:rPr lang="en-US" dirty="0"/>
              <a:t>1=&gt;hea</a:t>
            </a:r>
            <a:r>
              <a:rPr lang="en-US" altLang="zh-CN" dirty="0"/>
              <a:t>p</a:t>
            </a:r>
          </a:p>
          <a:p>
            <a:pPr marL="0" indent="0">
              <a:buNone/>
            </a:pPr>
            <a:r>
              <a:rPr lang="en-US" dirty="0"/>
              <a:t>2=&gt;stack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967349" y="4262120"/>
          <a:ext cx="454152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urved Up Arrow 1"/>
          <p:cNvSpPr/>
          <p:nvPr/>
        </p:nvSpPr>
        <p:spPr>
          <a:xfrm>
            <a:off x="5890259" y="2958346"/>
            <a:ext cx="838201" cy="293129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967349" y="4262120"/>
          <a:ext cx="454152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36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Memory Accesses Get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0" y="1482725"/>
            <a:ext cx="4122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Fetch instruction at 0x4010</a:t>
            </a:r>
          </a:p>
          <a:p>
            <a:pPr marL="0" indent="0">
              <a:buNone/>
            </a:pPr>
            <a:r>
              <a:rPr lang="en-US" dirty="0"/>
              <a:t>Exec, load from 0x6900</a:t>
            </a:r>
          </a:p>
          <a:p>
            <a:pPr marL="0" indent="0">
              <a:buNone/>
            </a:pPr>
            <a:r>
              <a:rPr lang="en-US" dirty="0"/>
              <a:t>Fetch instruction at 0x401</a:t>
            </a: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dirty="0"/>
              <a:t>Fetch instruction at 0x401</a:t>
            </a:r>
            <a:r>
              <a:rPr lang="en-US" altLang="zh-CN" dirty="0"/>
              <a:t>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Exec, </a:t>
            </a:r>
            <a:r>
              <a:rPr lang="en-US" altLang="zh-CN" dirty="0"/>
              <a:t>store to </a:t>
            </a:r>
            <a:r>
              <a:rPr lang="en-US" dirty="0"/>
              <a:t>0x6900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2058354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0x0010 </a:t>
            </a:r>
            <a:r>
              <a:rPr lang="en-US" sz="2400" dirty="0" err="1"/>
              <a:t>movl</a:t>
            </a:r>
            <a:r>
              <a:rPr lang="en-US" sz="2400" dirty="0"/>
              <a:t> 0x2100,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0x0014 </a:t>
            </a:r>
            <a:r>
              <a:rPr lang="en-US" sz="2400" dirty="0" err="1"/>
              <a:t>addl</a:t>
            </a:r>
            <a:r>
              <a:rPr lang="en-US" sz="2400" dirty="0"/>
              <a:t> $0x3,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0x0017 </a:t>
            </a:r>
            <a:r>
              <a:rPr lang="en-US" sz="2400" dirty="0" err="1"/>
              <a:t>movl</a:t>
            </a:r>
            <a:r>
              <a:rPr lang="en-US" sz="2400" dirty="0"/>
              <a:t> %r8d, 0x2100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7190" y="2171700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7190" y="261223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7190" y="305276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67347" y="4262120"/>
          <a:ext cx="6347852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16KB (0x4000)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22KB (0x5800)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30KB (0x7800)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9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Code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make base/bounds for the code of several processes point to the same physical mem</a:t>
            </a:r>
          </a:p>
          <a:p>
            <a:r>
              <a:rPr lang="en-US" dirty="0"/>
              <a:t>Careful: need extra protection!</a:t>
            </a:r>
          </a:p>
          <a:p>
            <a:pPr lvl="1"/>
            <a:r>
              <a:rPr lang="en-US" altLang="zh-CN" dirty="0"/>
              <a:t>Adding protection bits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67344" y="4262120"/>
          <a:ext cx="7231776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7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Protection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16KB (0x4000)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Read-Execute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22KB (0x5800)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Read-Write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30KB (0x7800)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4KB (0x1000)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Read-Write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73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Free-Space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systems need to manage/allocate space</a:t>
            </a:r>
          </a:p>
          <a:p>
            <a:pPr lvl="1"/>
            <a:r>
              <a:rPr lang="en-US" dirty="0"/>
              <a:t>physical space for process segments</a:t>
            </a:r>
          </a:p>
          <a:p>
            <a:pPr lvl="1"/>
            <a:r>
              <a:rPr lang="en-US" dirty="0"/>
              <a:t>virtual space for </a:t>
            </a:r>
            <a:r>
              <a:rPr lang="en-US" dirty="0" err="1"/>
              <a:t>malloc</a:t>
            </a:r>
            <a:r>
              <a:rPr lang="en-US" dirty="0"/>
              <a:t> calls</a:t>
            </a:r>
          </a:p>
          <a:p>
            <a:pPr lvl="1"/>
            <a:r>
              <a:rPr lang="en-US" dirty="0"/>
              <a:t>disk blocks for files</a:t>
            </a:r>
          </a:p>
          <a:p>
            <a:pPr lvl="1"/>
            <a:endParaRPr lang="en-US" dirty="0"/>
          </a:p>
          <a:p>
            <a:r>
              <a:rPr lang="en-US" dirty="0"/>
              <a:t>Memory Allocation APIs:</a:t>
            </a:r>
          </a:p>
          <a:p>
            <a:pPr lvl="1"/>
            <a:r>
              <a:rPr lang="en-US" dirty="0"/>
              <a:t>void *</a:t>
            </a:r>
            <a:r>
              <a:rPr lang="en-US" b="1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size);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free</a:t>
            </a:r>
            <a:r>
              <a:rPr lang="en-US" dirty="0"/>
              <a:t>(void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978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OS-support: Space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0141"/>
          </a:xfrm>
        </p:spPr>
        <p:txBody>
          <a:bodyPr>
            <a:normAutofit/>
          </a:bodyPr>
          <a:lstStyle/>
          <a:p>
            <a:r>
              <a:rPr lang="en-US" dirty="0"/>
              <a:t>Allocation without Fixed-Size</a:t>
            </a:r>
          </a:p>
          <a:p>
            <a:pPr lvl="1"/>
            <a:r>
              <a:rPr lang="en-US" dirty="0"/>
              <a:t>Free chunks are scattered throughout memory</a:t>
            </a:r>
          </a:p>
          <a:p>
            <a:pPr lvl="1"/>
            <a:r>
              <a:rPr lang="en-US" dirty="0"/>
              <a:t>Allocate memory from a chunk able to accommodate it</a:t>
            </a:r>
          </a:p>
          <a:p>
            <a:pPr lvl="1"/>
            <a:r>
              <a:rPr lang="en-US" dirty="0"/>
              <a:t>Maintains information about allocated and free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pPr lvl="1"/>
            <a:r>
              <a:rPr lang="en-US" dirty="0"/>
              <a:t>CPU: illusion 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private CPU</a:t>
            </a:r>
          </a:p>
          <a:p>
            <a:pPr lvl="1"/>
            <a:r>
              <a:rPr lang="en-US" dirty="0"/>
              <a:t>RAM: illusion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private memory</a:t>
            </a:r>
          </a:p>
          <a:p>
            <a:r>
              <a:rPr lang="en-US" dirty="0"/>
              <a:t>Concurrency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11082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and Coalescing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0452" y="1956987"/>
            <a:ext cx="1521152" cy="3418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1604" y="1956987"/>
            <a:ext cx="1521152" cy="341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2756" y="1956987"/>
            <a:ext cx="1521152" cy="3418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0788" y="2298819"/>
            <a:ext cx="520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0                          10                         20                        30           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free list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malloc</a:t>
            </a:r>
            <a:r>
              <a:rPr lang="en-US" dirty="0"/>
              <a:t>(1) returns 28</a:t>
            </a:r>
          </a:p>
          <a:p>
            <a:pPr lvl="1"/>
            <a:r>
              <a:rPr lang="en-US" dirty="0"/>
              <a:t>What is the free list</a:t>
            </a:r>
          </a:p>
          <a:p>
            <a:pPr lvl="1"/>
            <a:r>
              <a:rPr lang="en-US" dirty="0"/>
              <a:t>What is the free list after free(</a:t>
            </a:r>
            <a:r>
              <a:rPr lang="en-US" altLang="zh-CN" dirty="0"/>
              <a:t>28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77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076627" y="2790939"/>
            <a:ext cx="2375731" cy="4358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magic:              1234567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76628" y="2333002"/>
            <a:ext cx="2375731" cy="4358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size:                             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free() does not ask for 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6628" y="2333002"/>
            <a:ext cx="2375731" cy="2939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059536" y="3247402"/>
            <a:ext cx="240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50586" y="2622266"/>
            <a:ext cx="335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header used by </a:t>
            </a:r>
            <a:r>
              <a:rPr lang="en-US" altLang="zh-CN" dirty="0" err="1"/>
              <a:t>malloc</a:t>
            </a:r>
            <a:r>
              <a:rPr lang="en-US" altLang="zh-CN" dirty="0"/>
              <a:t> library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50586" y="4052919"/>
            <a:ext cx="3071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20 bytes returned to caller</a:t>
            </a:r>
          </a:p>
          <a:p>
            <a:r>
              <a:rPr lang="en-US" dirty="0"/>
              <a:t>(suppose </a:t>
            </a:r>
            <a:r>
              <a:rPr lang="en-US" dirty="0" err="1"/>
              <a:t>malloc</a:t>
            </a:r>
            <a:r>
              <a:rPr lang="en-US" dirty="0"/>
              <a:t>(20) is called)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541" y="3071282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ptr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33144" y="3255948"/>
            <a:ext cx="656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0541" y="2148336"/>
            <a:ext cx="58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hptr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33144" y="2333002"/>
            <a:ext cx="656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9536" y="2784505"/>
            <a:ext cx="240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A Free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6627" y="2790939"/>
            <a:ext cx="2375731" cy="4358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next:                              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6628" y="2333002"/>
            <a:ext cx="2375731" cy="4358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size:                         4088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6628" y="2333002"/>
            <a:ext cx="2375731" cy="29397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59536" y="3247402"/>
            <a:ext cx="240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44589" y="2284876"/>
            <a:ext cx="40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Let’s try some 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/free calls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719" y="21483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33144" y="2333002"/>
            <a:ext cx="656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9536" y="2784505"/>
            <a:ext cx="240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03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0141"/>
          </a:xfrm>
        </p:spPr>
        <p:txBody>
          <a:bodyPr>
            <a:normAutofit/>
          </a:bodyPr>
          <a:lstStyle/>
          <a:p>
            <a:r>
              <a:rPr lang="en-US" dirty="0"/>
              <a:t>Generally manage memory via free list</a:t>
            </a:r>
          </a:p>
          <a:p>
            <a:pPr lvl="1"/>
            <a:r>
              <a:rPr lang="en-US" dirty="0"/>
              <a:t>Free chunks are scattered throughout memory</a:t>
            </a:r>
          </a:p>
          <a:p>
            <a:pPr lvl="1"/>
            <a:r>
              <a:rPr lang="en-US" dirty="0"/>
              <a:t>Allocate memory from a chunk able to accommodate it</a:t>
            </a:r>
          </a:p>
          <a:p>
            <a:pPr lvl="1"/>
            <a:r>
              <a:rPr lang="en-US" dirty="0"/>
              <a:t>Maintains information about allocated and free regions</a:t>
            </a:r>
          </a:p>
          <a:p>
            <a:pPr marL="342900" indent="-342900"/>
            <a:r>
              <a:rPr lang="en-US" dirty="0"/>
              <a:t>Policies:</a:t>
            </a:r>
          </a:p>
          <a:p>
            <a:pPr marL="800100" lvl="1" indent="-342900"/>
            <a:r>
              <a:rPr lang="en-US" dirty="0"/>
              <a:t>First-fit: Allocate the first chunk that is big enough</a:t>
            </a:r>
          </a:p>
          <a:p>
            <a:pPr marL="800100" lvl="1" indent="-342900"/>
            <a:r>
              <a:rPr lang="en-US" dirty="0"/>
              <a:t>Best-fit: Allocate the smallest chunk that is big enough</a:t>
            </a:r>
          </a:p>
          <a:p>
            <a:pPr marL="800100" lvl="1" indent="-342900"/>
            <a:r>
              <a:rPr lang="en-US" dirty="0"/>
              <a:t>Worst-fit:  Allocate the largest chunk; must also search entire list </a:t>
            </a:r>
          </a:p>
          <a:p>
            <a:pPr marL="800100" lvl="1" indent="-342900"/>
            <a:r>
              <a:rPr lang="en-US" dirty="0"/>
              <a:t>Next-fi</a:t>
            </a:r>
            <a:r>
              <a:rPr lang="en-US" altLang="zh-CN" dirty="0"/>
              <a:t>t: </a:t>
            </a:r>
            <a:r>
              <a:rPr lang="en-US" dirty="0"/>
              <a:t>Allocate the second chunk that is big enough</a:t>
            </a:r>
          </a:p>
          <a:p>
            <a:pPr marL="800100" lvl="1" indent="-342900"/>
            <a:r>
              <a:rPr lang="en-US" dirty="0"/>
              <a:t>Segregated Lists, Buddy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0141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External Fragmentation – total memory space exists to satisfy a request, but it is not contiguous</a:t>
            </a:r>
          </a:p>
          <a:p>
            <a:pPr marL="342900" indent="-342900"/>
            <a:r>
              <a:rPr lang="en-US" dirty="0"/>
              <a:t>Internal Fragmentation – allocated memory may be slightly larger than requested memory; this size difference is memory internal to a partition, but not being used</a:t>
            </a:r>
          </a:p>
          <a:p>
            <a:pPr marL="342900" indent="-342900"/>
            <a:r>
              <a:rPr lang="en-US" dirty="0"/>
              <a:t>Reduce external fragmentation by compaction</a:t>
            </a:r>
          </a:p>
          <a:p>
            <a:pPr marL="800100" lvl="1" indent="-342900"/>
            <a:r>
              <a:rPr lang="en-US" dirty="0"/>
              <a:t>Shuffle memory contents to place all free memory together in one large block</a:t>
            </a:r>
          </a:p>
          <a:p>
            <a:pPr marL="800100" lvl="1" indent="-342900"/>
            <a:r>
              <a:rPr lang="en-US" dirty="0"/>
              <a:t>Compaction is possible only if relocation is dynamic, and is done at execution time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is too coarse-grained</a:t>
            </a:r>
          </a:p>
          <a:p>
            <a:endParaRPr lang="en-US" dirty="0"/>
          </a:p>
          <a:p>
            <a:r>
              <a:rPr lang="en-US" dirty="0"/>
              <a:t>Paging is a fine-grained alternative</a:t>
            </a:r>
          </a:p>
          <a:p>
            <a:pPr lvl="1"/>
            <a:r>
              <a:rPr lang="en-US" dirty="0"/>
              <a:t>Divide mem into small, fix-sized units (aka page frames)</a:t>
            </a:r>
          </a:p>
          <a:p>
            <a:pPr lvl="1"/>
            <a:r>
              <a:rPr lang="en-US" dirty="0"/>
              <a:t>Map each virtual page independently</a:t>
            </a:r>
          </a:p>
          <a:p>
            <a:pPr lvl="1"/>
            <a:r>
              <a:rPr lang="en-US" dirty="0"/>
              <a:t>Grow memory segments however we please</a:t>
            </a:r>
          </a:p>
        </p:txBody>
      </p:sp>
    </p:spTree>
    <p:extLst>
      <p:ext uri="{BB962C8B-B14F-4D97-AF65-F5344CB8AC3E}">
        <p14:creationId xmlns:p14="http://schemas.microsoft.com/office/powerpoint/2010/main" val="177210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5048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1590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0562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98611" y="3228616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22911" y="3228615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7805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3319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88331" y="3228616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6076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4347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71041" y="3228616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526177" y="3228615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6" idx="2"/>
            <a:endCxn id="26" idx="0"/>
          </p:cNvCxnSpPr>
          <p:nvPr/>
        </p:nvCxnSpPr>
        <p:spPr>
          <a:xfrm>
            <a:off x="2588260" y="2451795"/>
            <a:ext cx="1439281" cy="77682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24" idx="0"/>
          </p:cNvCxnSpPr>
          <p:nvPr/>
        </p:nvCxnSpPr>
        <p:spPr>
          <a:xfrm>
            <a:off x="2844800" y="2451794"/>
            <a:ext cx="52760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25" idx="0"/>
          </p:cNvCxnSpPr>
          <p:nvPr/>
        </p:nvCxnSpPr>
        <p:spPr>
          <a:xfrm>
            <a:off x="3101340" y="2451794"/>
            <a:ext cx="2236481" cy="77682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27" idx="0"/>
          </p:cNvCxnSpPr>
          <p:nvPr/>
        </p:nvCxnSpPr>
        <p:spPr>
          <a:xfrm>
            <a:off x="3357880" y="2451793"/>
            <a:ext cx="2962651" cy="77682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28" idx="0"/>
          </p:cNvCxnSpPr>
          <p:nvPr/>
        </p:nvCxnSpPr>
        <p:spPr>
          <a:xfrm flipH="1">
            <a:off x="3044831" y="2451795"/>
            <a:ext cx="1717669" cy="77682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30" idx="0"/>
          </p:cNvCxnSpPr>
          <p:nvPr/>
        </p:nvCxnSpPr>
        <p:spPr>
          <a:xfrm flipH="1">
            <a:off x="4355111" y="2451794"/>
            <a:ext cx="66392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29" idx="0"/>
          </p:cNvCxnSpPr>
          <p:nvPr/>
        </p:nvCxnSpPr>
        <p:spPr>
          <a:xfrm flipH="1">
            <a:off x="3699971" y="2451794"/>
            <a:ext cx="1575609" cy="7768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2"/>
            <a:endCxn id="31" idx="0"/>
          </p:cNvCxnSpPr>
          <p:nvPr/>
        </p:nvCxnSpPr>
        <p:spPr>
          <a:xfrm flipH="1">
            <a:off x="5010251" y="2451793"/>
            <a:ext cx="521869" cy="77682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33" idx="0"/>
          </p:cNvCxnSpPr>
          <p:nvPr/>
        </p:nvCxnSpPr>
        <p:spPr>
          <a:xfrm flipH="1">
            <a:off x="5665391" y="2441021"/>
            <a:ext cx="1196066" cy="78759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  <a:endCxn id="32" idx="0"/>
          </p:cNvCxnSpPr>
          <p:nvPr/>
        </p:nvCxnSpPr>
        <p:spPr>
          <a:xfrm flipH="1">
            <a:off x="4682681" y="2441020"/>
            <a:ext cx="243531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2"/>
            <a:endCxn id="34" idx="0"/>
          </p:cNvCxnSpPr>
          <p:nvPr/>
        </p:nvCxnSpPr>
        <p:spPr>
          <a:xfrm flipH="1">
            <a:off x="5992961" y="2441020"/>
            <a:ext cx="1381576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1" idx="2"/>
            <a:endCxn id="35" idx="0"/>
          </p:cNvCxnSpPr>
          <p:nvPr/>
        </p:nvCxnSpPr>
        <p:spPr>
          <a:xfrm flipH="1">
            <a:off x="6648097" y="2441019"/>
            <a:ext cx="982980" cy="78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86" y="20716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VirtMem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886" y="32631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PhysMem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6340" y="2144374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288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9420" y="2144373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35960" y="2144372"/>
            <a:ext cx="243840" cy="3074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6291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40580" y="2144374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12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53660" y="2144373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10200" y="2144372"/>
            <a:ext cx="243840" cy="3074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37156" y="178670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39537" y="2133600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9607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52617" y="2133599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09157" y="2133598"/>
            <a:ext cx="243840" cy="3074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36113" y="177593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91184" y="3570148"/>
            <a:ext cx="469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0    1    2    3    4    5    6    7    8    9   10  11  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59506" y="502026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 Tables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304443" y="4293839"/>
            <a:ext cx="420308" cy="1452856"/>
            <a:chOff x="3304443" y="4293839"/>
            <a:chExt cx="420308" cy="1452856"/>
          </a:xfrm>
        </p:grpSpPr>
        <p:sp>
          <p:nvSpPr>
            <p:cNvPr id="73" name="Rectangle 72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04443" y="429383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P1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04585" y="4278465"/>
            <a:ext cx="420308" cy="1452856"/>
            <a:chOff x="4568585" y="4278465"/>
            <a:chExt cx="420308" cy="1452856"/>
          </a:xfrm>
        </p:grpSpPr>
        <p:sp>
          <p:nvSpPr>
            <p:cNvPr id="81" name="Rectangle 80"/>
            <p:cNvSpPr/>
            <p:nvPr/>
          </p:nvSpPr>
          <p:spPr>
            <a:xfrm>
              <a:off x="4640580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68585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P2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40580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640580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40580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04726" y="4278465"/>
            <a:ext cx="420308" cy="1452856"/>
            <a:chOff x="5904726" y="4278465"/>
            <a:chExt cx="420308" cy="1452856"/>
          </a:xfrm>
        </p:grpSpPr>
        <p:sp>
          <p:nvSpPr>
            <p:cNvPr id="86" name="Rectangle 85"/>
            <p:cNvSpPr/>
            <p:nvPr/>
          </p:nvSpPr>
          <p:spPr>
            <a:xfrm>
              <a:off x="5976721" y="464779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04726" y="4278465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P3</a:t>
              </a:r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76721" y="4922522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76721" y="5197247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76721" y="54719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6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segmentation</a:t>
            </a:r>
          </a:p>
          <a:p>
            <a:pPr lvl="1"/>
            <a:r>
              <a:rPr lang="en-US" dirty="0"/>
              <a:t>High bits =&gt; segment</a:t>
            </a:r>
          </a:p>
          <a:p>
            <a:pPr lvl="1"/>
            <a:r>
              <a:rPr lang="en-US" dirty="0"/>
              <a:t>Low bits =&gt; offset</a:t>
            </a:r>
          </a:p>
          <a:p>
            <a:pPr lvl="1"/>
            <a:r>
              <a:rPr lang="en-US" dirty="0"/>
              <a:t>Segment number vs. number of high bits</a:t>
            </a:r>
          </a:p>
          <a:p>
            <a:pPr lvl="1"/>
            <a:r>
              <a:rPr lang="en-US" dirty="0"/>
              <a:t>Segment size vs. number of low bits</a:t>
            </a:r>
          </a:p>
          <a:p>
            <a:pPr lvl="1"/>
            <a:endParaRPr lang="en-US" dirty="0"/>
          </a:p>
          <a:p>
            <a:r>
              <a:rPr lang="en-US" dirty="0"/>
              <a:t>For paging</a:t>
            </a:r>
          </a:p>
          <a:p>
            <a:pPr lvl="1"/>
            <a:r>
              <a:rPr lang="en-US" dirty="0"/>
              <a:t>High bits =&gt; page</a:t>
            </a:r>
          </a:p>
          <a:p>
            <a:pPr lvl="1"/>
            <a:r>
              <a:rPr lang="en-US" dirty="0"/>
              <a:t>Low bits =&gt; offset</a:t>
            </a:r>
          </a:p>
          <a:p>
            <a:pPr lvl="1"/>
            <a:r>
              <a:rPr lang="en-US" dirty="0"/>
              <a:t>Page number vs. number of high bits</a:t>
            </a:r>
          </a:p>
          <a:p>
            <a:pPr lvl="1"/>
            <a:r>
              <a:rPr lang="en-US" dirty="0"/>
              <a:t>Page size vs. number of low bits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low bits do we need, for page size 16 bytes, 1KB, 1MB, 512 bytes, and 4KB?</a:t>
            </a:r>
          </a:p>
          <a:p>
            <a:pPr lvl="1"/>
            <a:r>
              <a:rPr lang="en-US" dirty="0"/>
              <a:t>4, 10, 20, 9, 12</a:t>
            </a:r>
          </a:p>
          <a:p>
            <a:r>
              <a:rPr lang="en-US" dirty="0"/>
              <a:t>How may page we can have for virtual address</a:t>
            </a:r>
            <a:r>
              <a:rPr lang="zh-CN" altLang="en-US" dirty="0"/>
              <a:t>，</a:t>
            </a:r>
            <a:r>
              <a:rPr lang="en-US" dirty="0"/>
              <a:t> with width </a:t>
            </a:r>
            <a:r>
              <a:rPr lang="en-US" altLang="zh-CN" dirty="0"/>
              <a:t>10, 20, 32, 16, and 32 bits correspondingly?</a:t>
            </a:r>
          </a:p>
          <a:p>
            <a:pPr lvl="1"/>
            <a:r>
              <a:rPr lang="en-US" dirty="0"/>
              <a:t>64, 1K, 4K</a:t>
            </a:r>
            <a:r>
              <a:rPr lang="en-US"/>
              <a:t>, </a:t>
            </a:r>
            <a:r>
              <a:rPr lang="en-US" altLang="zh-CN"/>
              <a:t>128</a:t>
            </a:r>
            <a:r>
              <a:rPr lang="en-US"/>
              <a:t>, </a:t>
            </a:r>
            <a:r>
              <a:rPr lang="en-US" dirty="0"/>
              <a:t>1MB</a:t>
            </a:r>
          </a:p>
        </p:txBody>
      </p:sp>
    </p:spTree>
    <p:extLst>
      <p:ext uri="{BB962C8B-B14F-4D97-AF65-F5344CB8AC3E}">
        <p14:creationId xmlns:p14="http://schemas.microsoft.com/office/powerpoint/2010/main" val="28234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55" y="1069791"/>
            <a:ext cx="5197589" cy="45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3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/>
          <a:lstStyle/>
          <a:p>
            <a:r>
              <a:rPr lang="en-US" dirty="0"/>
              <a:t>Transparency</a:t>
            </a:r>
          </a:p>
          <a:p>
            <a:endParaRPr lang="en-US" dirty="0"/>
          </a:p>
          <a:p>
            <a:r>
              <a:rPr lang="en-US" dirty="0"/>
              <a:t>Efficiency</a:t>
            </a:r>
          </a:p>
          <a:p>
            <a:endParaRPr lang="en-US" dirty="0"/>
          </a:p>
          <a:p>
            <a:r>
              <a:rPr lang="en-US" dirty="0"/>
              <a:t>Protection and isolation</a:t>
            </a:r>
          </a:p>
          <a:p>
            <a:endParaRPr lang="en-US" dirty="0"/>
          </a:p>
          <a:p>
            <a:r>
              <a:rPr lang="en-US" dirty="0"/>
              <a:t>Hardware-based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8018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H/W: for each mem reference:</a:t>
            </a:r>
          </a:p>
          <a:p>
            <a:pPr marL="0" indent="0">
              <a:buNone/>
            </a:pPr>
            <a:r>
              <a:rPr lang="en-US" dirty="0"/>
              <a:t>1. extract VPN (</a:t>
            </a:r>
            <a:r>
              <a:rPr lang="en-US" dirty="0" err="1"/>
              <a:t>virt</a:t>
            </a:r>
            <a:r>
              <a:rPr lang="en-US" dirty="0"/>
              <a:t> page </a:t>
            </a:r>
            <a:r>
              <a:rPr lang="en-US" dirty="0" err="1"/>
              <a:t>num</a:t>
            </a:r>
            <a:r>
              <a:rPr lang="en-US" dirty="0"/>
              <a:t>) from VA (</a:t>
            </a:r>
            <a:r>
              <a:rPr lang="en-US" dirty="0" err="1"/>
              <a:t>virt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2. calculate </a:t>
            </a:r>
            <a:r>
              <a:rPr lang="en-US" dirty="0" err="1"/>
              <a:t>addr</a:t>
            </a:r>
            <a:r>
              <a:rPr lang="en-US" dirty="0"/>
              <a:t> of PTE (page table entry)</a:t>
            </a:r>
          </a:p>
          <a:p>
            <a:pPr marL="0" indent="0">
              <a:buNone/>
            </a:pPr>
            <a:r>
              <a:rPr lang="en-US" dirty="0"/>
              <a:t>3. fetch PTE</a:t>
            </a:r>
          </a:p>
          <a:p>
            <a:pPr marL="0" indent="0">
              <a:buNone/>
            </a:pPr>
            <a:r>
              <a:rPr lang="en-US" dirty="0"/>
              <a:t>4. extract PFN (page frame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5. build PA (</a:t>
            </a:r>
            <a:r>
              <a:rPr lang="en-US" dirty="0" err="1"/>
              <a:t>phys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6. fetch PA to register</a:t>
            </a:r>
          </a:p>
        </p:txBody>
      </p:sp>
    </p:spTree>
    <p:extLst>
      <p:ext uri="{BB962C8B-B14F-4D97-AF65-F5344CB8AC3E}">
        <p14:creationId xmlns:p14="http://schemas.microsoft.com/office/powerpoint/2010/main" val="6616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890" y="0"/>
            <a:ext cx="8515350" cy="64998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 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 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(PFN &lt;&lt; 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   // Extract the VPN from the virtual address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2   VPN = (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VPN_MASK) &gt;&gt; 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3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4   // Form the address of the page-table entry (PTE)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5   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 = PTBR + (VPN * </a:t>
            </a:r>
            <a:r>
              <a:rPr lang="en-US" sz="2000" dirty="0" err="1">
                <a:latin typeface="Palatino-Roman"/>
              </a:rPr>
              <a:t>sizeof</a:t>
            </a:r>
            <a:r>
              <a:rPr lang="en-US" sz="2000" dirty="0">
                <a:latin typeface="Palatino-Roman"/>
              </a:rPr>
              <a:t>(PTE))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6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7   // Fetch the PTE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8   PTE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PTEAddr</a:t>
            </a:r>
            <a:r>
              <a:rPr lang="en-US" sz="2000" dirty="0">
                <a:latin typeface="Palatino-Roman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9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10   // Check if process can access the page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11   if (</a:t>
            </a:r>
            <a:r>
              <a:rPr lang="en-US" sz="2000" dirty="0" err="1">
                <a:latin typeface="Palatino-Roman"/>
              </a:rPr>
              <a:t>PTE.Valid</a:t>
            </a:r>
            <a:r>
              <a:rPr lang="en-US" sz="2000" dirty="0">
                <a:latin typeface="Palatino-Roman"/>
              </a:rPr>
              <a:t>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12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(SEGMENTATION_FAULT)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13   else if (</a:t>
            </a:r>
            <a:r>
              <a:rPr lang="en-US" sz="2000" dirty="0" err="1">
                <a:latin typeface="Palatino-Roman"/>
              </a:rPr>
              <a:t>CanAccess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PTE.ProtectBits</a:t>
            </a:r>
            <a:r>
              <a:rPr lang="en-US" sz="2000" dirty="0">
                <a:latin typeface="Palatino-Roman"/>
              </a:rPr>
              <a:t>) == False)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14       </a:t>
            </a:r>
            <a:r>
              <a:rPr lang="en-US" sz="2000" dirty="0" err="1">
                <a:latin typeface="Palatino-Roman"/>
              </a:rPr>
              <a:t>RaiseException</a:t>
            </a:r>
            <a:r>
              <a:rPr lang="en-US" sz="2000" dirty="0">
                <a:latin typeface="Palatino-Roman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15   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16       // Access is OK: form physical address and fetch it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17   offset = </a:t>
            </a:r>
            <a:r>
              <a:rPr lang="en-US" sz="2000" dirty="0" err="1">
                <a:latin typeface="Palatino-Roman"/>
              </a:rPr>
              <a:t>VirtualAddress</a:t>
            </a:r>
            <a:r>
              <a:rPr lang="en-US" sz="2000" dirty="0">
                <a:latin typeface="Palatino-Roman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18   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 = (PTE.PFN &lt;&lt; PFN_SHIFT) |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19   Register = </a:t>
            </a:r>
            <a:r>
              <a:rPr lang="en-US" sz="2000" dirty="0" err="1">
                <a:latin typeface="Palatino-Roman"/>
              </a:rPr>
              <a:t>AccessMemory</a:t>
            </a:r>
            <a:r>
              <a:rPr lang="en-US" sz="2000" dirty="0">
                <a:latin typeface="Palatino-Roman"/>
              </a:rPr>
              <a:t>(</a:t>
            </a:r>
            <a:r>
              <a:rPr lang="en-US" sz="2000" dirty="0" err="1">
                <a:latin typeface="Palatino-Roman"/>
              </a:rPr>
              <a:t>PhysAddr</a:t>
            </a:r>
            <a:r>
              <a:rPr lang="en-US" sz="2000" dirty="0">
                <a:latin typeface="Palatino-Roman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680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</a:t>
            </a:r>
            <a:r>
              <a:rPr lang="en-US" dirty="0"/>
              <a:t> =&gt; </a:t>
            </a:r>
            <a:r>
              <a:rPr lang="en-US" dirty="0" err="1"/>
              <a:t>Phys</a:t>
            </a:r>
            <a:r>
              <a:rPr lang="en-US" dirty="0"/>
              <a:t> Mapping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segmentation, we used a formula, e.g., </a:t>
            </a:r>
            <a:r>
              <a:rPr lang="en-US" dirty="0" err="1"/>
              <a:t>phys</a:t>
            </a:r>
            <a:r>
              <a:rPr lang="en-US" dirty="0"/>
              <a:t> = </a:t>
            </a:r>
            <a:r>
              <a:rPr lang="en-US" dirty="0" err="1"/>
              <a:t>virt_offset</a:t>
            </a:r>
            <a:r>
              <a:rPr lang="en-US" dirty="0"/>
              <a:t> + </a:t>
            </a:r>
            <a:r>
              <a:rPr lang="en-US" dirty="0" err="1"/>
              <a:t>base_reg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Now, we need a more general mapping mechanism.</a:t>
            </a:r>
          </a:p>
          <a:p>
            <a:r>
              <a:rPr lang="en-US" dirty="0"/>
              <a:t>What data structure is good?</a:t>
            </a:r>
          </a:p>
          <a:p>
            <a:pPr lvl="1"/>
            <a:r>
              <a:rPr lang="en-US" dirty="0"/>
              <a:t>Big array, called a page table</a:t>
            </a:r>
          </a:p>
        </p:txBody>
      </p:sp>
    </p:spTree>
    <p:extLst>
      <p:ext uri="{BB962C8B-B14F-4D97-AF65-F5344CB8AC3E}">
        <p14:creationId xmlns:p14="http://schemas.microsoft.com/office/powerpoint/2010/main" val="357178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0" y="1482725"/>
            <a:ext cx="4122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PT, load from 0x5000</a:t>
            </a:r>
          </a:p>
          <a:p>
            <a:pPr marL="0" indent="0">
              <a:buNone/>
            </a:pPr>
            <a:r>
              <a:rPr lang="en-US" dirty="0"/>
              <a:t>Fetch instruction at 0x2010</a:t>
            </a:r>
          </a:p>
          <a:p>
            <a:pPr marL="0" indent="0">
              <a:buNone/>
            </a:pPr>
            <a:r>
              <a:rPr lang="en-US" dirty="0"/>
              <a:t>PT, load from 0x5004</a:t>
            </a:r>
          </a:p>
          <a:p>
            <a:pPr marL="0" indent="0">
              <a:buNone/>
            </a:pPr>
            <a:r>
              <a:rPr lang="en-US" dirty="0"/>
              <a:t>Exec, load from 0x0100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1060" y="2058354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0x0010 </a:t>
            </a:r>
            <a:r>
              <a:rPr lang="en-US" sz="2400" dirty="0" err="1"/>
              <a:t>movl</a:t>
            </a:r>
            <a:r>
              <a:rPr lang="en-US" sz="2400" dirty="0"/>
              <a:t> 0x1100,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0x0014 </a:t>
            </a:r>
            <a:r>
              <a:rPr lang="en-US" sz="2400" dirty="0" err="1"/>
              <a:t>addl</a:t>
            </a:r>
            <a:r>
              <a:rPr lang="en-US" sz="2400" dirty="0"/>
              <a:t> $0x3, %r8d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0x0017 </a:t>
            </a:r>
            <a:r>
              <a:rPr lang="en-US" sz="2400" dirty="0" err="1"/>
              <a:t>movl</a:t>
            </a:r>
            <a:r>
              <a:rPr lang="en-US" sz="2400" dirty="0"/>
              <a:t> %r8d, 0x1100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7190" y="2171700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7190" y="2612231"/>
            <a:ext cx="464820" cy="1905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7178" y="4263352"/>
            <a:ext cx="609602" cy="1863127"/>
            <a:chOff x="3341900" y="4356383"/>
            <a:chExt cx="345394" cy="1390312"/>
          </a:xfrm>
        </p:grpSpPr>
        <p:sp>
          <p:nvSpPr>
            <p:cNvPr id="11" name="Rectangle 10"/>
            <p:cNvSpPr/>
            <p:nvPr/>
          </p:nvSpPr>
          <p:spPr>
            <a:xfrm>
              <a:off x="3376438" y="466317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1900" y="4356383"/>
              <a:ext cx="345394" cy="34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PT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76438" y="4937896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76438" y="5212621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76438" y="5487345"/>
              <a:ext cx="276319" cy="25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99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784434" y="4607243"/>
            <a:ext cx="3848100" cy="15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Assume PT is at 0x5000</a:t>
            </a:r>
          </a:p>
          <a:p>
            <a:pPr marL="0" indent="0">
              <a:buNone/>
            </a:pPr>
            <a:r>
              <a:rPr lang="en-US" sz="2400" dirty="0"/>
              <a:t>Assume PTE’s are 4 bytes</a:t>
            </a:r>
          </a:p>
          <a:p>
            <a:pPr marL="0" indent="0">
              <a:buNone/>
            </a:pPr>
            <a:r>
              <a:rPr lang="en-US" sz="2400" dirty="0"/>
              <a:t>Assume 4KB pages</a:t>
            </a:r>
          </a:p>
        </p:txBody>
      </p:sp>
    </p:spTree>
    <p:extLst>
      <p:ext uri="{BB962C8B-B14F-4D97-AF65-F5344CB8AC3E}">
        <p14:creationId xmlns:p14="http://schemas.microsoft.com/office/powerpoint/2010/main" val="5932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Page Tables Stored?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a typical page table?</a:t>
            </a:r>
          </a:p>
          <a:p>
            <a:pPr lvl="1"/>
            <a:r>
              <a:rPr lang="en-US" dirty="0"/>
              <a:t>assume 32-bit address space</a:t>
            </a:r>
          </a:p>
          <a:p>
            <a:pPr lvl="1"/>
            <a:r>
              <a:rPr lang="en-US" dirty="0"/>
              <a:t>assume 4 KB pages</a:t>
            </a:r>
          </a:p>
          <a:p>
            <a:pPr lvl="1"/>
            <a:r>
              <a:rPr lang="en-US" dirty="0"/>
              <a:t>assume 4 byte entries (or this could be less)</a:t>
            </a:r>
          </a:p>
          <a:p>
            <a:pPr lvl="1"/>
            <a:r>
              <a:rPr lang="en-US" dirty="0"/>
              <a:t>2 ^ (32 - log(4KB)) * 4 = 4 MB</a:t>
            </a:r>
          </a:p>
          <a:p>
            <a:endParaRPr lang="en-US" dirty="0"/>
          </a:p>
          <a:p>
            <a:r>
              <a:rPr lang="en-US" dirty="0"/>
              <a:t>Store in memory, and CPU finds it via registers</a:t>
            </a:r>
          </a:p>
        </p:txBody>
      </p:sp>
    </p:spTree>
    <p:extLst>
      <p:ext uri="{BB962C8B-B14F-4D97-AF65-F5344CB8AC3E}">
        <p14:creationId xmlns:p14="http://schemas.microsoft.com/office/powerpoint/2010/main" val="127744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 in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other data should go in page table entries besides translation?</a:t>
            </a:r>
          </a:p>
          <a:p>
            <a:pPr lvl="1"/>
            <a:r>
              <a:rPr lang="en-US" dirty="0"/>
              <a:t>valid bit</a:t>
            </a:r>
          </a:p>
          <a:p>
            <a:pPr lvl="1"/>
            <a:r>
              <a:rPr lang="en-US" dirty="0"/>
              <a:t>protection bits</a:t>
            </a:r>
          </a:p>
          <a:p>
            <a:pPr lvl="1"/>
            <a:r>
              <a:rPr lang="en-US" dirty="0"/>
              <a:t>present bit</a:t>
            </a:r>
          </a:p>
          <a:p>
            <a:pPr lvl="1"/>
            <a:r>
              <a:rPr lang="en-US" dirty="0"/>
              <a:t>reference bit</a:t>
            </a:r>
          </a:p>
          <a:p>
            <a:pPr lvl="1"/>
            <a:r>
              <a:rPr lang="en-US" dirty="0"/>
              <a:t>dirty bit</a:t>
            </a:r>
          </a:p>
        </p:txBody>
      </p:sp>
    </p:spTree>
    <p:extLst>
      <p:ext uri="{BB962C8B-B14F-4D97-AF65-F5344CB8AC3E}">
        <p14:creationId xmlns:p14="http://schemas.microsoft.com/office/powerpoint/2010/main" val="2947907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Flexible </a:t>
            </a:r>
            <a:r>
              <a:rPr lang="en-US" dirty="0" err="1"/>
              <a:t>Addr</a:t>
            </a:r>
            <a:r>
              <a:rPr lang="en-US" dirty="0"/>
              <a:t> Space</a:t>
            </a:r>
          </a:p>
          <a:p>
            <a:pPr lvl="1"/>
            <a:r>
              <a:rPr lang="en-US" dirty="0"/>
              <a:t>don’t need to find contiguous RAM</a:t>
            </a:r>
          </a:p>
          <a:p>
            <a:pPr lvl="1"/>
            <a:r>
              <a:rPr lang="en-US" dirty="0"/>
              <a:t>doesn’t waste whole data pages (valid bit)</a:t>
            </a:r>
          </a:p>
          <a:p>
            <a:r>
              <a:rPr lang="en-US" dirty="0"/>
              <a:t>Easy to manage</a:t>
            </a:r>
          </a:p>
          <a:p>
            <a:pPr lvl="1"/>
            <a:r>
              <a:rPr lang="en-US" dirty="0"/>
              <a:t>fixed size pages</a:t>
            </a:r>
          </a:p>
          <a:p>
            <a:pPr lvl="1"/>
            <a:r>
              <a:rPr lang="en-US" dirty="0"/>
              <a:t>simple free list for unused pages</a:t>
            </a:r>
          </a:p>
          <a:p>
            <a:pPr lvl="1"/>
            <a:r>
              <a:rPr lang="en-US" dirty="0"/>
              <a:t>no external fragmentation, no need to coalesce</a:t>
            </a:r>
          </a:p>
          <a:p>
            <a:pPr lvl="1"/>
            <a:endParaRPr lang="en-US" dirty="0"/>
          </a:p>
          <a:p>
            <a:r>
              <a:rPr lang="en-US" dirty="0"/>
              <a:t>Too slow -&gt; </a:t>
            </a:r>
            <a:r>
              <a:rPr lang="en-US" altLang="zh-CN" dirty="0"/>
              <a:t>TLB: the next topic</a:t>
            </a:r>
            <a:endParaRPr lang="en-US" dirty="0"/>
          </a:p>
          <a:p>
            <a:r>
              <a:rPr lang="en-US" dirty="0"/>
              <a:t>Too big</a:t>
            </a:r>
          </a:p>
        </p:txBody>
      </p:sp>
    </p:spTree>
    <p:extLst>
      <p:ext uri="{BB962C8B-B14F-4D97-AF65-F5344CB8AC3E}">
        <p14:creationId xmlns:p14="http://schemas.microsoft.com/office/powerpoint/2010/main" val="411324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dirty="0"/>
              <a:t>ardware-based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address generated by a user program is a virtual address</a:t>
            </a:r>
          </a:p>
          <a:p>
            <a:r>
              <a:rPr lang="en-US" dirty="0"/>
              <a:t>Translate every virtual address into physical address</a:t>
            </a:r>
          </a:p>
          <a:p>
            <a:r>
              <a:rPr lang="en-US" dirty="0"/>
              <a:t>On each and every memory reference</a:t>
            </a:r>
          </a:p>
          <a:p>
            <a:endParaRPr lang="en-US" dirty="0"/>
          </a:p>
          <a:p>
            <a:r>
              <a:rPr lang="en-US" dirty="0"/>
              <a:t>For efficiency: need hardware support</a:t>
            </a:r>
          </a:p>
          <a:p>
            <a:r>
              <a:rPr lang="en-US" dirty="0"/>
              <a:t>For flexibility: need OS support</a:t>
            </a:r>
          </a:p>
        </p:txBody>
      </p:sp>
    </p:spTree>
    <p:extLst>
      <p:ext uri="{BB962C8B-B14F-4D97-AF65-F5344CB8AC3E}">
        <p14:creationId xmlns:p14="http://schemas.microsoft.com/office/powerpoint/2010/main" val="256009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Privileged mode</a:t>
            </a:r>
          </a:p>
          <a:p>
            <a:r>
              <a:rPr lang="en-US" dirty="0"/>
              <a:t>Base/bounds registers</a:t>
            </a:r>
          </a:p>
          <a:p>
            <a:r>
              <a:rPr lang="en-US" dirty="0"/>
              <a:t>Ability to translate virtual addresses and check if within bounds</a:t>
            </a:r>
          </a:p>
          <a:p>
            <a:r>
              <a:rPr lang="en-US" dirty="0"/>
              <a:t>Privileged instruction(s) to update base/bounds</a:t>
            </a:r>
          </a:p>
          <a:p>
            <a:r>
              <a:rPr lang="en-US" dirty="0"/>
              <a:t>Privileged instruction(s) to register exception handlers </a:t>
            </a:r>
          </a:p>
          <a:p>
            <a:r>
              <a:rPr lang="en-US" dirty="0"/>
              <a:t>Ability to raise exceptions</a:t>
            </a:r>
          </a:p>
        </p:txBody>
      </p:sp>
    </p:spTree>
    <p:extLst>
      <p:ext uri="{BB962C8B-B14F-4D97-AF65-F5344CB8AC3E}">
        <p14:creationId xmlns:p14="http://schemas.microsoft.com/office/powerpoint/2010/main" val="14407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Need to allocate memory for new processes;</a:t>
            </a:r>
          </a:p>
          <a:p>
            <a:pPr lvl="1"/>
            <a:r>
              <a:rPr lang="en-US" dirty="0"/>
              <a:t>Reclaim memory from terminated processes;</a:t>
            </a:r>
          </a:p>
          <a:p>
            <a:pPr lvl="1"/>
            <a:r>
              <a:rPr lang="en-US" dirty="0"/>
              <a:t>Generally manage memory via free list</a:t>
            </a:r>
          </a:p>
          <a:p>
            <a:r>
              <a:rPr lang="en-US" dirty="0"/>
              <a:t>Base/bounds management</a:t>
            </a:r>
          </a:p>
          <a:p>
            <a:pPr lvl="1"/>
            <a:r>
              <a:rPr lang="en-US" dirty="0"/>
              <a:t>Must set base/bounds properly upon context switch</a:t>
            </a:r>
          </a:p>
          <a:p>
            <a:r>
              <a:rPr lang="en-US" dirty="0"/>
              <a:t>Exception handling</a:t>
            </a:r>
          </a:p>
          <a:p>
            <a:pPr lvl="1"/>
            <a:r>
              <a:rPr lang="en-US" dirty="0"/>
              <a:t>Code to run when exceptions arise; likely action is to terminate offending process</a:t>
            </a:r>
          </a:p>
        </p:txBody>
      </p:sp>
    </p:spTree>
    <p:extLst>
      <p:ext uri="{BB962C8B-B14F-4D97-AF65-F5344CB8AC3E}">
        <p14:creationId xmlns:p14="http://schemas.microsoft.com/office/powerpoint/2010/main" val="18439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Multiple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Sharing</a:t>
            </a:r>
          </a:p>
          <a:p>
            <a:r>
              <a:rPr lang="en-US" dirty="0"/>
              <a:t>Static Relocation</a:t>
            </a:r>
          </a:p>
          <a:p>
            <a:r>
              <a:rPr lang="en-US" dirty="0" err="1"/>
              <a:t>Base+Bounds</a:t>
            </a:r>
            <a:endParaRPr lang="en-US" dirty="0"/>
          </a:p>
          <a:p>
            <a:r>
              <a:rPr lang="en-US" dirty="0"/>
              <a:t>Segmentation</a:t>
            </a:r>
          </a:p>
          <a:p>
            <a:r>
              <a:rPr lang="en-US" dirty="0"/>
              <a:t>Paging</a:t>
            </a:r>
          </a:p>
        </p:txBody>
      </p:sp>
    </p:spTree>
    <p:extLst>
      <p:ext uri="{BB962C8B-B14F-4D97-AF65-F5344CB8AC3E}">
        <p14:creationId xmlns:p14="http://schemas.microsoft.com/office/powerpoint/2010/main" val="329484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generalize </a:t>
            </a:r>
            <a:r>
              <a:rPr lang="en-US" dirty="0" err="1"/>
              <a:t>base+bounds</a:t>
            </a:r>
            <a:endParaRPr lang="en-US" dirty="0"/>
          </a:p>
          <a:p>
            <a:pPr lvl="1"/>
            <a:r>
              <a:rPr lang="en-US" dirty="0"/>
              <a:t>One </a:t>
            </a:r>
            <a:r>
              <a:rPr lang="en-US" dirty="0" err="1"/>
              <a:t>base+bound</a:t>
            </a:r>
            <a:r>
              <a:rPr lang="en-US" altLang="zh-CN" dirty="0" err="1"/>
              <a:t>s</a:t>
            </a:r>
            <a:r>
              <a:rPr lang="en-US" dirty="0"/>
              <a:t> pair for each segment</a:t>
            </a:r>
          </a:p>
          <a:p>
            <a:pPr lvl="1"/>
            <a:r>
              <a:rPr lang="en-US" dirty="0"/>
              <a:t>Requires more registers!</a:t>
            </a:r>
          </a:p>
          <a:p>
            <a:pPr lvl="1"/>
            <a:endParaRPr lang="en-US" dirty="0"/>
          </a:p>
          <a:p>
            <a:r>
              <a:rPr lang="en-US" dirty="0"/>
              <a:t>Resize segments as needed</a:t>
            </a:r>
          </a:p>
        </p:txBody>
      </p:sp>
    </p:spTree>
    <p:extLst>
      <p:ext uri="{BB962C8B-B14F-4D97-AF65-F5344CB8AC3E}">
        <p14:creationId xmlns:p14="http://schemas.microsoft.com/office/powerpoint/2010/main" val="62103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Palatino-Roman"/>
              </a:rPr>
              <a:t>1 </a:t>
            </a:r>
            <a:r>
              <a:rPr lang="en-US" sz="2000" dirty="0">
                <a:latin typeface="Courier"/>
              </a:rPr>
              <a:t>// get top 2 bits of 14-bit VA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2 </a:t>
            </a:r>
            <a:r>
              <a:rPr lang="en-US" sz="2000" dirty="0">
                <a:latin typeface="Courier"/>
              </a:rPr>
              <a:t>Segment = (</a:t>
            </a:r>
            <a:r>
              <a:rPr lang="en-US" sz="2000" dirty="0" err="1">
                <a:latin typeface="Courier"/>
              </a:rPr>
              <a:t>VirtualAddress</a:t>
            </a:r>
            <a:r>
              <a:rPr lang="en-US" sz="2000" dirty="0">
                <a:latin typeface="Courier"/>
              </a:rPr>
              <a:t> &amp; SEG_MASK) &gt;&gt; SEG_SHIFT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3 </a:t>
            </a:r>
            <a:r>
              <a:rPr lang="en-US" sz="2000" dirty="0">
                <a:latin typeface="Courier"/>
              </a:rPr>
              <a:t>// now get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4 </a:t>
            </a:r>
            <a:r>
              <a:rPr lang="en-US" sz="2000" dirty="0">
                <a:latin typeface="Courier"/>
              </a:rPr>
              <a:t>Offset = </a:t>
            </a:r>
            <a:r>
              <a:rPr lang="en-US" sz="2000" dirty="0" err="1">
                <a:latin typeface="Courier"/>
              </a:rPr>
              <a:t>VirtualAddress</a:t>
            </a:r>
            <a:r>
              <a:rPr lang="en-US" sz="2000" dirty="0">
                <a:latin typeface="Courier"/>
              </a:rPr>
              <a:t> &amp; OFFSET_MASK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5 </a:t>
            </a:r>
            <a:r>
              <a:rPr lang="en-US" sz="2000" dirty="0">
                <a:latin typeface="Courier"/>
              </a:rPr>
              <a:t>if (Offset &gt;= Bounds[Segment])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6 	</a:t>
            </a:r>
            <a:r>
              <a:rPr lang="en-US" sz="2000" dirty="0" err="1">
                <a:latin typeface="Courier"/>
              </a:rPr>
              <a:t>RaiseException</a:t>
            </a:r>
            <a:r>
              <a:rPr lang="en-US" sz="2000" dirty="0">
                <a:latin typeface="Courier"/>
              </a:rPr>
              <a:t>(PROTECTION_FAULT)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7 </a:t>
            </a:r>
            <a:r>
              <a:rPr lang="en-US" sz="2000" dirty="0">
                <a:latin typeface="Courier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8 	</a:t>
            </a:r>
            <a:r>
              <a:rPr lang="en-US" sz="2000" dirty="0" err="1">
                <a:latin typeface="Courier"/>
              </a:rPr>
              <a:t>PhysAddr</a:t>
            </a:r>
            <a:r>
              <a:rPr lang="en-US" sz="2000" dirty="0">
                <a:latin typeface="Courier"/>
              </a:rPr>
              <a:t> = Base[Segment] + Offset</a:t>
            </a:r>
          </a:p>
          <a:p>
            <a:pPr marL="0" indent="0">
              <a:buNone/>
            </a:pPr>
            <a:r>
              <a:rPr lang="en-US" sz="2000" dirty="0">
                <a:latin typeface="Palatino-Roman"/>
              </a:rPr>
              <a:t>9 	</a:t>
            </a:r>
            <a:r>
              <a:rPr lang="en-US" sz="2000" dirty="0">
                <a:latin typeface="Courier"/>
              </a:rPr>
              <a:t>Register = </a:t>
            </a:r>
            <a:r>
              <a:rPr lang="en-US" sz="2000" dirty="0" err="1">
                <a:latin typeface="Courier"/>
              </a:rPr>
              <a:t>AccessMemory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PhysAddr</a:t>
            </a:r>
            <a:r>
              <a:rPr lang="en-US" sz="2000" dirty="0">
                <a:latin typeface="Courier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710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1744</Words>
  <Application>Microsoft Office PowerPoint</Application>
  <PresentationFormat>On-screen Show (4:3)</PresentationFormat>
  <Paragraphs>516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Courier</vt:lpstr>
      <vt:lpstr>Palatino-Roman</vt:lpstr>
      <vt:lpstr>宋体</vt:lpstr>
      <vt:lpstr>Arial</vt:lpstr>
      <vt:lpstr>Calibri</vt:lpstr>
      <vt:lpstr>Calibri Light</vt:lpstr>
      <vt:lpstr>Office Theme</vt:lpstr>
      <vt:lpstr>Lecture 6 Memory Management Segmentation &amp; Paging</vt:lpstr>
      <vt:lpstr>OSTEP</vt:lpstr>
      <vt:lpstr>Goals and Mechanism</vt:lpstr>
      <vt:lpstr>Hardware-based address translation</vt:lpstr>
      <vt:lpstr>Hardware Requirements</vt:lpstr>
      <vt:lpstr>Operating System Issues</vt:lpstr>
      <vt:lpstr>How to Run Multiple Processes</vt:lpstr>
      <vt:lpstr>Segmentation</vt:lpstr>
      <vt:lpstr>PowerPoint Presentation</vt:lpstr>
      <vt:lpstr>Virtual Address</vt:lpstr>
      <vt:lpstr>PowerPoint Presentation</vt:lpstr>
      <vt:lpstr>PowerPoint Presentation</vt:lpstr>
      <vt:lpstr>Memory Accesses</vt:lpstr>
      <vt:lpstr>More Memory Accesses</vt:lpstr>
      <vt:lpstr>PowerPoint Presentation</vt:lpstr>
      <vt:lpstr>More Memory Accesses Get Right</vt:lpstr>
      <vt:lpstr>Support for Code Sharing</vt:lpstr>
      <vt:lpstr>Free-Space Management</vt:lpstr>
      <vt:lpstr>OS-support: Space Management</vt:lpstr>
      <vt:lpstr>Splitting and Coalescing</vt:lpstr>
      <vt:lpstr>free() does not ask for size</vt:lpstr>
      <vt:lpstr>Embedding A Free List</vt:lpstr>
      <vt:lpstr>Space Management</vt:lpstr>
      <vt:lpstr>Fragmentation</vt:lpstr>
      <vt:lpstr>Paging</vt:lpstr>
      <vt:lpstr>Page Mapping</vt:lpstr>
      <vt:lpstr>Addressing</vt:lpstr>
      <vt:lpstr>Address Examples</vt:lpstr>
      <vt:lpstr>PowerPoint Presentation</vt:lpstr>
      <vt:lpstr>Translation Steps</vt:lpstr>
      <vt:lpstr>PowerPoint Presentation</vt:lpstr>
      <vt:lpstr>Virt =&gt; Phys Mapping </vt:lpstr>
      <vt:lpstr>Memory Accesses</vt:lpstr>
      <vt:lpstr>Where are Page Tables Stored?</vt:lpstr>
      <vt:lpstr>Other Information in Page Table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Memory Management</dc:title>
  <dc:creator>aliang</dc:creator>
  <cp:lastModifiedBy>king aliang</cp:lastModifiedBy>
  <cp:revision>126</cp:revision>
  <dcterms:created xsi:type="dcterms:W3CDTF">2015-01-26T03:01:28Z</dcterms:created>
  <dcterms:modified xsi:type="dcterms:W3CDTF">2018-09-20T05:11:22Z</dcterms:modified>
</cp:coreProperties>
</file>