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30" r:id="rId3"/>
    <p:sldId id="340" r:id="rId4"/>
    <p:sldId id="388" r:id="rId5"/>
    <p:sldId id="389" r:id="rId6"/>
    <p:sldId id="387" r:id="rId7"/>
    <p:sldId id="360" r:id="rId8"/>
    <p:sldId id="359" r:id="rId9"/>
    <p:sldId id="385" r:id="rId10"/>
    <p:sldId id="342" r:id="rId11"/>
    <p:sldId id="386" r:id="rId12"/>
    <p:sldId id="345" r:id="rId13"/>
    <p:sldId id="346" r:id="rId14"/>
    <p:sldId id="362" r:id="rId15"/>
    <p:sldId id="363" r:id="rId16"/>
    <p:sldId id="364" r:id="rId17"/>
    <p:sldId id="366" r:id="rId18"/>
    <p:sldId id="391" r:id="rId19"/>
    <p:sldId id="390" r:id="rId20"/>
    <p:sldId id="392" r:id="rId21"/>
    <p:sldId id="393" r:id="rId22"/>
    <p:sldId id="394" r:id="rId23"/>
    <p:sldId id="395" r:id="rId24"/>
    <p:sldId id="396" r:id="rId25"/>
    <p:sldId id="39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319" autoAdjust="0"/>
  </p:normalViewPr>
  <p:slideViewPr>
    <p:cSldViewPr snapToGrid="0">
      <p:cViewPr varScale="1">
        <p:scale>
          <a:sx n="78" d="100"/>
          <a:sy n="78" d="100"/>
        </p:scale>
        <p:origin x="281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A5FB3-1812-444B-8388-2EF87548EF5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0E12B-2C83-4CAB-93BB-11E19CFF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0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4460D-0BF3-4F8A-8496-16F782A1C3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42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4460D-0BF3-4F8A-8496-16F782A1C3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48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CEBB3-D6C7-48EB-BD80-33B7E52A89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4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TLB</a:t>
            </a:r>
          </a:p>
          <a:p>
            <a:endParaRPr lang="en-US" dirty="0"/>
          </a:p>
          <a:p>
            <a:r>
              <a:rPr lang="en-US" dirty="0"/>
              <a:t>Valid</a:t>
            </a:r>
            <a:r>
              <a:rPr lang="en-US" baseline="0" dirty="0"/>
              <a:t>    VPN    PFN</a:t>
            </a:r>
          </a:p>
          <a:p>
            <a:r>
              <a:rPr lang="en-US" baseline="0" dirty="0"/>
              <a:t>0</a:t>
            </a:r>
          </a:p>
          <a:p>
            <a:r>
              <a:rPr lang="en-US" baseline="0" dirty="0"/>
              <a:t>0</a:t>
            </a:r>
          </a:p>
          <a:p>
            <a:r>
              <a:rPr lang="en-US" baseline="0" dirty="0"/>
              <a:t>0</a:t>
            </a:r>
          </a:p>
          <a:p>
            <a:r>
              <a:rPr lang="en-US" baseline="0" dirty="0"/>
              <a:t>0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What’s the virtual</a:t>
            </a:r>
            <a:r>
              <a:rPr lang="en-US" baseline="0" dirty="0"/>
              <a:t> address for a[0]</a:t>
            </a:r>
          </a:p>
          <a:p>
            <a:r>
              <a:rPr lang="en-US" baseline="0" dirty="0"/>
              <a:t>0x604, and the following?</a:t>
            </a:r>
          </a:p>
          <a:p>
            <a:r>
              <a:rPr lang="en-US" baseline="0" dirty="0"/>
              <a:t>PTBR+24, 0xA04</a:t>
            </a:r>
          </a:p>
          <a:p>
            <a:r>
              <a:rPr lang="en-US" baseline="0" dirty="0"/>
              <a:t>PTBR+24, 0xA08</a:t>
            </a:r>
          </a:p>
          <a:p>
            <a:r>
              <a:rPr lang="en-US" baseline="0" dirty="0"/>
              <a:t>PTBR+24, 0xA12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CEBB3-D6C7-48EB-BD80-33B7E52A89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3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0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8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7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2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3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7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8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CEE5D-F050-4CA7-A982-12D314E6B51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7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2917375"/>
          </a:xfrm>
        </p:spPr>
        <p:txBody>
          <a:bodyPr>
            <a:normAutofit/>
          </a:bodyPr>
          <a:lstStyle/>
          <a:p>
            <a:r>
              <a:rPr lang="en-US"/>
              <a:t>Lecture </a:t>
            </a:r>
            <a:r>
              <a:rPr lang="en-US" altLang="zh-CN" dirty="0"/>
              <a:t>7</a:t>
            </a:r>
            <a:r>
              <a:rPr lang="en-US" dirty="0"/>
              <a:t>:</a:t>
            </a:r>
            <a:br>
              <a:rPr lang="en-US" altLang="zh-CN" dirty="0"/>
            </a:br>
            <a:r>
              <a:rPr lang="en-US" altLang="zh-CN" dirty="0"/>
              <a:t>TLB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7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890" y="0"/>
            <a:ext cx="8515350" cy="64998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Palatino-Roman"/>
              </a:rPr>
              <a:t>    offset = 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&amp; OFFSET_MASK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   </a:t>
            </a:r>
            <a:r>
              <a:rPr lang="en-US" sz="2000" dirty="0" err="1">
                <a:latin typeface="Palatino-Roman"/>
              </a:rPr>
              <a:t>PhysAddr</a:t>
            </a:r>
            <a:r>
              <a:rPr lang="en-US" sz="2000" dirty="0">
                <a:latin typeface="Palatino-Roman"/>
              </a:rPr>
              <a:t> = (PFN &lt;&lt; SHIFT) | offset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   // Extract the VPN from the virtual address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2   VPN = (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&amp; VPN_MASK) &gt;&gt; SHIFT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3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4   // Form the address of the page-table entry (PTE)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5   </a:t>
            </a:r>
            <a:r>
              <a:rPr lang="en-US" sz="2000" dirty="0" err="1">
                <a:latin typeface="Palatino-Roman"/>
              </a:rPr>
              <a:t>PTEAddr</a:t>
            </a:r>
            <a:r>
              <a:rPr lang="en-US" sz="2000" dirty="0">
                <a:latin typeface="Palatino-Roman"/>
              </a:rPr>
              <a:t> = PTBR + (VPN * </a:t>
            </a:r>
            <a:r>
              <a:rPr lang="en-US" sz="2000" dirty="0" err="1">
                <a:latin typeface="Palatino-Roman"/>
              </a:rPr>
              <a:t>sizeof</a:t>
            </a:r>
            <a:r>
              <a:rPr lang="en-US" sz="2000" dirty="0">
                <a:latin typeface="Palatino-Roman"/>
              </a:rPr>
              <a:t>(PTE))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6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7   // Fetch the PTE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8   PTE = </a:t>
            </a:r>
            <a:r>
              <a:rPr lang="en-US" sz="2000" dirty="0" err="1">
                <a:latin typeface="Palatino-Roman"/>
              </a:rPr>
              <a:t>AccessMemory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PTEAddr</a:t>
            </a:r>
            <a:r>
              <a:rPr lang="en-US" sz="20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9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10   // Check if process can access the page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11   if (</a:t>
            </a:r>
            <a:r>
              <a:rPr lang="en-US" sz="2000" dirty="0" err="1">
                <a:latin typeface="Palatino-Roman"/>
              </a:rPr>
              <a:t>PTE.Valid</a:t>
            </a:r>
            <a:r>
              <a:rPr lang="en-US" sz="2000" dirty="0">
                <a:latin typeface="Palatino-Roman"/>
              </a:rPr>
              <a:t> == False)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12       </a:t>
            </a:r>
            <a:r>
              <a:rPr lang="en-US" sz="2000" dirty="0" err="1">
                <a:latin typeface="Palatino-Roman"/>
              </a:rPr>
              <a:t>RaiseException</a:t>
            </a:r>
            <a:r>
              <a:rPr lang="en-US" sz="2000" dirty="0">
                <a:latin typeface="Palatino-Roman"/>
              </a:rPr>
              <a:t>(SEGMENTATION_FAULT)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13   else if (</a:t>
            </a:r>
            <a:r>
              <a:rPr lang="en-US" sz="2000" dirty="0" err="1">
                <a:latin typeface="Palatino-Roman"/>
              </a:rPr>
              <a:t>CanAccess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PTE.ProtectBits</a:t>
            </a:r>
            <a:r>
              <a:rPr lang="en-US" sz="2000" dirty="0">
                <a:latin typeface="Palatino-Roman"/>
              </a:rPr>
              <a:t>) == False)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14       </a:t>
            </a:r>
            <a:r>
              <a:rPr lang="en-US" sz="2000" dirty="0" err="1">
                <a:latin typeface="Palatino-Roman"/>
              </a:rPr>
              <a:t>RaiseException</a:t>
            </a:r>
            <a:r>
              <a:rPr lang="en-US" sz="2000" dirty="0">
                <a:latin typeface="Palatino-Roman"/>
              </a:rPr>
              <a:t>(PROTECTION_FAULT)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15   else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16       // Access is OK: form physical address and fetch it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17   offset = 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&amp; OFFSET_MASK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18   </a:t>
            </a:r>
            <a:r>
              <a:rPr lang="en-US" sz="2000" dirty="0" err="1">
                <a:latin typeface="Palatino-Roman"/>
              </a:rPr>
              <a:t>PhysAddr</a:t>
            </a:r>
            <a:r>
              <a:rPr lang="en-US" sz="2000" dirty="0">
                <a:latin typeface="Palatino-Roman"/>
              </a:rPr>
              <a:t> = (PTE.PFN &lt;&lt; PFN_SHIFT) | offset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19   Register = </a:t>
            </a:r>
            <a:r>
              <a:rPr lang="en-US" sz="2000" dirty="0" err="1">
                <a:latin typeface="Palatino-Roman"/>
              </a:rPr>
              <a:t>AccessMemory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PhysAddr</a:t>
            </a:r>
            <a:r>
              <a:rPr lang="en-US" sz="2000" dirty="0">
                <a:latin typeface="Palatino-Roman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6805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Accesses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360" y="1482725"/>
            <a:ext cx="412242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PT, load from 0x5000</a:t>
            </a:r>
          </a:p>
          <a:p>
            <a:pPr marL="0" indent="0">
              <a:buNone/>
            </a:pPr>
            <a:r>
              <a:rPr lang="en-US" dirty="0"/>
              <a:t>Fetch instruction at 0x2010</a:t>
            </a:r>
          </a:p>
          <a:p>
            <a:pPr marL="0" indent="0">
              <a:buNone/>
            </a:pPr>
            <a:r>
              <a:rPr lang="en-US" dirty="0"/>
              <a:t>PT, load from 0x5004</a:t>
            </a:r>
          </a:p>
          <a:p>
            <a:pPr marL="0" indent="0">
              <a:buNone/>
            </a:pPr>
            <a:r>
              <a:rPr lang="en-US" dirty="0"/>
              <a:t>Exec, load from 0x0100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1060" y="2058354"/>
            <a:ext cx="3848100" cy="15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0x0010 </a:t>
            </a:r>
            <a:r>
              <a:rPr lang="en-US" sz="2400" dirty="0" err="1"/>
              <a:t>movl</a:t>
            </a:r>
            <a:r>
              <a:rPr lang="en-US" sz="2400" dirty="0"/>
              <a:t> 0x1100,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0x0014 </a:t>
            </a:r>
            <a:r>
              <a:rPr lang="en-US" sz="2400" dirty="0" err="1"/>
              <a:t>addl</a:t>
            </a:r>
            <a:r>
              <a:rPr lang="en-US" sz="2400" dirty="0"/>
              <a:t> $0x3,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0x0017 </a:t>
            </a:r>
            <a:r>
              <a:rPr lang="en-US" sz="2400" dirty="0" err="1"/>
              <a:t>movl</a:t>
            </a:r>
            <a:r>
              <a:rPr lang="en-US" sz="2400" dirty="0"/>
              <a:t> %r8d, 0x1100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77190" y="2171700"/>
            <a:ext cx="464820" cy="1905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7190" y="2612231"/>
            <a:ext cx="464820" cy="1905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27178" y="4263352"/>
            <a:ext cx="609602" cy="1863127"/>
            <a:chOff x="3341900" y="4356383"/>
            <a:chExt cx="345394" cy="1390312"/>
          </a:xfrm>
        </p:grpSpPr>
        <p:sp>
          <p:nvSpPr>
            <p:cNvPr id="11" name="Rectangle 10"/>
            <p:cNvSpPr/>
            <p:nvPr/>
          </p:nvSpPr>
          <p:spPr>
            <a:xfrm>
              <a:off x="3376438" y="466317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41900" y="4356383"/>
              <a:ext cx="345394" cy="344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PT</a:t>
              </a: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76438" y="4937896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76438" y="521262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76438" y="5487345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99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784434" y="4607243"/>
            <a:ext cx="3848100" cy="15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Assume PT is at 0x5000</a:t>
            </a:r>
          </a:p>
          <a:p>
            <a:pPr marL="0" indent="0">
              <a:buNone/>
            </a:pPr>
            <a:r>
              <a:rPr lang="en-US" sz="2400" dirty="0"/>
              <a:t>Assume PTE’s are 4 bytes</a:t>
            </a:r>
          </a:p>
          <a:p>
            <a:pPr marL="0" indent="0">
              <a:buNone/>
            </a:pPr>
            <a:r>
              <a:rPr lang="en-US" sz="2400" dirty="0"/>
              <a:t>Assume 4KB pages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496727" y="5126618"/>
            <a:ext cx="1923373" cy="4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TOO SLOW</a:t>
            </a:r>
          </a:p>
        </p:txBody>
      </p:sp>
    </p:spTree>
    <p:extLst>
      <p:ext uri="{BB962C8B-B14F-4D97-AF65-F5344CB8AC3E}">
        <p14:creationId xmlns:p14="http://schemas.microsoft.com/office/powerpoint/2010/main" val="421427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925" y="1358265"/>
            <a:ext cx="5264150" cy="2035175"/>
          </a:xfrm>
        </p:spPr>
        <p:txBody>
          <a:bodyPr/>
          <a:lstStyle/>
          <a:p>
            <a:pPr marL="0" indent="0">
              <a:buNone/>
            </a:pP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int array[1000];</a:t>
            </a:r>
          </a:p>
          <a:p>
            <a:pPr marL="0" indent="0">
              <a:buNone/>
            </a:pP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for (i = 0; i &lt; 1000; i++)</a:t>
            </a:r>
          </a:p>
          <a:p>
            <a:pPr marL="0" indent="0">
              <a:buNone/>
            </a:pP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  array[i] = 0;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3616960"/>
            <a:ext cx="7631430" cy="203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0x1024 movl $0x0,(%edi,%eax,4)</a:t>
            </a:r>
          </a:p>
          <a:p>
            <a:pPr marL="0" indent="0">
              <a:buNone/>
            </a:pP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0x1028 incl %eax</a:t>
            </a:r>
          </a:p>
          <a:p>
            <a:pPr marL="0" indent="0">
              <a:buNone/>
            </a:pP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0x102c cmpl $0x03e8,%eax</a:t>
            </a:r>
          </a:p>
          <a:p>
            <a:pPr marL="0" indent="0">
              <a:buNone/>
            </a:pP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0x1030 jne 0x1024</a:t>
            </a:r>
          </a:p>
        </p:txBody>
      </p:sp>
    </p:spTree>
    <p:extLst>
      <p:ext uri="{BB962C8B-B14F-4D97-AF65-F5344CB8AC3E}">
        <p14:creationId xmlns:p14="http://schemas.microsoft.com/office/powerpoint/2010/main" val="212851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9416"/>
            <a:ext cx="90297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26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TLB: Basic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advantage of repetition.</a:t>
            </a:r>
          </a:p>
          <a:p>
            <a:r>
              <a:rPr lang="en-US" dirty="0"/>
              <a:t>Use a CPU cache.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3444240"/>
            <a:ext cx="1600200" cy="15468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TLB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2575" y="3444240"/>
            <a:ext cx="1600200" cy="15468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27860" y="5516880"/>
            <a:ext cx="5288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88355" y="4351020"/>
            <a:ext cx="54864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88355" y="4487861"/>
            <a:ext cx="548640" cy="1333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8355" y="4619306"/>
            <a:ext cx="54864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88355" y="4747736"/>
            <a:ext cx="548640" cy="133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35580" y="4351020"/>
            <a:ext cx="54864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35580" y="4477545"/>
            <a:ext cx="54864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" idx="2"/>
          </p:cNvCxnSpPr>
          <p:nvPr/>
        </p:nvCxnSpPr>
        <p:spPr>
          <a:xfrm flipH="1">
            <a:off x="3002280" y="4991100"/>
            <a:ext cx="7620" cy="540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55055" y="4976498"/>
            <a:ext cx="7620" cy="540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93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Cache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Fully-Associative: entries can go anywhere</a:t>
            </a:r>
          </a:p>
          <a:p>
            <a:pPr lvl="1"/>
            <a:r>
              <a:rPr lang="en-US" dirty="0"/>
              <a:t>most common for TLBs</a:t>
            </a:r>
          </a:p>
          <a:p>
            <a:pPr lvl="1"/>
            <a:r>
              <a:rPr lang="en-US" dirty="0"/>
              <a:t>must store whole key/value in cache</a:t>
            </a:r>
          </a:p>
          <a:p>
            <a:pPr lvl="1"/>
            <a:r>
              <a:rPr lang="en-US" dirty="0"/>
              <a:t>search all in parallel</a:t>
            </a:r>
          </a:p>
          <a:p>
            <a:endParaRPr lang="en-US" dirty="0"/>
          </a:p>
          <a:p>
            <a:r>
              <a:rPr lang="en-US" dirty="0"/>
              <a:t>There are other general cache types</a:t>
            </a:r>
          </a:p>
        </p:txBody>
      </p:sp>
    </p:spTree>
    <p:extLst>
      <p:ext uri="{BB962C8B-B14F-4D97-AF65-F5344CB8AC3E}">
        <p14:creationId xmlns:p14="http://schemas.microsoft.com/office/powerpoint/2010/main" val="97188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VPN | PFN | other bits</a:t>
            </a:r>
          </a:p>
          <a:p>
            <a:r>
              <a:rPr lang="en-US" dirty="0"/>
              <a:t>TLB valid bit</a:t>
            </a:r>
          </a:p>
          <a:p>
            <a:pPr lvl="1"/>
            <a:r>
              <a:rPr lang="en-US" dirty="0"/>
              <a:t>whether the entry has a valid translation</a:t>
            </a:r>
          </a:p>
          <a:p>
            <a:r>
              <a:rPr lang="en-US" dirty="0"/>
              <a:t>TLB protection bits</a:t>
            </a:r>
          </a:p>
          <a:p>
            <a:pPr lvl="1"/>
            <a:r>
              <a:rPr lang="en-US" altLang="zh-CN" dirty="0" err="1"/>
              <a:t>rwx</a:t>
            </a:r>
            <a:endParaRPr lang="en-US" dirty="0"/>
          </a:p>
          <a:p>
            <a:r>
              <a:rPr lang="en-US" dirty="0"/>
              <a:t>Address Space Identifier</a:t>
            </a:r>
          </a:p>
          <a:p>
            <a:r>
              <a:rPr lang="en-US" altLang="zh-CN" dirty="0"/>
              <a:t>TLB dirty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5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890" y="0"/>
            <a:ext cx="8515350" cy="64998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Palatino-Roman"/>
              </a:rPr>
              <a:t> 1 VPN = (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&amp; VPN_MASK) &gt;&gt; SHIFT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2 (Success, </a:t>
            </a:r>
            <a:r>
              <a:rPr lang="en-US" sz="2000" dirty="0" err="1">
                <a:latin typeface="Palatino-Roman"/>
              </a:rPr>
              <a:t>TlbEntry</a:t>
            </a:r>
            <a:r>
              <a:rPr lang="en-US" sz="2000" dirty="0">
                <a:latin typeface="Palatino-Roman"/>
              </a:rPr>
              <a:t>) = </a:t>
            </a:r>
            <a:r>
              <a:rPr lang="en-US" sz="2000" dirty="0" err="1">
                <a:latin typeface="Palatino-Roman"/>
              </a:rPr>
              <a:t>TLB_Lookup</a:t>
            </a:r>
            <a:r>
              <a:rPr lang="en-US" sz="2000" dirty="0">
                <a:latin typeface="Palatino-Roman"/>
              </a:rPr>
              <a:t>(VPN)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3 if (Success == True) // TLB Hit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4     if (</a:t>
            </a:r>
            <a:r>
              <a:rPr lang="en-US" sz="2000" dirty="0" err="1">
                <a:latin typeface="Palatino-Roman"/>
              </a:rPr>
              <a:t>CanAccess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TlbEntry.ProtectBits</a:t>
            </a:r>
            <a:r>
              <a:rPr lang="en-US" sz="2000" dirty="0">
                <a:latin typeface="Palatino-Roman"/>
              </a:rPr>
              <a:t>) == True)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5         Offset = 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&amp; OFFSET_MASK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6         </a:t>
            </a:r>
            <a:r>
              <a:rPr lang="en-US" sz="2000" dirty="0" err="1">
                <a:latin typeface="Palatino-Roman"/>
              </a:rPr>
              <a:t>PhysAddr</a:t>
            </a:r>
            <a:r>
              <a:rPr lang="en-US" sz="2000" dirty="0">
                <a:latin typeface="Palatino-Roman"/>
              </a:rPr>
              <a:t> = (</a:t>
            </a:r>
            <a:r>
              <a:rPr lang="en-US" sz="2000" dirty="0" err="1">
                <a:latin typeface="Palatino-Roman"/>
              </a:rPr>
              <a:t>TlbEntry.PFN</a:t>
            </a:r>
            <a:r>
              <a:rPr lang="en-US" sz="2000" dirty="0">
                <a:latin typeface="Palatino-Roman"/>
              </a:rPr>
              <a:t> &lt;&lt; SHIFT) | Offset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7         </a:t>
            </a:r>
            <a:r>
              <a:rPr lang="en-US" sz="2000" dirty="0" err="1">
                <a:latin typeface="Palatino-Roman"/>
              </a:rPr>
              <a:t>AccessMemory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PhysAddr</a:t>
            </a:r>
            <a:r>
              <a:rPr lang="en-US" sz="20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8     else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9         </a:t>
            </a:r>
            <a:r>
              <a:rPr lang="en-US" sz="2000" dirty="0" err="1">
                <a:latin typeface="Palatino-Roman"/>
              </a:rPr>
              <a:t>RaiseException</a:t>
            </a:r>
            <a:r>
              <a:rPr lang="en-US" sz="2000" dirty="0">
                <a:latin typeface="Palatino-Roman"/>
              </a:rPr>
              <a:t>(PROTECTION_FAULT)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10 else // TLB Miss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11     </a:t>
            </a:r>
            <a:r>
              <a:rPr lang="en-US" sz="2000" dirty="0" err="1">
                <a:latin typeface="Palatino-Roman"/>
              </a:rPr>
              <a:t>PTEAddr</a:t>
            </a:r>
            <a:r>
              <a:rPr lang="en-US" sz="2000" dirty="0">
                <a:latin typeface="Palatino-Roman"/>
              </a:rPr>
              <a:t> = PTBR + (VPN * </a:t>
            </a:r>
            <a:r>
              <a:rPr lang="en-US" sz="2000" dirty="0" err="1">
                <a:latin typeface="Palatino-Roman"/>
              </a:rPr>
              <a:t>sizeof</a:t>
            </a:r>
            <a:r>
              <a:rPr lang="en-US" sz="2000" dirty="0">
                <a:latin typeface="Palatino-Roman"/>
              </a:rPr>
              <a:t>(PTE))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12     PTE = </a:t>
            </a:r>
            <a:r>
              <a:rPr lang="en-US" sz="2000" dirty="0" err="1">
                <a:latin typeface="Palatino-Roman"/>
              </a:rPr>
              <a:t>AccessMemory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PTEAddr</a:t>
            </a:r>
            <a:r>
              <a:rPr lang="en-US" sz="20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13     if (</a:t>
            </a:r>
            <a:r>
              <a:rPr lang="en-US" sz="2000" dirty="0" err="1">
                <a:latin typeface="Palatino-Roman"/>
              </a:rPr>
              <a:t>PTE.Valid</a:t>
            </a:r>
            <a:r>
              <a:rPr lang="en-US" sz="2000" dirty="0">
                <a:latin typeface="Palatino-Roman"/>
              </a:rPr>
              <a:t> == False)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14         </a:t>
            </a:r>
            <a:r>
              <a:rPr lang="en-US" sz="2000" dirty="0" err="1">
                <a:latin typeface="Palatino-Roman"/>
              </a:rPr>
              <a:t>RaiseException</a:t>
            </a:r>
            <a:r>
              <a:rPr lang="en-US" sz="2000" dirty="0">
                <a:latin typeface="Palatino-Roman"/>
              </a:rPr>
              <a:t>(SEGMENTATION_FAULT)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15     else if (</a:t>
            </a:r>
            <a:r>
              <a:rPr lang="en-US" sz="2000" dirty="0" err="1">
                <a:latin typeface="Palatino-Roman"/>
              </a:rPr>
              <a:t>CanAccess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PTE.ProtectBits</a:t>
            </a:r>
            <a:r>
              <a:rPr lang="en-US" sz="2000" dirty="0">
                <a:latin typeface="Palatino-Roman"/>
              </a:rPr>
              <a:t>) == False)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16         </a:t>
            </a:r>
            <a:r>
              <a:rPr lang="en-US" sz="2000" dirty="0" err="1">
                <a:latin typeface="Palatino-Roman"/>
              </a:rPr>
              <a:t>RaiseException</a:t>
            </a:r>
            <a:r>
              <a:rPr lang="en-US" sz="2000" dirty="0">
                <a:latin typeface="Palatino-Roman"/>
              </a:rPr>
              <a:t>(PROTECTION_FAULT)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17     else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18         </a:t>
            </a:r>
            <a:r>
              <a:rPr lang="en-US" sz="2000" dirty="0" err="1">
                <a:latin typeface="Palatino-Roman"/>
              </a:rPr>
              <a:t>TLB_Insert</a:t>
            </a:r>
            <a:r>
              <a:rPr lang="en-US" sz="2000" dirty="0">
                <a:latin typeface="Palatino-Roman"/>
              </a:rPr>
              <a:t>(VPN, PTE.PFN, </a:t>
            </a:r>
            <a:r>
              <a:rPr lang="en-US" sz="2000" dirty="0" err="1">
                <a:latin typeface="Palatino-Roman"/>
              </a:rPr>
              <a:t>PTE.ProtectBits</a:t>
            </a:r>
            <a:r>
              <a:rPr lang="en-US" sz="20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19         </a:t>
            </a:r>
            <a:r>
              <a:rPr lang="en-US" sz="2000" dirty="0" err="1">
                <a:latin typeface="Palatino-Roman"/>
              </a:rPr>
              <a:t>RetryInstruction</a:t>
            </a:r>
            <a:r>
              <a:rPr lang="en-US" sz="2000" dirty="0">
                <a:latin typeface="Palatino-Roman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533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about TLB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Workload: series of loads/stores to accesses</a:t>
            </a:r>
          </a:p>
          <a:p>
            <a:endParaRPr lang="en-US" dirty="0"/>
          </a:p>
          <a:p>
            <a:r>
              <a:rPr lang="en-US" dirty="0"/>
              <a:t>Metric: performance (i.e., hit rate) </a:t>
            </a:r>
          </a:p>
        </p:txBody>
      </p:sp>
    </p:spTree>
    <p:extLst>
      <p:ext uri="{BB962C8B-B14F-4D97-AF65-F5344CB8AC3E}">
        <p14:creationId xmlns:p14="http://schemas.microsoft.com/office/powerpoint/2010/main" val="108762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430" y="960120"/>
            <a:ext cx="3896727" cy="5342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Iterator with TLB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sz="2400" dirty="0">
                <a:latin typeface="Palatino-Roman"/>
              </a:rPr>
              <a:t>int sum = 0;</a:t>
            </a:r>
          </a:p>
          <a:p>
            <a:pPr marL="0" indent="0">
              <a:buNone/>
            </a:pPr>
            <a:r>
              <a:rPr lang="nn-NO" sz="2400" dirty="0">
                <a:latin typeface="Palatino-Roman"/>
              </a:rPr>
              <a:t>for (i = 0; i &lt; 10; i++) {</a:t>
            </a:r>
          </a:p>
          <a:p>
            <a:pPr marL="0" indent="0">
              <a:buNone/>
            </a:pPr>
            <a:r>
              <a:rPr lang="nn-NO" sz="2400" dirty="0">
                <a:latin typeface="Palatino-Roman"/>
              </a:rPr>
              <a:t>    sum += a[i];</a:t>
            </a:r>
          </a:p>
          <a:p>
            <a:pPr marL="0" indent="0">
              <a:buNone/>
            </a:pPr>
            <a:r>
              <a:rPr lang="nn-NO" sz="2400" dirty="0">
                <a:latin typeface="Palatino-Roman"/>
              </a:rPr>
              <a:t>}</a:t>
            </a:r>
          </a:p>
          <a:p>
            <a:pPr marL="0" indent="0">
              <a:buNone/>
            </a:pPr>
            <a:endParaRPr lang="nn-NO" sz="2400" dirty="0">
              <a:latin typeface="Palatino-Roman"/>
            </a:endParaRPr>
          </a:p>
          <a:p>
            <a:pPr marL="0" indent="0">
              <a:buNone/>
            </a:pPr>
            <a:r>
              <a:rPr lang="en-US" sz="2400" dirty="0"/>
              <a:t>How many TLB hits?</a:t>
            </a:r>
          </a:p>
          <a:p>
            <a:pPr marL="0" indent="0">
              <a:buNone/>
            </a:pPr>
            <a:r>
              <a:rPr lang="en-US" sz="2400" dirty="0"/>
              <a:t>How many TLB misses?</a:t>
            </a:r>
          </a:p>
          <a:p>
            <a:pPr marL="0" indent="0">
              <a:buNone/>
            </a:pPr>
            <a:r>
              <a:rPr lang="en-US" sz="2400" dirty="0"/>
              <a:t>Hit rate?</a:t>
            </a:r>
          </a:p>
          <a:p>
            <a:pPr marL="0" indent="0">
              <a:buNone/>
            </a:pPr>
            <a:r>
              <a:rPr lang="en-US" sz="2400" dirty="0"/>
              <a:t>Miss rate?</a:t>
            </a:r>
          </a:p>
        </p:txBody>
      </p:sp>
    </p:spTree>
    <p:extLst>
      <p:ext uri="{BB962C8B-B14F-4D97-AF65-F5344CB8AC3E}">
        <p14:creationId xmlns:p14="http://schemas.microsoft.com/office/powerpoint/2010/main" val="417035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Multiple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Time Sharing: one process uses RAM at a time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Static Relocation: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statically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rewrite code before run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Base: add a base to virtual address to get physical</a:t>
            </a:r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Base+Bounds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 also check physical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addr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is in range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Segmentation: many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base+bounds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pairs</a:t>
            </a:r>
          </a:p>
          <a:p>
            <a:r>
              <a:rPr lang="en-US" dirty="0"/>
              <a:t>Paging</a:t>
            </a:r>
          </a:p>
        </p:txBody>
      </p:sp>
    </p:spTree>
    <p:extLst>
      <p:ext uri="{BB962C8B-B14F-4D97-AF65-F5344CB8AC3E}">
        <p14:creationId xmlns:p14="http://schemas.microsoft.com/office/powerpoint/2010/main" val="470289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Workloads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locality</a:t>
            </a:r>
          </a:p>
          <a:p>
            <a:pPr lvl="1"/>
            <a:r>
              <a:rPr lang="en-US" dirty="0"/>
              <a:t>Sequential array accesses can almost always hit in the TLB, and so are very fast!</a:t>
            </a:r>
          </a:p>
          <a:p>
            <a:r>
              <a:rPr lang="en-US" dirty="0"/>
              <a:t>Temporal locality</a:t>
            </a:r>
          </a:p>
          <a:p>
            <a:endParaRPr lang="en-US" dirty="0"/>
          </a:p>
          <a:p>
            <a:r>
              <a:rPr lang="en-US" dirty="0"/>
              <a:t>What pattern would be slow?</a:t>
            </a:r>
          </a:p>
          <a:p>
            <a:pPr lvl="1"/>
            <a:r>
              <a:rPr lang="en-US" dirty="0"/>
              <a:t>highly random, with no repeat accesses</a:t>
            </a:r>
          </a:p>
        </p:txBody>
      </p:sp>
    </p:spTree>
    <p:extLst>
      <p:ext uri="{BB962C8B-B14F-4D97-AF65-F5344CB8AC3E}">
        <p14:creationId xmlns:p14="http://schemas.microsoft.com/office/powerpoint/2010/main" val="5123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Handles The TLB Miss?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5997"/>
          </a:xfrm>
        </p:spPr>
        <p:txBody>
          <a:bodyPr>
            <a:normAutofit/>
          </a:bodyPr>
          <a:lstStyle/>
          <a:p>
            <a:r>
              <a:rPr lang="en-US" dirty="0"/>
              <a:t>H/W or OS?</a:t>
            </a:r>
          </a:p>
          <a:p>
            <a:endParaRPr lang="en-US" dirty="0"/>
          </a:p>
          <a:p>
            <a:r>
              <a:rPr lang="en-US" dirty="0"/>
              <a:t>H/W: CPU must know where page tables are</a:t>
            </a:r>
          </a:p>
          <a:p>
            <a:pPr lvl="1"/>
            <a:r>
              <a:rPr lang="en-US" dirty="0"/>
              <a:t>CR3 on x86</a:t>
            </a:r>
          </a:p>
          <a:p>
            <a:pPr lvl="1"/>
            <a:r>
              <a:rPr lang="en-US" dirty="0"/>
              <a:t>Page table structure not flexible</a:t>
            </a:r>
          </a:p>
          <a:p>
            <a:endParaRPr lang="en-US" dirty="0"/>
          </a:p>
          <a:p>
            <a:r>
              <a:rPr lang="en-US" dirty="0"/>
              <a:t>OS: CPU traps into OS upon TLB miss</a:t>
            </a:r>
          </a:p>
        </p:txBody>
      </p:sp>
    </p:spTree>
    <p:extLst>
      <p:ext uri="{BB962C8B-B14F-4D97-AF65-F5344CB8AC3E}">
        <p14:creationId xmlns:p14="http://schemas.microsoft.com/office/powerpoint/2010/main" val="176930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890" y="0"/>
            <a:ext cx="8515350" cy="64998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Palatino-Roman"/>
              </a:rPr>
              <a:t> 1 VPN = (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&amp; VPN_MASK) &gt;&gt; SHIFT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2 (Success, </a:t>
            </a:r>
            <a:r>
              <a:rPr lang="en-US" sz="2000" dirty="0" err="1">
                <a:latin typeface="Palatino-Roman"/>
              </a:rPr>
              <a:t>TlbEntry</a:t>
            </a:r>
            <a:r>
              <a:rPr lang="en-US" sz="2000" dirty="0">
                <a:latin typeface="Palatino-Roman"/>
              </a:rPr>
              <a:t>) = </a:t>
            </a:r>
            <a:r>
              <a:rPr lang="en-US" sz="2000" dirty="0" err="1">
                <a:latin typeface="Palatino-Roman"/>
              </a:rPr>
              <a:t>TLB_Lookup</a:t>
            </a:r>
            <a:r>
              <a:rPr lang="en-US" sz="2000" dirty="0">
                <a:latin typeface="Palatino-Roman"/>
              </a:rPr>
              <a:t>(VPN)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3 if (Success == True) // TLB Hit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4     if (</a:t>
            </a:r>
            <a:r>
              <a:rPr lang="en-US" sz="2000" dirty="0" err="1">
                <a:latin typeface="Palatino-Roman"/>
              </a:rPr>
              <a:t>CanAccess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TlbEntry.ProtectBits</a:t>
            </a:r>
            <a:r>
              <a:rPr lang="en-US" sz="2000" dirty="0">
                <a:latin typeface="Palatino-Roman"/>
              </a:rPr>
              <a:t>) == True)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5         Offset = 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&amp; OFFSET_MASK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6         </a:t>
            </a:r>
            <a:r>
              <a:rPr lang="en-US" sz="2000" dirty="0" err="1">
                <a:latin typeface="Palatino-Roman"/>
              </a:rPr>
              <a:t>PhysAddr</a:t>
            </a:r>
            <a:r>
              <a:rPr lang="en-US" sz="2000" dirty="0">
                <a:latin typeface="Palatino-Roman"/>
              </a:rPr>
              <a:t> = (</a:t>
            </a:r>
            <a:r>
              <a:rPr lang="en-US" sz="2000" dirty="0" err="1">
                <a:latin typeface="Palatino-Roman"/>
              </a:rPr>
              <a:t>TlbEntry.PFN</a:t>
            </a:r>
            <a:r>
              <a:rPr lang="en-US" sz="2000" dirty="0">
                <a:latin typeface="Palatino-Roman"/>
              </a:rPr>
              <a:t> &lt;&lt; SHIFT) | Offset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7         </a:t>
            </a:r>
            <a:r>
              <a:rPr lang="en-US" sz="2000" dirty="0" err="1">
                <a:latin typeface="Palatino-Roman"/>
              </a:rPr>
              <a:t>AccessMemory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PhysAddr</a:t>
            </a:r>
            <a:r>
              <a:rPr lang="en-US" sz="20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8     else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9         </a:t>
            </a:r>
            <a:r>
              <a:rPr lang="en-US" sz="2000" dirty="0" err="1">
                <a:latin typeface="Palatino-Roman"/>
              </a:rPr>
              <a:t>RaiseException</a:t>
            </a:r>
            <a:r>
              <a:rPr lang="en-US" sz="2000" dirty="0">
                <a:latin typeface="Palatino-Roman"/>
              </a:rPr>
              <a:t>(PROTECTION_FAULT)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10 else // TLB Miss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11     </a:t>
            </a:r>
            <a:r>
              <a:rPr lang="en-US" sz="2000" dirty="0" err="1">
                <a:latin typeface="Palatino-Roman"/>
              </a:rPr>
              <a:t>PTEAddr</a:t>
            </a:r>
            <a:r>
              <a:rPr lang="en-US" sz="2000" dirty="0">
                <a:latin typeface="Palatino-Roman"/>
              </a:rPr>
              <a:t> = PTBR + (VPN * </a:t>
            </a:r>
            <a:r>
              <a:rPr lang="en-US" sz="2000" dirty="0" err="1">
                <a:latin typeface="Palatino-Roman"/>
              </a:rPr>
              <a:t>sizeof</a:t>
            </a:r>
            <a:r>
              <a:rPr lang="en-US" sz="2000" dirty="0">
                <a:latin typeface="Palatino-Roman"/>
              </a:rPr>
              <a:t>(PTE))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12     PTE = </a:t>
            </a:r>
            <a:r>
              <a:rPr lang="en-US" sz="2000" dirty="0" err="1">
                <a:latin typeface="Palatino-Roman"/>
              </a:rPr>
              <a:t>AccessMemory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PTEAddr</a:t>
            </a:r>
            <a:r>
              <a:rPr lang="en-US" sz="20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13     if (</a:t>
            </a:r>
            <a:r>
              <a:rPr lang="en-US" sz="2000" dirty="0" err="1">
                <a:latin typeface="Palatino-Roman"/>
              </a:rPr>
              <a:t>PTE.Valid</a:t>
            </a:r>
            <a:r>
              <a:rPr lang="en-US" sz="2000" dirty="0">
                <a:latin typeface="Palatino-Roman"/>
              </a:rPr>
              <a:t> == False)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14         </a:t>
            </a:r>
            <a:r>
              <a:rPr lang="en-US" sz="2000" dirty="0" err="1">
                <a:latin typeface="Palatino-Roman"/>
              </a:rPr>
              <a:t>RaiseException</a:t>
            </a:r>
            <a:r>
              <a:rPr lang="en-US" sz="2000" dirty="0">
                <a:latin typeface="Palatino-Roman"/>
              </a:rPr>
              <a:t>(SEGMENTATION_FAULT)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15     else if (</a:t>
            </a:r>
            <a:r>
              <a:rPr lang="en-US" sz="2000" dirty="0" err="1">
                <a:latin typeface="Palatino-Roman"/>
              </a:rPr>
              <a:t>CanAccess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PTE.ProtectBits</a:t>
            </a:r>
            <a:r>
              <a:rPr lang="en-US" sz="2000" dirty="0">
                <a:latin typeface="Palatino-Roman"/>
              </a:rPr>
              <a:t>) == False)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16         </a:t>
            </a:r>
            <a:r>
              <a:rPr lang="en-US" sz="2000" dirty="0" err="1">
                <a:latin typeface="Palatino-Roman"/>
              </a:rPr>
              <a:t>RaiseException</a:t>
            </a:r>
            <a:r>
              <a:rPr lang="en-US" sz="2000" dirty="0">
                <a:latin typeface="Palatino-Roman"/>
              </a:rPr>
              <a:t>(PROTECTION_FAULT)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17     else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18         </a:t>
            </a:r>
            <a:r>
              <a:rPr lang="en-US" sz="2000" dirty="0" err="1">
                <a:latin typeface="Palatino-Roman"/>
              </a:rPr>
              <a:t>TLB_Insert</a:t>
            </a:r>
            <a:r>
              <a:rPr lang="en-US" sz="2000" dirty="0">
                <a:latin typeface="Palatino-Roman"/>
              </a:rPr>
              <a:t>(VPN, PTE.PFN, </a:t>
            </a:r>
            <a:r>
              <a:rPr lang="en-US" sz="2000" dirty="0" err="1">
                <a:latin typeface="Palatino-Roman"/>
              </a:rPr>
              <a:t>PTE.ProtectBits</a:t>
            </a:r>
            <a:r>
              <a:rPr lang="en-US" sz="20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19         </a:t>
            </a:r>
            <a:r>
              <a:rPr lang="en-US" sz="2000" dirty="0" err="1">
                <a:latin typeface="Palatino-Roman"/>
              </a:rPr>
              <a:t>RetryInstruction</a:t>
            </a:r>
            <a:r>
              <a:rPr lang="en-US" sz="2000" dirty="0">
                <a:latin typeface="Palatino-Roman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563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890" y="1"/>
            <a:ext cx="8515350" cy="4038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>
                <a:latin typeface="Palatino-Roman"/>
              </a:rPr>
              <a:t> 1 VPN = (</a:t>
            </a:r>
            <a:r>
              <a:rPr lang="en-US" sz="1900" dirty="0" err="1">
                <a:latin typeface="Palatino-Roman"/>
              </a:rPr>
              <a:t>VirtualAddress</a:t>
            </a:r>
            <a:r>
              <a:rPr lang="en-US" sz="1900" dirty="0">
                <a:latin typeface="Palatino-Roman"/>
              </a:rPr>
              <a:t> &amp; VPN_MASK) &gt;&gt; SHIFT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 2 (Success, </a:t>
            </a:r>
            <a:r>
              <a:rPr lang="en-US" sz="1900" dirty="0" err="1">
                <a:latin typeface="Palatino-Roman"/>
              </a:rPr>
              <a:t>TlbEntry</a:t>
            </a:r>
            <a:r>
              <a:rPr lang="en-US" sz="1900" dirty="0">
                <a:latin typeface="Palatino-Roman"/>
              </a:rPr>
              <a:t>) = </a:t>
            </a:r>
            <a:r>
              <a:rPr lang="en-US" sz="1900" dirty="0" err="1">
                <a:latin typeface="Palatino-Roman"/>
              </a:rPr>
              <a:t>TLB_Lookup</a:t>
            </a:r>
            <a:r>
              <a:rPr lang="en-US" sz="1900" dirty="0">
                <a:latin typeface="Palatino-Roman"/>
              </a:rPr>
              <a:t>(VPN)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 3 if (Success == True) // TLB Hit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 4     if (</a:t>
            </a:r>
            <a:r>
              <a:rPr lang="en-US" sz="1900" dirty="0" err="1">
                <a:latin typeface="Palatino-Roman"/>
              </a:rPr>
              <a:t>CanAccess</a:t>
            </a:r>
            <a:r>
              <a:rPr lang="en-US" sz="1900" dirty="0">
                <a:latin typeface="Palatino-Roman"/>
              </a:rPr>
              <a:t>(</a:t>
            </a:r>
            <a:r>
              <a:rPr lang="en-US" sz="1900" dirty="0" err="1">
                <a:latin typeface="Palatino-Roman"/>
              </a:rPr>
              <a:t>TlbEntry.ProtectBits</a:t>
            </a:r>
            <a:r>
              <a:rPr lang="en-US" sz="1900" dirty="0">
                <a:latin typeface="Palatino-Roman"/>
              </a:rPr>
              <a:t>) == True)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 5         Offset = </a:t>
            </a:r>
            <a:r>
              <a:rPr lang="en-US" sz="1900" dirty="0" err="1">
                <a:latin typeface="Palatino-Roman"/>
              </a:rPr>
              <a:t>VirtualAddress</a:t>
            </a:r>
            <a:r>
              <a:rPr lang="en-US" sz="1900" dirty="0">
                <a:latin typeface="Palatino-Roman"/>
              </a:rPr>
              <a:t> &amp; OFFSET_MASK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 6         </a:t>
            </a:r>
            <a:r>
              <a:rPr lang="en-US" sz="1900" dirty="0" err="1">
                <a:latin typeface="Palatino-Roman"/>
              </a:rPr>
              <a:t>PhysAddr</a:t>
            </a:r>
            <a:r>
              <a:rPr lang="en-US" sz="1900" dirty="0">
                <a:latin typeface="Palatino-Roman"/>
              </a:rPr>
              <a:t> = (</a:t>
            </a:r>
            <a:r>
              <a:rPr lang="en-US" sz="1900" dirty="0" err="1">
                <a:latin typeface="Palatino-Roman"/>
              </a:rPr>
              <a:t>TlbEntry.PFN</a:t>
            </a:r>
            <a:r>
              <a:rPr lang="en-US" sz="1900" dirty="0">
                <a:latin typeface="Palatino-Roman"/>
              </a:rPr>
              <a:t> &lt;&lt; SHIFT) | Offset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 7         </a:t>
            </a:r>
            <a:r>
              <a:rPr lang="en-US" sz="1900" dirty="0" err="1">
                <a:latin typeface="Palatino-Roman"/>
              </a:rPr>
              <a:t>AccessMemory</a:t>
            </a:r>
            <a:r>
              <a:rPr lang="en-US" sz="1900" dirty="0">
                <a:latin typeface="Palatino-Roman"/>
              </a:rPr>
              <a:t>(</a:t>
            </a:r>
            <a:r>
              <a:rPr lang="en-US" sz="1900" dirty="0" err="1">
                <a:latin typeface="Palatino-Roman"/>
              </a:rPr>
              <a:t>PhysAddr</a:t>
            </a:r>
            <a:r>
              <a:rPr lang="en-US" sz="19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 8     else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 9         </a:t>
            </a:r>
            <a:r>
              <a:rPr lang="en-US" sz="1900" dirty="0" err="1">
                <a:latin typeface="Palatino-Roman"/>
              </a:rPr>
              <a:t>RaiseException</a:t>
            </a:r>
            <a:r>
              <a:rPr lang="en-US" sz="1900" dirty="0">
                <a:latin typeface="Palatino-Roman"/>
              </a:rPr>
              <a:t>(PROTECTION_FAULT)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10 else // TLB Miss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11     </a:t>
            </a:r>
            <a:r>
              <a:rPr lang="en-US" sz="1900" dirty="0" err="1"/>
              <a:t>RaiseException</a:t>
            </a:r>
            <a:r>
              <a:rPr lang="en-US" sz="1900" dirty="0"/>
              <a:t>(TLB_MISS)</a:t>
            </a:r>
            <a:endParaRPr lang="en-US" sz="1900" dirty="0">
              <a:latin typeface="Palatino-Roman"/>
            </a:endParaRPr>
          </a:p>
        </p:txBody>
      </p:sp>
    </p:spTree>
    <p:extLst>
      <p:ext uri="{BB962C8B-B14F-4D97-AF65-F5344CB8AC3E}">
        <p14:creationId xmlns:p14="http://schemas.microsoft.com/office/powerpoint/2010/main" val="285559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TLB Miss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5997"/>
          </a:xfrm>
        </p:spPr>
        <p:txBody>
          <a:bodyPr>
            <a:normAutofit/>
          </a:bodyPr>
          <a:lstStyle/>
          <a:p>
            <a:r>
              <a:rPr lang="en-US" dirty="0"/>
              <a:t>OS: CPU traps into OS upon TLB miss</a:t>
            </a:r>
            <a:endParaRPr lang="en-US" altLang="zh-CN" dirty="0"/>
          </a:p>
          <a:p>
            <a:pPr marL="971550" lvl="1" indent="-514350">
              <a:buAutoNum type="arabicPeriod"/>
            </a:pPr>
            <a:r>
              <a:rPr lang="en-US" altLang="zh-CN" dirty="0"/>
              <a:t>c</a:t>
            </a:r>
            <a:r>
              <a:rPr lang="en-US" dirty="0"/>
              <a:t>heck page table for page table entry</a:t>
            </a:r>
          </a:p>
          <a:p>
            <a:pPr marL="971550" lvl="1" indent="-514350">
              <a:buAutoNum type="arabicPeriod"/>
            </a:pPr>
            <a:r>
              <a:rPr lang="en-US" dirty="0"/>
              <a:t>if valid, extract PFN and update TLB w a special </a:t>
            </a:r>
            <a:r>
              <a:rPr lang="en-US" dirty="0" err="1"/>
              <a:t>inst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return from trap</a:t>
            </a:r>
          </a:p>
          <a:p>
            <a:r>
              <a:rPr lang="en-US" dirty="0"/>
              <a:t>Where to resume execution?</a:t>
            </a:r>
          </a:p>
          <a:p>
            <a:pPr lvl="1"/>
            <a:r>
              <a:rPr lang="en-US" dirty="0"/>
              <a:t>The instruction that caused the trap</a:t>
            </a:r>
          </a:p>
          <a:p>
            <a:r>
              <a:rPr lang="en-US" dirty="0"/>
              <a:t>How to avoid double traps?</a:t>
            </a:r>
          </a:p>
          <a:p>
            <a:pPr lvl="1"/>
            <a:r>
              <a:rPr lang="en-US" dirty="0"/>
              <a:t>keep TLB miss handlers in physical memory</a:t>
            </a:r>
          </a:p>
          <a:p>
            <a:pPr lvl="1"/>
            <a:r>
              <a:rPr lang="en-US" dirty="0"/>
              <a:t>reserve some entries in the TLB for permanently-valid translations</a:t>
            </a:r>
          </a:p>
          <a:p>
            <a:r>
              <a:rPr lang="en-US" dirty="0"/>
              <a:t>Modifying TLB entries is privileged</a:t>
            </a:r>
          </a:p>
        </p:txBody>
      </p:sp>
    </p:spTree>
    <p:extLst>
      <p:ext uri="{BB962C8B-B14F-4D97-AF65-F5344CB8AC3E}">
        <p14:creationId xmlns:p14="http://schemas.microsoft.com/office/powerpoint/2010/main" val="288548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VPN | PFN | other bits</a:t>
            </a:r>
          </a:p>
          <a:p>
            <a:r>
              <a:rPr lang="en-US" dirty="0"/>
              <a:t>TLB valid bit</a:t>
            </a:r>
          </a:p>
          <a:p>
            <a:pPr lvl="1"/>
            <a:r>
              <a:rPr lang="en-US" dirty="0"/>
              <a:t>whether the entry has a valid translation</a:t>
            </a:r>
          </a:p>
          <a:p>
            <a:pPr lvl="1"/>
            <a:r>
              <a:rPr lang="en-US" dirty="0"/>
              <a:t>Different from page table valid bit</a:t>
            </a:r>
          </a:p>
          <a:p>
            <a:r>
              <a:rPr lang="en-US" dirty="0"/>
              <a:t>TLB protection bits</a:t>
            </a:r>
          </a:p>
          <a:p>
            <a:pPr lvl="1"/>
            <a:r>
              <a:rPr lang="en-US" altLang="zh-CN" dirty="0" err="1"/>
              <a:t>rwx</a:t>
            </a:r>
            <a:endParaRPr lang="en-US" dirty="0"/>
          </a:p>
          <a:p>
            <a:r>
              <a:rPr lang="en-US" dirty="0"/>
              <a:t>Address Space Identifier</a:t>
            </a:r>
          </a:p>
          <a:p>
            <a:r>
              <a:rPr lang="en-US" altLang="zh-CN" dirty="0"/>
              <a:t>TLB dirty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7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250481" y="3228616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215901" y="3228616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05621" y="3228616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98611" y="3228616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22911" y="3228615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78051" y="3228616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33191" y="3228616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88331" y="3228616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60761" y="3228616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43471" y="3228616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71041" y="3228616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526177" y="3228615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6" idx="2"/>
            <a:endCxn id="26" idx="0"/>
          </p:cNvCxnSpPr>
          <p:nvPr/>
        </p:nvCxnSpPr>
        <p:spPr>
          <a:xfrm>
            <a:off x="2588260" y="2451795"/>
            <a:ext cx="1439281" cy="77682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24" idx="0"/>
          </p:cNvCxnSpPr>
          <p:nvPr/>
        </p:nvCxnSpPr>
        <p:spPr>
          <a:xfrm>
            <a:off x="2844800" y="2451794"/>
            <a:ext cx="527601" cy="77682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2"/>
            <a:endCxn id="25" idx="0"/>
          </p:cNvCxnSpPr>
          <p:nvPr/>
        </p:nvCxnSpPr>
        <p:spPr>
          <a:xfrm>
            <a:off x="3101340" y="2451794"/>
            <a:ext cx="2236481" cy="77682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2"/>
            <a:endCxn id="27" idx="0"/>
          </p:cNvCxnSpPr>
          <p:nvPr/>
        </p:nvCxnSpPr>
        <p:spPr>
          <a:xfrm>
            <a:off x="3357880" y="2451793"/>
            <a:ext cx="2962651" cy="77682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28" idx="0"/>
          </p:cNvCxnSpPr>
          <p:nvPr/>
        </p:nvCxnSpPr>
        <p:spPr>
          <a:xfrm flipH="1">
            <a:off x="3044831" y="2451795"/>
            <a:ext cx="1717669" cy="77682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2"/>
            <a:endCxn id="30" idx="0"/>
          </p:cNvCxnSpPr>
          <p:nvPr/>
        </p:nvCxnSpPr>
        <p:spPr>
          <a:xfrm flipH="1">
            <a:off x="4355111" y="2451794"/>
            <a:ext cx="663929" cy="77682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29" idx="0"/>
          </p:cNvCxnSpPr>
          <p:nvPr/>
        </p:nvCxnSpPr>
        <p:spPr>
          <a:xfrm flipH="1">
            <a:off x="3699971" y="2451794"/>
            <a:ext cx="1575609" cy="77682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2"/>
            <a:endCxn id="31" idx="0"/>
          </p:cNvCxnSpPr>
          <p:nvPr/>
        </p:nvCxnSpPr>
        <p:spPr>
          <a:xfrm flipH="1">
            <a:off x="5010251" y="2451793"/>
            <a:ext cx="521869" cy="77682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2"/>
            <a:endCxn id="33" idx="0"/>
          </p:cNvCxnSpPr>
          <p:nvPr/>
        </p:nvCxnSpPr>
        <p:spPr>
          <a:xfrm flipH="1">
            <a:off x="5665391" y="2441021"/>
            <a:ext cx="1196066" cy="787595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2"/>
            <a:endCxn id="32" idx="0"/>
          </p:cNvCxnSpPr>
          <p:nvPr/>
        </p:nvCxnSpPr>
        <p:spPr>
          <a:xfrm flipH="1">
            <a:off x="4682681" y="2441020"/>
            <a:ext cx="2435316" cy="7875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0" idx="2"/>
            <a:endCxn id="34" idx="0"/>
          </p:cNvCxnSpPr>
          <p:nvPr/>
        </p:nvCxnSpPr>
        <p:spPr>
          <a:xfrm flipH="1">
            <a:off x="5992961" y="2441020"/>
            <a:ext cx="1381576" cy="7875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1" idx="2"/>
            <a:endCxn id="35" idx="0"/>
          </p:cNvCxnSpPr>
          <p:nvPr/>
        </p:nvCxnSpPr>
        <p:spPr>
          <a:xfrm flipH="1">
            <a:off x="6648097" y="2441019"/>
            <a:ext cx="982980" cy="7875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Mapping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886" y="207168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VirtMem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0886" y="326314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PhysMem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66340" y="2144374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22880" y="2144373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9420" y="2144373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35960" y="2144372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62916" y="178670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40580" y="2144374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120" y="2144373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53660" y="2144373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10200" y="2144372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37156" y="178670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39537" y="2133600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96077" y="2133599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52617" y="2133599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09157" y="2133598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36113" y="177593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91184" y="3570148"/>
            <a:ext cx="469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0    1    2    3    4    5    6    7    8    9   10  11   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259506" y="5020267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Page Tables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3304443" y="4293839"/>
            <a:ext cx="420308" cy="1452856"/>
            <a:chOff x="3304443" y="4293839"/>
            <a:chExt cx="420308" cy="1452856"/>
          </a:xfrm>
        </p:grpSpPr>
        <p:sp>
          <p:nvSpPr>
            <p:cNvPr id="73" name="Rectangle 72"/>
            <p:cNvSpPr/>
            <p:nvPr/>
          </p:nvSpPr>
          <p:spPr>
            <a:xfrm>
              <a:off x="3376438" y="466317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04443" y="4293839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P1</a:t>
              </a:r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376438" y="4937896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376438" y="521262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76438" y="5487345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04585" y="4278465"/>
            <a:ext cx="420308" cy="1452856"/>
            <a:chOff x="4568585" y="4278465"/>
            <a:chExt cx="420308" cy="1452856"/>
          </a:xfrm>
        </p:grpSpPr>
        <p:sp>
          <p:nvSpPr>
            <p:cNvPr id="81" name="Rectangle 80"/>
            <p:cNvSpPr/>
            <p:nvPr/>
          </p:nvSpPr>
          <p:spPr>
            <a:xfrm>
              <a:off x="4640580" y="4647797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568585" y="4278465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P2</a:t>
              </a:r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640580" y="4922522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640580" y="5197247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640580" y="547197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904726" y="4278465"/>
            <a:ext cx="420308" cy="1452856"/>
            <a:chOff x="5904726" y="4278465"/>
            <a:chExt cx="420308" cy="1452856"/>
          </a:xfrm>
        </p:grpSpPr>
        <p:sp>
          <p:nvSpPr>
            <p:cNvPr id="86" name="Rectangle 85"/>
            <p:cNvSpPr/>
            <p:nvPr/>
          </p:nvSpPr>
          <p:spPr>
            <a:xfrm>
              <a:off x="5976721" y="4647797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904726" y="4278465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P3</a:t>
              </a:r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976721" y="4922522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76721" y="5197247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976721" y="547197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60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segmentation</a:t>
            </a:r>
          </a:p>
          <a:p>
            <a:pPr lvl="1"/>
            <a:r>
              <a:rPr lang="en-US" dirty="0"/>
              <a:t>High bits =&gt; segment</a:t>
            </a:r>
          </a:p>
          <a:p>
            <a:pPr lvl="1"/>
            <a:r>
              <a:rPr lang="en-US" dirty="0"/>
              <a:t>Low bits =&gt; offset</a:t>
            </a:r>
          </a:p>
          <a:p>
            <a:pPr lvl="1"/>
            <a:r>
              <a:rPr lang="en-US" dirty="0"/>
              <a:t>Segment number vs. number of high bits</a:t>
            </a:r>
          </a:p>
          <a:p>
            <a:pPr lvl="1"/>
            <a:r>
              <a:rPr lang="en-US" dirty="0"/>
              <a:t>Segment size vs. number of low bits</a:t>
            </a:r>
          </a:p>
          <a:p>
            <a:pPr lvl="1"/>
            <a:endParaRPr lang="en-US" dirty="0"/>
          </a:p>
          <a:p>
            <a:r>
              <a:rPr lang="en-US" dirty="0"/>
              <a:t>For paging</a:t>
            </a:r>
          </a:p>
          <a:p>
            <a:pPr lvl="1"/>
            <a:r>
              <a:rPr lang="en-US" dirty="0"/>
              <a:t>High bits =&gt; page</a:t>
            </a:r>
          </a:p>
          <a:p>
            <a:pPr lvl="1"/>
            <a:r>
              <a:rPr lang="en-US" dirty="0"/>
              <a:t>Low bits =&gt; offset</a:t>
            </a:r>
          </a:p>
          <a:p>
            <a:pPr lvl="1"/>
            <a:r>
              <a:rPr lang="en-US" dirty="0"/>
              <a:t>Page number vs. number of high bits</a:t>
            </a:r>
          </a:p>
          <a:p>
            <a:pPr lvl="1"/>
            <a:r>
              <a:rPr lang="en-US" dirty="0"/>
              <a:t>Page size vs. number of low bits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4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low bits do we need, for page size 16 bytes, 1KB, 1MB, 512 bytes, and 4KB?</a:t>
            </a:r>
          </a:p>
          <a:p>
            <a:pPr lvl="1"/>
            <a:r>
              <a:rPr lang="en-US" dirty="0"/>
              <a:t>4, 10, 20, 9, 12</a:t>
            </a:r>
          </a:p>
          <a:p>
            <a:r>
              <a:rPr lang="en-US" dirty="0"/>
              <a:t>How may page we can have for virtual address</a:t>
            </a:r>
            <a:r>
              <a:rPr lang="zh-CN" altLang="en-US" dirty="0"/>
              <a:t>，</a:t>
            </a:r>
            <a:r>
              <a:rPr lang="en-US" dirty="0"/>
              <a:t> with width </a:t>
            </a:r>
            <a:r>
              <a:rPr lang="en-US" altLang="zh-CN" dirty="0"/>
              <a:t>10, 20, 32, 16, and 32 bits correspondingly?</a:t>
            </a:r>
          </a:p>
          <a:p>
            <a:pPr lvl="1"/>
            <a:r>
              <a:rPr lang="en-US" dirty="0"/>
              <a:t>64, 1K, 4K, </a:t>
            </a:r>
            <a:r>
              <a:rPr lang="en-US" altLang="zh-CN" dirty="0"/>
              <a:t>128</a:t>
            </a:r>
            <a:r>
              <a:rPr lang="en-US" dirty="0"/>
              <a:t>, 1MB</a:t>
            </a:r>
          </a:p>
        </p:txBody>
      </p:sp>
    </p:spTree>
    <p:extLst>
      <p:ext uri="{BB962C8B-B14F-4D97-AF65-F5344CB8AC3E}">
        <p14:creationId xmlns:p14="http://schemas.microsoft.com/office/powerpoint/2010/main" val="28234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55" y="1069791"/>
            <a:ext cx="5197589" cy="45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3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H/W: for each mem reference:</a:t>
            </a:r>
          </a:p>
          <a:p>
            <a:pPr marL="0" indent="0">
              <a:buNone/>
            </a:pPr>
            <a:r>
              <a:rPr lang="en-US" dirty="0"/>
              <a:t>1. extract VPN (</a:t>
            </a:r>
            <a:r>
              <a:rPr lang="en-US" dirty="0" err="1"/>
              <a:t>virt</a:t>
            </a:r>
            <a:r>
              <a:rPr lang="en-US" dirty="0"/>
              <a:t> page </a:t>
            </a:r>
            <a:r>
              <a:rPr lang="en-US" dirty="0" err="1"/>
              <a:t>num</a:t>
            </a:r>
            <a:r>
              <a:rPr lang="en-US" dirty="0"/>
              <a:t>) from VA (</a:t>
            </a:r>
            <a:r>
              <a:rPr lang="en-US" dirty="0" err="1"/>
              <a:t>virt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2. calculate </a:t>
            </a:r>
            <a:r>
              <a:rPr lang="en-US" dirty="0" err="1"/>
              <a:t>addr</a:t>
            </a:r>
            <a:r>
              <a:rPr lang="en-US" dirty="0"/>
              <a:t> of PTE (page table entry)</a:t>
            </a:r>
          </a:p>
          <a:p>
            <a:pPr marL="0" indent="0">
              <a:buNone/>
            </a:pPr>
            <a:r>
              <a:rPr lang="en-US" dirty="0"/>
              <a:t>3. fetch PTE</a:t>
            </a:r>
          </a:p>
          <a:p>
            <a:pPr marL="0" indent="0">
              <a:buNone/>
            </a:pPr>
            <a:r>
              <a:rPr lang="en-US" dirty="0"/>
              <a:t>4. extract PFN (page frame 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5. build PA (</a:t>
            </a:r>
            <a:r>
              <a:rPr lang="en-US" dirty="0" err="1"/>
              <a:t>phys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6. fetch PA to register</a:t>
            </a:r>
          </a:p>
        </p:txBody>
      </p:sp>
    </p:spTree>
    <p:extLst>
      <p:ext uri="{BB962C8B-B14F-4D97-AF65-F5344CB8AC3E}">
        <p14:creationId xmlns:p14="http://schemas.microsoft.com/office/powerpoint/2010/main" val="66166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Accesses </a:t>
            </a:r>
            <a:r>
              <a:rPr lang="en-US" altLang="zh-CN" dirty="0"/>
              <a:t>with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360" y="1482725"/>
            <a:ext cx="412242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PT, load from 0x5000</a:t>
            </a:r>
          </a:p>
          <a:p>
            <a:pPr marL="0" indent="0">
              <a:buNone/>
            </a:pPr>
            <a:r>
              <a:rPr lang="en-US" dirty="0"/>
              <a:t>Fetch instruction at 0x2010</a:t>
            </a:r>
          </a:p>
          <a:p>
            <a:pPr marL="0" indent="0">
              <a:buNone/>
            </a:pPr>
            <a:r>
              <a:rPr lang="en-US" dirty="0"/>
              <a:t>PT, load from 0x5004</a:t>
            </a:r>
          </a:p>
          <a:p>
            <a:pPr marL="0" indent="0">
              <a:buNone/>
            </a:pPr>
            <a:r>
              <a:rPr lang="en-US" dirty="0"/>
              <a:t>Exec, load from 0x0100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1060" y="2058354"/>
            <a:ext cx="3848100" cy="15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0x0010 </a:t>
            </a:r>
            <a:r>
              <a:rPr lang="en-US" sz="2400" dirty="0" err="1"/>
              <a:t>movl</a:t>
            </a:r>
            <a:r>
              <a:rPr lang="en-US" sz="2400" dirty="0"/>
              <a:t> 0x1100,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0x0014 </a:t>
            </a:r>
            <a:r>
              <a:rPr lang="en-US" sz="2400" dirty="0" err="1"/>
              <a:t>addl</a:t>
            </a:r>
            <a:r>
              <a:rPr lang="en-US" sz="2400" dirty="0"/>
              <a:t> $0x3,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0x0017 </a:t>
            </a:r>
            <a:r>
              <a:rPr lang="en-US" sz="2400" dirty="0" err="1"/>
              <a:t>movl</a:t>
            </a:r>
            <a:r>
              <a:rPr lang="en-US" sz="2400" dirty="0"/>
              <a:t> %r8d, 0x1100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77190" y="2171700"/>
            <a:ext cx="464820" cy="1905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7190" y="2612231"/>
            <a:ext cx="464820" cy="1905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27178" y="4263352"/>
            <a:ext cx="609602" cy="1863127"/>
            <a:chOff x="3341900" y="4356383"/>
            <a:chExt cx="345394" cy="1390312"/>
          </a:xfrm>
        </p:grpSpPr>
        <p:sp>
          <p:nvSpPr>
            <p:cNvPr id="11" name="Rectangle 10"/>
            <p:cNvSpPr/>
            <p:nvPr/>
          </p:nvSpPr>
          <p:spPr>
            <a:xfrm>
              <a:off x="3376438" y="466317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41900" y="4356383"/>
              <a:ext cx="345394" cy="344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PT</a:t>
              </a: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76438" y="4937896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76438" y="521262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76438" y="5487345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99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784434" y="4607243"/>
            <a:ext cx="3848100" cy="15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Assume PT is at 0x5000</a:t>
            </a:r>
          </a:p>
          <a:p>
            <a:pPr marL="0" indent="0">
              <a:buNone/>
            </a:pPr>
            <a:r>
              <a:rPr lang="en-US" sz="2400" dirty="0"/>
              <a:t>Assume PTE’s are 4 bytes</a:t>
            </a:r>
          </a:p>
          <a:p>
            <a:pPr marL="0" indent="0">
              <a:buNone/>
            </a:pPr>
            <a:r>
              <a:rPr lang="en-US" sz="2400" dirty="0"/>
              <a:t>Assume 4KB pages</a:t>
            </a:r>
          </a:p>
        </p:txBody>
      </p:sp>
    </p:spTree>
    <p:extLst>
      <p:ext uri="{BB962C8B-B14F-4D97-AF65-F5344CB8AC3E}">
        <p14:creationId xmlns:p14="http://schemas.microsoft.com/office/powerpoint/2010/main" val="365359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Information in Page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other data should go in page table entries besides translation?</a:t>
            </a:r>
          </a:p>
          <a:p>
            <a:pPr lvl="1"/>
            <a:r>
              <a:rPr lang="en-US" dirty="0"/>
              <a:t>valid bit</a:t>
            </a:r>
          </a:p>
          <a:p>
            <a:pPr lvl="1"/>
            <a:r>
              <a:rPr lang="en-US" dirty="0"/>
              <a:t>protection bits</a:t>
            </a:r>
          </a:p>
          <a:p>
            <a:pPr lvl="1"/>
            <a:r>
              <a:rPr lang="en-US" dirty="0"/>
              <a:t>present bit</a:t>
            </a:r>
          </a:p>
          <a:p>
            <a:pPr lvl="1"/>
            <a:r>
              <a:rPr lang="en-US" dirty="0"/>
              <a:t>reference bit</a:t>
            </a:r>
          </a:p>
          <a:p>
            <a:pPr lvl="1"/>
            <a:r>
              <a:rPr lang="en-US" dirty="0"/>
              <a:t>dirty bit</a:t>
            </a:r>
          </a:p>
        </p:txBody>
      </p:sp>
    </p:spTree>
    <p:extLst>
      <p:ext uri="{BB962C8B-B14F-4D97-AF65-F5344CB8AC3E}">
        <p14:creationId xmlns:p14="http://schemas.microsoft.com/office/powerpoint/2010/main" val="303755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7425</TotalTime>
  <Words>1463</Words>
  <Application>Microsoft Office PowerPoint</Application>
  <PresentationFormat>On-screen Show (4:3)</PresentationFormat>
  <Paragraphs>268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Palatino-Roman</vt:lpstr>
      <vt:lpstr>宋体</vt:lpstr>
      <vt:lpstr>Arial</vt:lpstr>
      <vt:lpstr>Calibri</vt:lpstr>
      <vt:lpstr>Calibri Light</vt:lpstr>
      <vt:lpstr>Consolas</vt:lpstr>
      <vt:lpstr>Office Theme</vt:lpstr>
      <vt:lpstr>Lecture 7: TLB</vt:lpstr>
      <vt:lpstr>How to Run Multiple Processes</vt:lpstr>
      <vt:lpstr>Page Mapping</vt:lpstr>
      <vt:lpstr>Addressing</vt:lpstr>
      <vt:lpstr>Address Examples</vt:lpstr>
      <vt:lpstr>PowerPoint Presentation</vt:lpstr>
      <vt:lpstr>Translation Steps</vt:lpstr>
      <vt:lpstr>Memory Accesses with Paging</vt:lpstr>
      <vt:lpstr>Other Information in Page Table</vt:lpstr>
      <vt:lpstr>PowerPoint Presentation</vt:lpstr>
      <vt:lpstr>Memory Accesses Again</vt:lpstr>
      <vt:lpstr>A Memory Trace</vt:lpstr>
      <vt:lpstr>PowerPoint Presentation</vt:lpstr>
      <vt:lpstr>TLB: Basic strategy</vt:lpstr>
      <vt:lpstr>TLB Cache Type</vt:lpstr>
      <vt:lpstr>TLB Contents</vt:lpstr>
      <vt:lpstr>PowerPoint Presentation</vt:lpstr>
      <vt:lpstr>Reasoning about TLB</vt:lpstr>
      <vt:lpstr>Array Iterator with TLB</vt:lpstr>
      <vt:lpstr>TLB Workloads</vt:lpstr>
      <vt:lpstr>Who Handles The TLB Miss?</vt:lpstr>
      <vt:lpstr>PowerPoint Presentation</vt:lpstr>
      <vt:lpstr>PowerPoint Presentation</vt:lpstr>
      <vt:lpstr>OS TLB Miss Handler</vt:lpstr>
      <vt:lpstr>TLB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Memory Management</dc:title>
  <dc:creator>aliang</dc:creator>
  <cp:lastModifiedBy>king aliang</cp:lastModifiedBy>
  <cp:revision>168</cp:revision>
  <dcterms:created xsi:type="dcterms:W3CDTF">2015-01-21T01:08:53Z</dcterms:created>
  <dcterms:modified xsi:type="dcterms:W3CDTF">2018-09-25T05:04:08Z</dcterms:modified>
</cp:coreProperties>
</file>