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62" r:id="rId3"/>
    <p:sldId id="394" r:id="rId4"/>
    <p:sldId id="393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33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388" r:id="rId23"/>
    <p:sldId id="411" r:id="rId24"/>
    <p:sldId id="412" r:id="rId25"/>
    <p:sldId id="413" r:id="rId26"/>
    <p:sldId id="435" r:id="rId27"/>
    <p:sldId id="43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19" autoAdjust="0"/>
  </p:normalViewPr>
  <p:slideViewPr>
    <p:cSldViewPr snapToGrid="0">
      <p:cViewPr varScale="1">
        <p:scale>
          <a:sx n="78" d="100"/>
          <a:sy n="78" d="100"/>
        </p:scale>
        <p:origin x="281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A5FB3-1812-444B-8388-2EF87548EF53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E12B-2C83-4CAB-93BB-11E19CFF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bits for the</a:t>
            </a:r>
          </a:p>
          <a:p>
            <a:r>
              <a:rPr lang="en-US" dirty="0"/>
              <a:t>VPN; as it turns out, user addresses will only come from half the address</a:t>
            </a:r>
          </a:p>
          <a:p>
            <a:r>
              <a:rPr lang="en-US" dirty="0"/>
              <a:t>space (the rest reserved for the kernel) </a:t>
            </a:r>
          </a:p>
          <a:p>
            <a:r>
              <a:rPr lang="en-US" dirty="0"/>
              <a:t>(PFN), and hence can support systems with up to 64GB of (physical) main</a:t>
            </a:r>
          </a:p>
          <a:p>
            <a:r>
              <a:rPr lang="en-US" dirty="0"/>
              <a:t>memory (2^24 4KB pages).</a:t>
            </a:r>
          </a:p>
          <a:p>
            <a:endParaRPr lang="en-US" dirty="0"/>
          </a:p>
          <a:p>
            <a:r>
              <a:rPr lang="en-US" dirty="0"/>
              <a:t>a global</a:t>
            </a:r>
          </a:p>
          <a:p>
            <a:r>
              <a:rPr lang="en-US" dirty="0"/>
              <a:t>bit (G), which is used for pages that are globally-shared among processes.</a:t>
            </a:r>
          </a:p>
          <a:p>
            <a:r>
              <a:rPr lang="en-US" dirty="0"/>
              <a:t>Thus, if the global bit is set, the ASID is ignored</a:t>
            </a:r>
          </a:p>
          <a:p>
            <a:endParaRPr lang="en-US" dirty="0"/>
          </a:p>
          <a:p>
            <a:r>
              <a:rPr lang="en-US" dirty="0"/>
              <a:t>Too much memory to store page tables</a:t>
            </a:r>
          </a:p>
          <a:p>
            <a:pPr lvl="1"/>
            <a:r>
              <a:rPr lang="en-US" dirty="0"/>
              <a:t>assume 32-bit address space</a:t>
            </a:r>
          </a:p>
          <a:p>
            <a:pPr lvl="1"/>
            <a:r>
              <a:rPr lang="en-US" dirty="0"/>
              <a:t>assume 4 KB pages</a:t>
            </a:r>
          </a:p>
          <a:p>
            <a:pPr lvl="1"/>
            <a:r>
              <a:rPr lang="en-US" dirty="0"/>
              <a:t>assume 4 byte entries (or this could be less)</a:t>
            </a:r>
          </a:p>
          <a:p>
            <a:pPr lvl="1"/>
            <a:r>
              <a:rPr lang="en-US" dirty="0"/>
              <a:t>2 ^ (32 - log(4KB)) * 4 = 4 MB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CEBB3-D6C7-48EB-BD80-33B7E52A89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 bits AS</a:t>
            </a:r>
          </a:p>
          <a:p>
            <a:r>
              <a:rPr lang="en-US" dirty="0"/>
              <a:t>With</a:t>
            </a:r>
            <a:r>
              <a:rPr lang="en-US" baseline="0" dirty="0"/>
              <a:t> 512 byte pages 32MB</a:t>
            </a:r>
          </a:p>
          <a:p>
            <a:r>
              <a:rPr lang="en-US" baseline="0" dirty="0"/>
              <a:t>With 4KB pages 4MB</a:t>
            </a:r>
          </a:p>
          <a:p>
            <a:endParaRPr lang="en-US" baseline="0" dirty="0"/>
          </a:p>
          <a:p>
            <a:r>
              <a:rPr lang="en-US" baseline="0" dirty="0"/>
              <a:t>Why do we want large virtual AS? Easy to program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Goal PT size is 512 bytes. PTE’s are 4 bytes. Virtual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16 bits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Goal PT size is 1 KB. PTE’s are 4 bytes. Virtual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16 bits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Goal PT size is 4 KB. PTE’s are 4 bytes. Virtual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32 bits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2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 =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VirtualAddress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SEG_MASK) &gt;&gt; SN_SHIFT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 =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VirtualAddress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VPN_MASK) &gt;&gt; VPN_SHIFT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AddressOfPTE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Base[SN] + (VPN *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(PTE))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 =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VirtualAddress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SEG_MASK) &gt;&gt; SN_SHIFT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 =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VirtualAddress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VPN_MASK) &gt;&gt; VPN_SHIFT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AddressOfPTE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Base[SN] + (VPN *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(PTE))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to the amount of address space you are using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constructed, each portion of the page table fits neatly within a page,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to the amount of address space you are using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constructed, each portion of the page table fits neatly within a page,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0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how many PT pages would have been needed if we instead had a simple, linear array?</a:t>
            </a:r>
          </a:p>
          <a:p>
            <a:r>
              <a:rPr lang="en-US" dirty="0"/>
              <a:t>(b) how many bits of a </a:t>
            </a:r>
            <a:r>
              <a:rPr lang="en-US" dirty="0" err="1"/>
              <a:t>virt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are used for the page-directory index?</a:t>
            </a:r>
          </a:p>
          <a:p>
            <a:r>
              <a:rPr lang="en-US" dirty="0"/>
              <a:t>(b) how many virtual pages are there?</a:t>
            </a:r>
          </a:p>
          <a:p>
            <a:r>
              <a:rPr lang="en-US" dirty="0"/>
              <a:t>(c) translate 0x01AB</a:t>
            </a:r>
          </a:p>
          <a:p>
            <a:r>
              <a:rPr lang="en-US" dirty="0"/>
              <a:t>(d) translate 0x0000</a:t>
            </a:r>
          </a:p>
          <a:p>
            <a:r>
              <a:rPr lang="en-US" dirty="0"/>
              <a:t>(e) translate 0xFEED</a:t>
            </a:r>
          </a:p>
          <a:p>
            <a:r>
              <a:rPr lang="en-US" dirty="0"/>
              <a:t>(f) translate  0x1000?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EE5D-F050-4CA7-A982-12D314E6B51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917375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altLang="zh-CN" dirty="0"/>
              <a:t>8</a:t>
            </a:r>
            <a:r>
              <a:rPr lang="en-US" dirty="0"/>
              <a:t>:</a:t>
            </a:r>
            <a:br>
              <a:rPr lang="en-US" altLang="zh-CN" dirty="0"/>
            </a:br>
            <a:r>
              <a:rPr lang="en-US" altLang="zh-CN" dirty="0"/>
              <a:t>TLB and</a:t>
            </a:r>
            <a:r>
              <a:rPr lang="zh-CN" altLang="en-US" dirty="0"/>
              <a:t> </a:t>
            </a:r>
            <a:r>
              <a:rPr lang="en-US" altLang="zh-CN" dirty="0"/>
              <a:t>MLPT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7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the ASID as a process identifier (PID), but usually it has fewer bits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7010" y="3860559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9223" y="3214228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P1</a:t>
            </a:r>
          </a:p>
          <a:p>
            <a:r>
              <a:rPr lang="en-US" dirty="0"/>
              <a:t>(ASID 11)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7010" y="4135284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7010" y="4410009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1417010" y="4684733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7152" y="3845185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9365" y="3214228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P2</a:t>
            </a:r>
          </a:p>
          <a:p>
            <a:r>
              <a:rPr lang="en-US" dirty="0"/>
              <a:t>(ASID 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17152" y="4119910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17152" y="4394635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17152" y="4669359"/>
            <a:ext cx="276319" cy="2593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418903" y="3322485"/>
          <a:ext cx="3446584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47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LRU: evict least-recently used a TLB slot is needed</a:t>
            </a:r>
          </a:p>
          <a:p>
            <a:endParaRPr lang="en-US" dirty="0"/>
          </a:p>
          <a:p>
            <a:r>
              <a:rPr lang="en-US" dirty="0"/>
              <a:t>Random: randomly choose entries to evict</a:t>
            </a:r>
          </a:p>
          <a:p>
            <a:endParaRPr lang="en-US" dirty="0"/>
          </a:p>
          <a:p>
            <a:r>
              <a:rPr lang="en-US" dirty="0"/>
              <a:t>When is each better?</a:t>
            </a:r>
          </a:p>
          <a:p>
            <a:pPr lvl="1"/>
            <a:r>
              <a:rPr lang="en-US" dirty="0"/>
              <a:t>Sometimes random is better than a “smart” policy!</a:t>
            </a:r>
          </a:p>
        </p:txBody>
      </p:sp>
    </p:spTree>
    <p:extLst>
      <p:ext uri="{BB962C8B-B14F-4D97-AF65-F5344CB8AC3E}">
        <p14:creationId xmlns:p14="http://schemas.microsoft.com/office/powerpoint/2010/main" val="277775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Page Tables Stored?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a typical page table?</a:t>
            </a:r>
          </a:p>
          <a:p>
            <a:pPr lvl="1"/>
            <a:r>
              <a:rPr lang="en-US" dirty="0"/>
              <a:t>assume 32-bit address space</a:t>
            </a:r>
          </a:p>
          <a:p>
            <a:pPr lvl="1"/>
            <a:r>
              <a:rPr lang="en-US" dirty="0"/>
              <a:t>assume 4 KB pages</a:t>
            </a:r>
          </a:p>
          <a:p>
            <a:pPr lvl="1"/>
            <a:r>
              <a:rPr lang="en-US" dirty="0"/>
              <a:t>assume 4 byte entries (or this could be less)</a:t>
            </a:r>
          </a:p>
          <a:p>
            <a:pPr lvl="1"/>
            <a:r>
              <a:rPr lang="en-US" dirty="0"/>
              <a:t>2 ^ (32 - log(4KB)) * 4 = 4 MB</a:t>
            </a:r>
          </a:p>
          <a:p>
            <a:endParaRPr lang="en-US" dirty="0"/>
          </a:p>
          <a:p>
            <a:r>
              <a:rPr lang="en-US" dirty="0"/>
              <a:t>Store in memory, and CPU finds it via registers</a:t>
            </a:r>
          </a:p>
        </p:txBody>
      </p:sp>
    </p:spTree>
    <p:extLst>
      <p:ext uri="{BB962C8B-B14F-4D97-AF65-F5344CB8AC3E}">
        <p14:creationId xmlns:p14="http://schemas.microsoft.com/office/powerpoint/2010/main" val="127744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24850" cy="1325563"/>
          </a:xfrm>
        </p:spPr>
        <p:txBody>
          <a:bodyPr/>
          <a:lstStyle/>
          <a:p>
            <a:r>
              <a:rPr lang="en-US" altLang="zh-CN" dirty="0"/>
              <a:t>Now let’s solve the too big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2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Size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virtual address space smaller</a:t>
            </a:r>
          </a:p>
          <a:p>
            <a:r>
              <a:rPr lang="en-US" dirty="0"/>
              <a:t>Make pages bigger</a:t>
            </a:r>
          </a:p>
          <a:p>
            <a:pPr lvl="1"/>
            <a:r>
              <a:rPr lang="en-US" dirty="0"/>
              <a:t>PT size 512 bytes. PTE’s 4 bytes. Virtual </a:t>
            </a:r>
            <a:r>
              <a:rPr lang="en-US" dirty="0" err="1"/>
              <a:t>addrs</a:t>
            </a:r>
            <a:r>
              <a:rPr lang="en-US" dirty="0"/>
              <a:t> 16 bits</a:t>
            </a:r>
          </a:p>
          <a:p>
            <a:pPr lvl="1"/>
            <a:r>
              <a:rPr lang="en-US" dirty="0"/>
              <a:t>PT size 1 KB. PTE’s 4 bytes. Virtual </a:t>
            </a:r>
            <a:r>
              <a:rPr lang="en-US" dirty="0" err="1"/>
              <a:t>addrs</a:t>
            </a:r>
            <a:r>
              <a:rPr lang="en-US" dirty="0"/>
              <a:t> 16 bits</a:t>
            </a:r>
          </a:p>
          <a:p>
            <a:pPr lvl="1"/>
            <a:r>
              <a:rPr lang="en-US" dirty="0"/>
              <a:t>PT size 4 KB. PTE’s 4 bytes. Virtual </a:t>
            </a:r>
            <a:r>
              <a:rPr lang="en-US" dirty="0" err="1"/>
              <a:t>addrs</a:t>
            </a:r>
            <a:r>
              <a:rPr lang="en-US" dirty="0"/>
              <a:t> 32 bits</a:t>
            </a:r>
          </a:p>
          <a:p>
            <a:r>
              <a:rPr lang="en-US" dirty="0"/>
              <a:t>Why are 4 MB pages bad?</a:t>
            </a:r>
          </a:p>
          <a:p>
            <a:pPr lvl="1"/>
            <a:r>
              <a:rPr lang="en-US" dirty="0"/>
              <a:t>Internal fragmentation.</a:t>
            </a:r>
          </a:p>
          <a:p>
            <a:r>
              <a:rPr lang="en-US" dirty="0"/>
              <a:t>Some systems support multiple page sizes</a:t>
            </a:r>
          </a:p>
          <a:p>
            <a:pPr lvl="1"/>
            <a:r>
              <a:rPr lang="en-US" dirty="0"/>
              <a:t>Reduce TLB misses</a:t>
            </a:r>
          </a:p>
        </p:txBody>
      </p:sp>
    </p:spTree>
    <p:extLst>
      <p:ext uri="{BB962C8B-B14F-4D97-AF65-F5344CB8AC3E}">
        <p14:creationId xmlns:p14="http://schemas.microsoft.com/office/powerpoint/2010/main" val="12798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70966" cy="1325563"/>
          </a:xfrm>
        </p:spPr>
        <p:txBody>
          <a:bodyPr>
            <a:normAutofit/>
          </a:bodyPr>
          <a:lstStyle/>
          <a:p>
            <a:r>
              <a:rPr lang="en-US" dirty="0"/>
              <a:t>Abandon Simple </a:t>
            </a:r>
            <a:r>
              <a:rPr lang="en-US" altLang="zh-CN" dirty="0"/>
              <a:t>L</a:t>
            </a:r>
            <a:r>
              <a:rPr lang="en-US" dirty="0"/>
              <a:t>inear </a:t>
            </a:r>
            <a:r>
              <a:rPr lang="en-US" altLang="zh-CN" dirty="0"/>
              <a:t>P</a:t>
            </a:r>
            <a:r>
              <a:rPr lang="en-US" dirty="0"/>
              <a:t>age </a:t>
            </a:r>
            <a:r>
              <a:rPr lang="en-US" altLang="zh-CN" dirty="0"/>
              <a:t>T</a:t>
            </a:r>
            <a:r>
              <a:rPr lang="en-US" dirty="0"/>
              <a:t>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complex PTs, instead of just a big array</a:t>
            </a:r>
          </a:p>
          <a:p>
            <a:endParaRPr lang="en-US" dirty="0"/>
          </a:p>
          <a:p>
            <a:r>
              <a:rPr lang="en-US" dirty="0"/>
              <a:t>Look at the problem more closely 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8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5" y="145225"/>
            <a:ext cx="4588090" cy="4331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25" y="1472541"/>
            <a:ext cx="4387075" cy="47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invalid PT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here is a big “hole” in our </a:t>
            </a:r>
            <a:r>
              <a:rPr lang="en-US" altLang="zh-CN" dirty="0"/>
              <a:t>page table</a:t>
            </a:r>
          </a:p>
          <a:p>
            <a:pPr lvl="1"/>
            <a:r>
              <a:rPr lang="en-US" dirty="0"/>
              <a:t>Invalid entries are clustered. </a:t>
            </a:r>
          </a:p>
          <a:p>
            <a:endParaRPr lang="en-US" dirty="0"/>
          </a:p>
          <a:p>
            <a:r>
              <a:rPr lang="en-US" dirty="0"/>
              <a:t>How did we fix holes in physical memory before? 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41561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size</a:t>
            </a:r>
            <a:r>
              <a:rPr lang="en-US" altLang="zh-CN" dirty="0"/>
              <a:t>s</a:t>
            </a:r>
          </a:p>
          <a:p>
            <a:r>
              <a:rPr lang="en-US" dirty="0"/>
              <a:t>Segments over PTs</a:t>
            </a:r>
          </a:p>
          <a:p>
            <a:r>
              <a:rPr lang="en-US" dirty="0"/>
              <a:t>PTs over PTs</a:t>
            </a:r>
          </a:p>
          <a:p>
            <a:r>
              <a:rPr lang="en-US" dirty="0"/>
              <a:t>PTs over PTs over PTs over 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Segmentation/Paging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use different page tables for heap, stack,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PT can have a different size</a:t>
            </a:r>
          </a:p>
          <a:p>
            <a:pPr lvl="1"/>
            <a:r>
              <a:rPr lang="en-US" dirty="0"/>
              <a:t>Each PT has a base/bounds (where?)</a:t>
            </a:r>
          </a:p>
          <a:p>
            <a:endParaRPr lang="en-US" dirty="0"/>
          </a:p>
          <a:p>
            <a:r>
              <a:rPr lang="en-US" dirty="0"/>
              <a:t>Virtual address</a:t>
            </a:r>
          </a:p>
          <a:p>
            <a:pPr lvl="1"/>
            <a:r>
              <a:rPr lang="en-US" dirty="0"/>
              <a:t>Before: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pPr lvl="1"/>
            <a:r>
              <a:rPr lang="en-US" dirty="0"/>
              <a:t>Now: SEG + </a:t>
            </a:r>
            <a:r>
              <a:rPr lang="en-US" dirty="0" err="1"/>
              <a:t>PT_Index</a:t>
            </a:r>
            <a:r>
              <a:rPr lang="en-US" dirty="0"/>
              <a:t> + OFFSET, VPN is SEG + </a:t>
            </a:r>
            <a:r>
              <a:rPr lang="en-US" dirty="0" err="1"/>
              <a:t>PT_Index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1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TLB: Basic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repetition.</a:t>
            </a:r>
          </a:p>
          <a:p>
            <a:r>
              <a:rPr lang="en-US" dirty="0"/>
              <a:t>Use a CPU cache.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3444240"/>
            <a:ext cx="1600200" cy="1546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TLB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2575" y="3444240"/>
            <a:ext cx="1600200" cy="1546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27860" y="5516880"/>
            <a:ext cx="5288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88355" y="4351020"/>
            <a:ext cx="54864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8355" y="4487861"/>
            <a:ext cx="548640" cy="133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8355" y="4619306"/>
            <a:ext cx="54864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88355" y="4747736"/>
            <a:ext cx="548640" cy="133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35580" y="4351020"/>
            <a:ext cx="548640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35580" y="4477545"/>
            <a:ext cx="54864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2"/>
          </p:cNvCxnSpPr>
          <p:nvPr/>
        </p:nvCxnSpPr>
        <p:spPr>
          <a:xfrm flipH="1">
            <a:off x="3002280" y="4991100"/>
            <a:ext cx="7620" cy="540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55055" y="4976498"/>
            <a:ext cx="7620" cy="540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208"/>
            <a:ext cx="7886700" cy="5835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Segment 00: code                       Segment 01: heap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(a) 0x12FFF =&gt;</a:t>
            </a:r>
          </a:p>
          <a:p>
            <a:r>
              <a:rPr lang="en-US" dirty="0"/>
              <a:t>(b) 0x10FFF =&gt; </a:t>
            </a:r>
          </a:p>
          <a:p>
            <a:r>
              <a:rPr lang="en-US" dirty="0"/>
              <a:t>(c) 0x01ABC =&gt;</a:t>
            </a:r>
          </a:p>
          <a:p>
            <a:r>
              <a:rPr lang="en-US" dirty="0"/>
              <a:t>(d) 0x11111 =&gt;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56161" y="818275"/>
          <a:ext cx="2584938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83677" y="804420"/>
          <a:ext cx="2584938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95751" y="2945081"/>
            <a:ext cx="3610842" cy="3231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18-bit addresses</a:t>
            </a:r>
          </a:p>
          <a:p>
            <a:r>
              <a:rPr lang="en-US" dirty="0"/>
              <a:t>2-bit segment index</a:t>
            </a:r>
          </a:p>
          <a:p>
            <a:r>
              <a:rPr lang="en-US" dirty="0"/>
              <a:t>6-bit VPN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break PT itself into pages</a:t>
            </a:r>
          </a:p>
          <a:p>
            <a:pPr lvl="1"/>
            <a:r>
              <a:rPr lang="en-US" altLang="zh-CN" dirty="0"/>
              <a:t>A </a:t>
            </a:r>
            <a:r>
              <a:rPr lang="en-US" dirty="0"/>
              <a:t>page directory refers to pieces</a:t>
            </a:r>
          </a:p>
          <a:p>
            <a:pPr lvl="1"/>
            <a:r>
              <a:rPr lang="en-US" dirty="0"/>
              <a:t>Only have pieces with &gt;0 valid entries </a:t>
            </a:r>
          </a:p>
          <a:p>
            <a:r>
              <a:rPr lang="en-US" dirty="0"/>
              <a:t>Used by x86</a:t>
            </a:r>
          </a:p>
          <a:p>
            <a:r>
              <a:rPr lang="en-US" dirty="0"/>
              <a:t>Virtual address</a:t>
            </a:r>
          </a:p>
          <a:p>
            <a:pPr lvl="1"/>
            <a:r>
              <a:rPr lang="en-US" dirty="0"/>
              <a:t>Basic paging: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pPr lvl="1"/>
            <a:r>
              <a:rPr lang="en-US" dirty="0"/>
              <a:t>Segmentation/Paging: SEG +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pPr lvl="1"/>
            <a:r>
              <a:rPr lang="en-US" dirty="0"/>
              <a:t>Multi-level page tables: </a:t>
            </a:r>
            <a:r>
              <a:rPr lang="en-US" dirty="0" err="1"/>
              <a:t>PD_Index</a:t>
            </a:r>
            <a:r>
              <a:rPr lang="en-US" dirty="0"/>
              <a:t> +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0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5" y="145225"/>
            <a:ext cx="4588090" cy="4331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25" y="1472541"/>
            <a:ext cx="4387075" cy="47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1" y="498764"/>
            <a:ext cx="8976809" cy="49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29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48703" cy="4351338"/>
          </a:xfrm>
        </p:spPr>
        <p:txBody>
          <a:bodyPr/>
          <a:lstStyle/>
          <a:p>
            <a:r>
              <a:rPr lang="en-US" dirty="0"/>
              <a:t>Assume</a:t>
            </a:r>
          </a:p>
          <a:p>
            <a:r>
              <a:rPr lang="en-US" dirty="0"/>
              <a:t>64-KB address space</a:t>
            </a:r>
          </a:p>
          <a:p>
            <a:r>
              <a:rPr lang="en-US" dirty="0"/>
              <a:t>256-byte pages</a:t>
            </a:r>
          </a:p>
          <a:p>
            <a:r>
              <a:rPr lang="en-US" dirty="0"/>
              <a:t>16-byte PTE</a:t>
            </a:r>
          </a:p>
          <a:p>
            <a:endParaRPr lang="en-US" dirty="0"/>
          </a:p>
          <a:p>
            <a:r>
              <a:rPr lang="en-US" dirty="0"/>
              <a:t>Construct the multi-level page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365126"/>
            <a:ext cx="45910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57175"/>
            <a:ext cx="90392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0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how many PT pages would have been needed if we instead had a simple, linear array?</a:t>
            </a:r>
          </a:p>
          <a:p>
            <a:r>
              <a:rPr lang="en-US" dirty="0"/>
              <a:t>(b) how many bits of a </a:t>
            </a:r>
            <a:r>
              <a:rPr lang="en-US" dirty="0" err="1"/>
              <a:t>virt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are used for the page-directory index?</a:t>
            </a:r>
          </a:p>
          <a:p>
            <a:r>
              <a:rPr lang="en-US" dirty="0"/>
              <a:t>(b) how many virtual pages are there?</a:t>
            </a:r>
          </a:p>
          <a:p>
            <a:r>
              <a:rPr lang="en-US" dirty="0"/>
              <a:t>(c) translate 0x01AB</a:t>
            </a:r>
          </a:p>
          <a:p>
            <a:r>
              <a:rPr lang="en-US" dirty="0"/>
              <a:t>(d) translate 0x0000</a:t>
            </a:r>
          </a:p>
          <a:p>
            <a:r>
              <a:rPr lang="en-US" dirty="0"/>
              <a:t>(e) translate 0xFEED</a:t>
            </a:r>
          </a:p>
          <a:p>
            <a:r>
              <a:rPr lang="en-US" dirty="0"/>
              <a:t>(f) translate  0x1000?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3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TLBs?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Lookups in multiple levels more expensive. </a:t>
            </a:r>
          </a:p>
          <a:p>
            <a:r>
              <a:rPr lang="en-US" dirty="0"/>
              <a:t>How much does a miss cost?</a:t>
            </a:r>
          </a:p>
          <a:p>
            <a:r>
              <a:rPr lang="en-US" dirty="0"/>
              <a:t>Time/Space tradeoffs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 1 VPN 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2 (Success, </a:t>
            </a:r>
            <a:r>
              <a:rPr lang="en-US" sz="2000" dirty="0" err="1">
                <a:latin typeface="Palatino-Roman"/>
              </a:rPr>
              <a:t>TlbEntry</a:t>
            </a:r>
            <a:r>
              <a:rPr lang="en-US" sz="2000" dirty="0">
                <a:latin typeface="Palatino-Roman"/>
              </a:rPr>
              <a:t>) = </a:t>
            </a:r>
            <a:r>
              <a:rPr lang="en-US" sz="2000" dirty="0" err="1">
                <a:latin typeface="Palatino-Roman"/>
              </a:rPr>
              <a:t>TLB_Lookup</a:t>
            </a:r>
            <a:r>
              <a:rPr lang="en-US" sz="2000" dirty="0">
                <a:latin typeface="Palatino-Roman"/>
              </a:rPr>
              <a:t>(VPN)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3 if (Success == True) // TLB Hit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4    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TlbEntry.ProtectBits</a:t>
            </a:r>
            <a:r>
              <a:rPr lang="en-US" sz="2000" dirty="0">
                <a:latin typeface="Palatino-Roman"/>
              </a:rPr>
              <a:t>) == True)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5      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6      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</a:t>
            </a:r>
            <a:r>
              <a:rPr lang="en-US" sz="2000" dirty="0" err="1">
                <a:latin typeface="Palatino-Roman"/>
              </a:rPr>
              <a:t>TlbEntry.PFN</a:t>
            </a:r>
            <a:r>
              <a:rPr lang="en-US" sz="2000" dirty="0">
                <a:latin typeface="Palatino-Roman"/>
              </a:rPr>
              <a:t> &lt;&lt; 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7        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8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9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10 else // TLB Miss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11     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 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12     PTE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13     if 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14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15     else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16  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17  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18         </a:t>
            </a:r>
            <a:r>
              <a:rPr lang="en-US" sz="2000" dirty="0" err="1">
                <a:latin typeface="Palatino-Roman"/>
              </a:rPr>
              <a:t>TLB_Insert</a:t>
            </a:r>
            <a:r>
              <a:rPr lang="en-US" sz="2000" dirty="0">
                <a:latin typeface="Palatino-Roman"/>
              </a:rPr>
              <a:t>(VPN, PTE.PFN, 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19         </a:t>
            </a:r>
            <a:r>
              <a:rPr lang="en-US" sz="2000" dirty="0" err="1">
                <a:latin typeface="Palatino-Roman"/>
              </a:rPr>
              <a:t>RetryInstruction</a:t>
            </a:r>
            <a:r>
              <a:rPr lang="en-US" sz="2000" dirty="0">
                <a:latin typeface="Palatino-Roma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63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Handles The TLB Miss?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5997"/>
          </a:xfrm>
        </p:spPr>
        <p:txBody>
          <a:bodyPr>
            <a:normAutofit/>
          </a:bodyPr>
          <a:lstStyle/>
          <a:p>
            <a:r>
              <a:rPr lang="en-US" dirty="0"/>
              <a:t>H/W or OS?</a:t>
            </a:r>
          </a:p>
          <a:p>
            <a:endParaRPr lang="en-US" dirty="0"/>
          </a:p>
          <a:p>
            <a:r>
              <a:rPr lang="en-US" dirty="0"/>
              <a:t>H/W: CPU must know where page tables are</a:t>
            </a:r>
          </a:p>
          <a:p>
            <a:pPr lvl="1"/>
            <a:r>
              <a:rPr lang="en-US" dirty="0"/>
              <a:t>CR3 on x86</a:t>
            </a:r>
          </a:p>
          <a:p>
            <a:pPr lvl="1"/>
            <a:r>
              <a:rPr lang="en-US" dirty="0"/>
              <a:t>Page table structure not flexible</a:t>
            </a:r>
          </a:p>
          <a:p>
            <a:endParaRPr lang="en-US" dirty="0"/>
          </a:p>
          <a:p>
            <a:r>
              <a:rPr lang="en-US" dirty="0"/>
              <a:t>OS: CPU traps into OS upon TLB miss</a:t>
            </a:r>
          </a:p>
        </p:txBody>
      </p:sp>
    </p:spTree>
    <p:extLst>
      <p:ext uri="{BB962C8B-B14F-4D97-AF65-F5344CB8AC3E}">
        <p14:creationId xmlns:p14="http://schemas.microsoft.com/office/powerpoint/2010/main" val="17693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1"/>
            <a:ext cx="8515350" cy="4038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Palatino-Roman"/>
              </a:rPr>
              <a:t> 1 VPN = (</a:t>
            </a:r>
            <a:r>
              <a:rPr lang="en-US" sz="1900" dirty="0" err="1">
                <a:latin typeface="Palatino-Roman"/>
              </a:rPr>
              <a:t>VirtualAddress</a:t>
            </a:r>
            <a:r>
              <a:rPr lang="en-US" sz="19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2 (Success, </a:t>
            </a:r>
            <a:r>
              <a:rPr lang="en-US" sz="1900" dirty="0" err="1">
                <a:latin typeface="Palatino-Roman"/>
              </a:rPr>
              <a:t>TlbEntry</a:t>
            </a:r>
            <a:r>
              <a:rPr lang="en-US" sz="1900" dirty="0">
                <a:latin typeface="Palatino-Roman"/>
              </a:rPr>
              <a:t>) = </a:t>
            </a:r>
            <a:r>
              <a:rPr lang="en-US" sz="1900" dirty="0" err="1">
                <a:latin typeface="Palatino-Roman"/>
              </a:rPr>
              <a:t>TLB_Lookup</a:t>
            </a:r>
            <a:r>
              <a:rPr lang="en-US" sz="1900" dirty="0">
                <a:latin typeface="Palatino-Roman"/>
              </a:rPr>
              <a:t>(VPN)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3 if (Success == True) // TLB Hit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4     if (</a:t>
            </a:r>
            <a:r>
              <a:rPr lang="en-US" sz="1900" dirty="0" err="1">
                <a:latin typeface="Palatino-Roman"/>
              </a:rPr>
              <a:t>CanAccess</a:t>
            </a:r>
            <a:r>
              <a:rPr lang="en-US" sz="1900" dirty="0">
                <a:latin typeface="Palatino-Roman"/>
              </a:rPr>
              <a:t>(</a:t>
            </a:r>
            <a:r>
              <a:rPr lang="en-US" sz="1900" dirty="0" err="1">
                <a:latin typeface="Palatino-Roman"/>
              </a:rPr>
              <a:t>TlbEntry.ProtectBits</a:t>
            </a:r>
            <a:r>
              <a:rPr lang="en-US" sz="1900" dirty="0">
                <a:latin typeface="Palatino-Roman"/>
              </a:rPr>
              <a:t>) == True)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5         Offset = </a:t>
            </a:r>
            <a:r>
              <a:rPr lang="en-US" sz="1900" dirty="0" err="1">
                <a:latin typeface="Palatino-Roman"/>
              </a:rPr>
              <a:t>VirtualAddress</a:t>
            </a:r>
            <a:r>
              <a:rPr lang="en-US" sz="19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6         </a:t>
            </a:r>
            <a:r>
              <a:rPr lang="en-US" sz="1900" dirty="0" err="1">
                <a:latin typeface="Palatino-Roman"/>
              </a:rPr>
              <a:t>PhysAddr</a:t>
            </a:r>
            <a:r>
              <a:rPr lang="en-US" sz="1900" dirty="0">
                <a:latin typeface="Palatino-Roman"/>
              </a:rPr>
              <a:t> = (</a:t>
            </a:r>
            <a:r>
              <a:rPr lang="en-US" sz="1900" dirty="0" err="1">
                <a:latin typeface="Palatino-Roman"/>
              </a:rPr>
              <a:t>TlbEntry.PFN</a:t>
            </a:r>
            <a:r>
              <a:rPr lang="en-US" sz="1900" dirty="0">
                <a:latin typeface="Palatino-Roman"/>
              </a:rPr>
              <a:t> &lt;&lt; SHIFT) | Offset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7         </a:t>
            </a:r>
            <a:r>
              <a:rPr lang="en-US" sz="1900" dirty="0" err="1">
                <a:latin typeface="Palatino-Roman"/>
              </a:rPr>
              <a:t>AccessMemory</a:t>
            </a:r>
            <a:r>
              <a:rPr lang="en-US" sz="1900" dirty="0">
                <a:latin typeface="Palatino-Roman"/>
              </a:rPr>
              <a:t>(</a:t>
            </a:r>
            <a:r>
              <a:rPr lang="en-US" sz="1900" dirty="0" err="1">
                <a:latin typeface="Palatino-Roman"/>
              </a:rPr>
              <a:t>PhysAddr</a:t>
            </a:r>
            <a:r>
              <a:rPr lang="en-US" sz="19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8     else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 9         </a:t>
            </a:r>
            <a:r>
              <a:rPr lang="en-US" sz="1900" dirty="0" err="1">
                <a:latin typeface="Palatino-Roman"/>
              </a:rPr>
              <a:t>RaiseException</a:t>
            </a:r>
            <a:r>
              <a:rPr lang="en-US" sz="19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10 else // TLB Miss</a:t>
            </a:r>
          </a:p>
          <a:p>
            <a:pPr marL="0" indent="0">
              <a:buNone/>
            </a:pPr>
            <a:r>
              <a:rPr lang="en-US" sz="1900" dirty="0">
                <a:latin typeface="Palatino-Roman"/>
              </a:rPr>
              <a:t>11     </a:t>
            </a:r>
            <a:r>
              <a:rPr lang="en-US" sz="1900" dirty="0" err="1"/>
              <a:t>RaiseException</a:t>
            </a:r>
            <a:r>
              <a:rPr lang="en-US" sz="1900" dirty="0"/>
              <a:t>(TLB_MISS)</a:t>
            </a:r>
            <a:endParaRPr lang="en-US" sz="19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2855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TLB Miss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5997"/>
          </a:xfrm>
        </p:spPr>
        <p:txBody>
          <a:bodyPr>
            <a:normAutofit/>
          </a:bodyPr>
          <a:lstStyle/>
          <a:p>
            <a:r>
              <a:rPr lang="en-US" dirty="0"/>
              <a:t>OS: CPU traps into OS upon TLB miss</a:t>
            </a:r>
            <a:endParaRPr lang="en-US" altLang="zh-CN" dirty="0"/>
          </a:p>
          <a:p>
            <a:pPr marL="971550" lvl="1" indent="-514350">
              <a:buAutoNum type="arabicPeriod"/>
            </a:pPr>
            <a:r>
              <a:rPr lang="en-US" altLang="zh-CN" dirty="0"/>
              <a:t>c</a:t>
            </a:r>
            <a:r>
              <a:rPr lang="en-US" dirty="0"/>
              <a:t>heck page table for page table entry</a:t>
            </a:r>
          </a:p>
          <a:p>
            <a:pPr marL="971550" lvl="1" indent="-514350">
              <a:buAutoNum type="arabicPeriod"/>
            </a:pPr>
            <a:r>
              <a:rPr lang="en-US" dirty="0"/>
              <a:t>if valid, extract PFN and update TLB w a special </a:t>
            </a:r>
            <a:r>
              <a:rPr lang="en-US" dirty="0" err="1"/>
              <a:t>inst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return from trap</a:t>
            </a:r>
          </a:p>
          <a:p>
            <a:r>
              <a:rPr lang="en-US" dirty="0"/>
              <a:t>Where to resume execution?</a:t>
            </a:r>
          </a:p>
          <a:p>
            <a:pPr lvl="1"/>
            <a:r>
              <a:rPr lang="en-US" dirty="0"/>
              <a:t>The instruction that caused the trap</a:t>
            </a:r>
          </a:p>
          <a:p>
            <a:r>
              <a:rPr lang="en-US" dirty="0"/>
              <a:t>How to avoid double traps?</a:t>
            </a:r>
          </a:p>
          <a:p>
            <a:pPr lvl="1"/>
            <a:r>
              <a:rPr lang="en-US" dirty="0"/>
              <a:t>keep TLB miss handlers in physical memory</a:t>
            </a:r>
          </a:p>
          <a:p>
            <a:pPr lvl="1"/>
            <a:r>
              <a:rPr lang="en-US" dirty="0"/>
              <a:t>reserve some entries in the TLB for permanently-valid translations</a:t>
            </a:r>
          </a:p>
          <a:p>
            <a:r>
              <a:rPr lang="en-US" dirty="0"/>
              <a:t>Modifying TLB entries is privileged</a:t>
            </a:r>
          </a:p>
        </p:txBody>
      </p:sp>
    </p:spTree>
    <p:extLst>
      <p:ext uri="{BB962C8B-B14F-4D97-AF65-F5344CB8AC3E}">
        <p14:creationId xmlns:p14="http://schemas.microsoft.com/office/powerpoint/2010/main" val="28854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VPN | PFN | other bits</a:t>
            </a:r>
          </a:p>
          <a:p>
            <a:r>
              <a:rPr lang="en-US" dirty="0"/>
              <a:t>TLB valid bit</a:t>
            </a:r>
          </a:p>
          <a:p>
            <a:pPr lvl="1"/>
            <a:r>
              <a:rPr lang="en-US" dirty="0"/>
              <a:t>whether the entry has a valid translation</a:t>
            </a:r>
          </a:p>
          <a:p>
            <a:pPr lvl="1"/>
            <a:r>
              <a:rPr lang="en-US" dirty="0"/>
              <a:t>Different from page table valid bit</a:t>
            </a:r>
          </a:p>
          <a:p>
            <a:r>
              <a:rPr lang="en-US" dirty="0"/>
              <a:t>TLB protection bits</a:t>
            </a:r>
          </a:p>
          <a:p>
            <a:pPr lvl="1"/>
            <a:r>
              <a:rPr lang="en-US" altLang="zh-CN" dirty="0" err="1"/>
              <a:t>rwx</a:t>
            </a:r>
            <a:endParaRPr lang="en-US" dirty="0"/>
          </a:p>
          <a:p>
            <a:r>
              <a:rPr lang="en-US" dirty="0"/>
              <a:t>Address Space Identifier</a:t>
            </a:r>
          </a:p>
          <a:p>
            <a:r>
              <a:rPr lang="en-US" altLang="zh-CN" dirty="0"/>
              <a:t>TLB dirty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MIPS TLB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54215"/>
            <a:ext cx="7886700" cy="3222748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2" y="1825625"/>
            <a:ext cx="8306375" cy="8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a process uses the cached TLB entries from another process?</a:t>
            </a:r>
          </a:p>
          <a:p>
            <a:endParaRPr lang="en-US" dirty="0"/>
          </a:p>
          <a:p>
            <a:r>
              <a:rPr lang="en-US" dirty="0"/>
              <a:t>Solutions?</a:t>
            </a:r>
          </a:p>
          <a:p>
            <a:pPr lvl="1"/>
            <a:r>
              <a:rPr lang="en-US" dirty="0"/>
              <a:t>Flush TLB on each switch</a:t>
            </a:r>
          </a:p>
          <a:p>
            <a:pPr lvl="1"/>
            <a:r>
              <a:rPr lang="en-US" dirty="0"/>
              <a:t>Remember which entries are for each process</a:t>
            </a:r>
          </a:p>
          <a:p>
            <a:pPr lvl="1"/>
            <a:r>
              <a:rPr lang="en-US" dirty="0"/>
              <a:t>Address Space Identifier</a:t>
            </a:r>
          </a:p>
        </p:txBody>
      </p:sp>
    </p:spTree>
    <p:extLst>
      <p:ext uri="{BB962C8B-B14F-4D97-AF65-F5344CB8AC3E}">
        <p14:creationId xmlns:p14="http://schemas.microsoft.com/office/powerpoint/2010/main" val="18667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7370</TotalTime>
  <Words>1475</Words>
  <Application>Microsoft Office PowerPoint</Application>
  <PresentationFormat>On-screen Show (4:3)</PresentationFormat>
  <Paragraphs>279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Palatino-Roman</vt:lpstr>
      <vt:lpstr>宋体</vt:lpstr>
      <vt:lpstr>Arial</vt:lpstr>
      <vt:lpstr>Calibri</vt:lpstr>
      <vt:lpstr>Calibri Light</vt:lpstr>
      <vt:lpstr>Office Theme</vt:lpstr>
      <vt:lpstr>Lecture 8: TLB and MLPT</vt:lpstr>
      <vt:lpstr>TLB: Basic strategy</vt:lpstr>
      <vt:lpstr>PowerPoint Presentation</vt:lpstr>
      <vt:lpstr>Who Handles The TLB Miss?</vt:lpstr>
      <vt:lpstr>PowerPoint Presentation</vt:lpstr>
      <vt:lpstr>OS TLB Miss Handler</vt:lpstr>
      <vt:lpstr>TLB Contents</vt:lpstr>
      <vt:lpstr>A MIPS TLB Entry</vt:lpstr>
      <vt:lpstr>Context Switches</vt:lpstr>
      <vt:lpstr>Address Space Identifier</vt:lpstr>
      <vt:lpstr>TLB Replacement Policies</vt:lpstr>
      <vt:lpstr>Where are Page Tables Stored?</vt:lpstr>
      <vt:lpstr>Now let’s solve the too big problem</vt:lpstr>
      <vt:lpstr>Change Sizes</vt:lpstr>
      <vt:lpstr>Abandon Simple Linear Page Tables</vt:lpstr>
      <vt:lpstr>PowerPoint Presentation</vt:lpstr>
      <vt:lpstr>Many invalid PT entries</vt:lpstr>
      <vt:lpstr>Approaches</vt:lpstr>
      <vt:lpstr>Segmentation/Paging Hybrid</vt:lpstr>
      <vt:lpstr>PowerPoint Presentation</vt:lpstr>
      <vt:lpstr>Multi-Level Page Tables</vt:lpstr>
      <vt:lpstr>PowerPoint Presentation</vt:lpstr>
      <vt:lpstr>PowerPoint Presentation</vt:lpstr>
      <vt:lpstr>PowerPoint Presentation</vt:lpstr>
      <vt:lpstr>PowerPoint Presentation</vt:lpstr>
      <vt:lpstr>Questions</vt:lpstr>
      <vt:lpstr>What about TLBs?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Memory Management</dc:title>
  <dc:creator>aliang</dc:creator>
  <cp:lastModifiedBy>king aliang</cp:lastModifiedBy>
  <cp:revision>169</cp:revision>
  <dcterms:created xsi:type="dcterms:W3CDTF">2015-01-21T01:08:53Z</dcterms:created>
  <dcterms:modified xsi:type="dcterms:W3CDTF">2018-09-27T03:58:36Z</dcterms:modified>
</cp:coreProperties>
</file>