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88" r:id="rId3"/>
    <p:sldId id="394" r:id="rId4"/>
    <p:sldId id="395" r:id="rId5"/>
    <p:sldId id="396" r:id="rId6"/>
    <p:sldId id="397" r:id="rId7"/>
    <p:sldId id="400" r:id="rId8"/>
    <p:sldId id="420" r:id="rId9"/>
    <p:sldId id="403" r:id="rId10"/>
    <p:sldId id="405" r:id="rId11"/>
    <p:sldId id="406" r:id="rId12"/>
    <p:sldId id="407" r:id="rId13"/>
    <p:sldId id="408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19" autoAdjust="0"/>
  </p:normalViewPr>
  <p:slideViewPr>
    <p:cSldViewPr snapToGrid="0">
      <p:cViewPr varScale="1">
        <p:scale>
          <a:sx n="78" d="100"/>
          <a:sy n="78" d="100"/>
        </p:scale>
        <p:origin x="281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A5FB3-1812-444B-8388-2EF87548EF5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E12B-2C83-4CAB-93BB-11E19CFF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to the amount of address space you are using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constructed, each portion of the page table fits neatly within a page,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how many PT pages would have been needed if we instead had a simple, linear array?</a:t>
            </a:r>
          </a:p>
          <a:p>
            <a:r>
              <a:rPr lang="en-US" dirty="0"/>
              <a:t>(b) how many bits of a </a:t>
            </a:r>
            <a:r>
              <a:rPr lang="en-US" dirty="0" err="1"/>
              <a:t>virt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are used for the page-directory index?</a:t>
            </a:r>
          </a:p>
          <a:p>
            <a:r>
              <a:rPr lang="en-US" dirty="0"/>
              <a:t>(b) how many virtual pages are there?</a:t>
            </a:r>
          </a:p>
          <a:p>
            <a:r>
              <a:rPr lang="en-US" dirty="0"/>
              <a:t>(c) translate 0x01AB</a:t>
            </a:r>
          </a:p>
          <a:p>
            <a:r>
              <a:rPr lang="en-US" dirty="0"/>
              <a:t>(d) translate 0x0000</a:t>
            </a:r>
          </a:p>
          <a:p>
            <a:r>
              <a:rPr lang="en-US" dirty="0"/>
              <a:t>(e) translate 0xFEED</a:t>
            </a:r>
          </a:p>
          <a:p>
            <a:r>
              <a:rPr lang="en-US" dirty="0"/>
              <a:t>(f) translate  0x1000?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want to support a single large address space for a process</a:t>
            </a:r>
          </a:p>
          <a:p>
            <a:r>
              <a:rPr lang="en-US" dirty="0"/>
              <a:t>Ease</a:t>
            </a:r>
            <a:r>
              <a:rPr lang="en-US" baseline="0" dirty="0"/>
              <a:t> one program</a:t>
            </a:r>
          </a:p>
          <a:p>
            <a:r>
              <a:rPr lang="en-US" baseline="0" dirty="0"/>
              <a:t>Ease multi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6AE0C-5C25-4028-ABF3-B1F624AAA7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PFN valid </a:t>
            </a:r>
            <a:r>
              <a:rPr lang="en-US" dirty="0" err="1"/>
              <a:t>prot</a:t>
            </a:r>
            <a:endParaRPr lang="en-US" dirty="0"/>
          </a:p>
          <a:p>
            <a:r>
              <a:rPr lang="en-US" dirty="0"/>
              <a:t>Now present</a:t>
            </a:r>
            <a:r>
              <a:rPr lang="en-US" baseline="0" dirty="0"/>
              <a:t> bit</a:t>
            </a:r>
          </a:p>
          <a:p>
            <a:r>
              <a:rPr lang="en-US" baseline="0" dirty="0"/>
              <a:t>What is the bit for </a:t>
            </a:r>
            <a:r>
              <a:rPr lang="en-US" baseline="0" dirty="0" err="1"/>
              <a:t>proc</a:t>
            </a:r>
            <a:r>
              <a:rPr lang="en-US" baseline="0" dirty="0"/>
              <a:t> 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6AE0C-5C25-4028-ABF3-B1F624AAA7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8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6AE0C-5C25-4028-ABF3-B1F624AAA7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8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bad?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6AE0C-5C25-4028-ABF3-B1F624AAA7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workload example in the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6AE0C-5C25-4028-ABF3-B1F624AAA7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workload example in the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6AE0C-5C25-4028-ABF3-B1F624AAA7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7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7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8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EE5D-F050-4CA7-A982-12D314E6B51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9532-F804-4737-9082-6B493871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355370"/>
          </a:xfrm>
        </p:spPr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altLang="zh-CN" dirty="0"/>
              <a:t>9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Swapping</a:t>
            </a:r>
          </a:p>
        </p:txBody>
      </p:sp>
    </p:spTree>
    <p:extLst>
      <p:ext uri="{BB962C8B-B14F-4D97-AF65-F5344CB8AC3E}">
        <p14:creationId xmlns:p14="http://schemas.microsoft.com/office/powerpoint/2010/main" val="229127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07846" cy="4351338"/>
          </a:xfrm>
        </p:spPr>
        <p:txBody>
          <a:bodyPr/>
          <a:lstStyle/>
          <a:p>
            <a:r>
              <a:rPr lang="en-US" dirty="0"/>
              <a:t>Reserved disk space for moving pages back and forth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713"/>
            <a:ext cx="9144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2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475"/>
            <a:ext cx="9144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where a page lives?</a:t>
            </a:r>
            <a:br>
              <a:rPr lang="en-US" dirty="0"/>
            </a:br>
            <a:r>
              <a:rPr lang="en-US" dirty="0"/>
              <a:t>The Present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11147"/>
            <a:ext cx="7886700" cy="1465815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dirty="0" err="1"/>
              <a:t>Proc</a:t>
            </a:r>
            <a:r>
              <a:rPr lang="en-US" dirty="0"/>
              <a:t> 1 accesses VPN 0, …</a:t>
            </a:r>
          </a:p>
        </p:txBody>
      </p:sp>
    </p:spTree>
    <p:extLst>
      <p:ext uri="{BB962C8B-B14F-4D97-AF65-F5344CB8AC3E}">
        <p14:creationId xmlns:p14="http://schemas.microsoft.com/office/powerpoint/2010/main" val="422543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H/W: for each mem reference:</a:t>
            </a:r>
          </a:p>
          <a:p>
            <a:pPr marL="0" indent="0">
              <a:buNone/>
            </a:pPr>
            <a:r>
              <a:rPr lang="en-US" dirty="0"/>
              <a:t>extract VPN from VA</a:t>
            </a:r>
          </a:p>
          <a:p>
            <a:pPr marL="0" indent="0">
              <a:buNone/>
            </a:pPr>
            <a:r>
              <a:rPr lang="en-US" dirty="0"/>
              <a:t>check TLB for VPN</a:t>
            </a:r>
          </a:p>
          <a:p>
            <a:pPr marL="0" indent="0">
              <a:buNone/>
            </a:pPr>
            <a:r>
              <a:rPr lang="en-US" dirty="0"/>
              <a:t>TLB hit:</a:t>
            </a:r>
          </a:p>
          <a:p>
            <a:pPr marL="0" indent="0">
              <a:buNone/>
            </a:pPr>
            <a:r>
              <a:rPr lang="en-US" dirty="0"/>
              <a:t>    build PA from PFN and offset</a:t>
            </a:r>
          </a:p>
          <a:p>
            <a:pPr marL="0" indent="0">
              <a:buNone/>
            </a:pPr>
            <a:r>
              <a:rPr lang="en-US" dirty="0"/>
              <a:t>    fetch PA from memory</a:t>
            </a:r>
          </a:p>
          <a:p>
            <a:pPr marL="0" indent="0">
              <a:buNone/>
            </a:pPr>
            <a:r>
              <a:rPr lang="en-US" dirty="0"/>
              <a:t>TLB miss:</a:t>
            </a:r>
          </a:p>
          <a:p>
            <a:pPr marL="0" indent="0">
              <a:buNone/>
            </a:pPr>
            <a:r>
              <a:rPr lang="en-US" dirty="0"/>
              <a:t>    fetch PTE</a:t>
            </a:r>
          </a:p>
          <a:p>
            <a:pPr marL="0" indent="0">
              <a:buNone/>
            </a:pPr>
            <a:r>
              <a:rPr lang="en-US" dirty="0"/>
              <a:t>    if (!valid): exception [</a:t>
            </a:r>
            <a:r>
              <a:rPr lang="en-US" dirty="0" err="1"/>
              <a:t>segfault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else if (!present): exception [page fault, or page miss]</a:t>
            </a:r>
          </a:p>
          <a:p>
            <a:pPr marL="0" indent="0">
              <a:buNone/>
            </a:pPr>
            <a:r>
              <a:rPr lang="en-US" dirty="0"/>
              <a:t>    else: extract PFN, insert in TLB, retry</a:t>
            </a:r>
          </a:p>
        </p:txBody>
      </p:sp>
    </p:spTree>
    <p:extLst>
      <p:ext uri="{BB962C8B-B14F-4D97-AF65-F5344CB8AC3E}">
        <p14:creationId xmlns:p14="http://schemas.microsoft.com/office/powerpoint/2010/main" val="33877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handles the page fault</a:t>
            </a:r>
          </a:p>
          <a:p>
            <a:pPr lvl="1"/>
            <a:r>
              <a:rPr lang="en-US" altLang="zh-CN" dirty="0"/>
              <a:t>Regardless of hardware-managed or OS-managed TLB</a:t>
            </a:r>
          </a:p>
          <a:p>
            <a:pPr lvl="1"/>
            <a:r>
              <a:rPr lang="en-US" dirty="0"/>
              <a:t>Page faults to disk are slow, so no need to use hardware</a:t>
            </a:r>
          </a:p>
          <a:p>
            <a:pPr lvl="1"/>
            <a:r>
              <a:rPr lang="en-US" altLang="zh-CN" dirty="0"/>
              <a:t>Page faults are complicated to handler, so easier for OS</a:t>
            </a:r>
          </a:p>
          <a:p>
            <a:endParaRPr lang="en-US" dirty="0"/>
          </a:p>
          <a:p>
            <a:r>
              <a:rPr lang="en-US" dirty="0"/>
              <a:t>Where is the page on disk?</a:t>
            </a:r>
          </a:p>
          <a:p>
            <a:pPr lvl="1"/>
            <a:r>
              <a:rPr lang="en-US" dirty="0"/>
              <a:t>Store the disk address in the PTE</a:t>
            </a:r>
          </a:p>
        </p:txBody>
      </p:sp>
    </p:spTree>
    <p:extLst>
      <p:ext uri="{BB962C8B-B14F-4D97-AF65-F5344CB8AC3E}">
        <p14:creationId xmlns:p14="http://schemas.microsoft.com/office/powerpoint/2010/main" val="35136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Page-Fault Handler (OS)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284" y="1825625"/>
            <a:ext cx="71750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PFN = </a:t>
            </a:r>
            <a:r>
              <a:rPr lang="en-US" dirty="0" err="1"/>
              <a:t>FindFreePage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if (PFN == -1)</a:t>
            </a:r>
          </a:p>
          <a:p>
            <a:pPr marL="0" indent="0">
              <a:buNone/>
            </a:pPr>
            <a:r>
              <a:rPr lang="en-US" dirty="0"/>
              <a:t>    PFN = </a:t>
            </a:r>
            <a:r>
              <a:rPr lang="en-US" dirty="0" err="1"/>
              <a:t>EvictPage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DiskRead</a:t>
            </a:r>
            <a:r>
              <a:rPr lang="en-US" dirty="0"/>
              <a:t>(</a:t>
            </a:r>
            <a:r>
              <a:rPr lang="en-US" dirty="0" err="1"/>
              <a:t>PTE.DiskAddr</a:t>
            </a:r>
            <a:r>
              <a:rPr lang="en-US" dirty="0"/>
              <a:t>, PFN)</a:t>
            </a:r>
          </a:p>
          <a:p>
            <a:pPr marL="0" indent="0">
              <a:buNone/>
            </a:pPr>
            <a:r>
              <a:rPr lang="en-US" dirty="0" err="1"/>
              <a:t>PTE.present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PTE.PFN = PFN</a:t>
            </a:r>
          </a:p>
          <a:p>
            <a:pPr marL="0" indent="0">
              <a:buNone/>
            </a:pPr>
            <a:r>
              <a:rPr lang="en-US" dirty="0"/>
              <a:t>retry instruction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99759" y="1825625"/>
            <a:ext cx="2818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&lt;- policy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&lt;- blocking</a:t>
            </a:r>
          </a:p>
        </p:txBody>
      </p:sp>
    </p:spTree>
    <p:extLst>
      <p:ext uri="{BB962C8B-B14F-4D97-AF65-F5344CB8AC3E}">
        <p14:creationId xmlns:p14="http://schemas.microsoft.com/office/powerpoint/2010/main" val="353580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F42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Replacements Really Occur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watermark (HW) and low watermark (LW)</a:t>
            </a:r>
          </a:p>
          <a:p>
            <a:endParaRPr lang="en-US" dirty="0"/>
          </a:p>
          <a:p>
            <a:r>
              <a:rPr lang="en-US" dirty="0"/>
              <a:t>A background thread (swap daemon/page daemon)</a:t>
            </a:r>
          </a:p>
          <a:p>
            <a:pPr lvl="1"/>
            <a:r>
              <a:rPr lang="en-US" dirty="0"/>
              <a:t>Frees pages when there are fewer than LW</a:t>
            </a:r>
          </a:p>
          <a:p>
            <a:pPr lvl="1"/>
            <a:r>
              <a:rPr lang="en-US" dirty="0"/>
              <a:t>Clusters or groups a number of pages</a:t>
            </a:r>
          </a:p>
          <a:p>
            <a:endParaRPr lang="en-US" dirty="0"/>
          </a:p>
          <a:p>
            <a:r>
              <a:rPr lang="en-US" dirty="0"/>
              <a:t>The page fault handler leverages this</a:t>
            </a:r>
          </a:p>
        </p:txBody>
      </p:sp>
    </p:spTree>
    <p:extLst>
      <p:ext uri="{BB962C8B-B14F-4D97-AF65-F5344CB8AC3E}">
        <p14:creationId xmlns:p14="http://schemas.microsoft.com/office/powerpoint/2010/main" val="250562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Hit% = portion of accesses that go straight to RAM</a:t>
            </a:r>
          </a:p>
          <a:p>
            <a:r>
              <a:rPr lang="en-US" dirty="0"/>
              <a:t>Miss% = portion of accesses that go to disk first</a:t>
            </a:r>
          </a:p>
          <a:p>
            <a:r>
              <a:rPr lang="en-US" dirty="0"/>
              <a:t>Tm = time for memory access</a:t>
            </a:r>
          </a:p>
          <a:p>
            <a:r>
              <a:rPr lang="en-US" dirty="0"/>
              <a:t>Td = time for disk access</a:t>
            </a:r>
          </a:p>
          <a:p>
            <a:r>
              <a:rPr lang="en-US" dirty="0"/>
              <a:t>AMAT = (Hit% * Tm) + (Miss% * Td) </a:t>
            </a:r>
          </a:p>
          <a:p>
            <a:r>
              <a:rPr lang="en-US" dirty="0"/>
              <a:t>Mem-access time is 100 nanoseconds, disk-access time is 10 milliseconds, what is AMAT when hit rate is (a) 50% (b) 98% (c) 99% (d) 100%</a:t>
            </a:r>
          </a:p>
        </p:txBody>
      </p:sp>
    </p:spTree>
    <p:extLst>
      <p:ext uri="{BB962C8B-B14F-4D97-AF65-F5344CB8AC3E}">
        <p14:creationId xmlns:p14="http://schemas.microsoft.com/office/powerpoint/2010/main" val="16888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Optimal Replacement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</a:t>
            </a:r>
            <a:r>
              <a:rPr lang="en-US" dirty="0"/>
              <a:t>eplace the page that will be accessed furthest in the future</a:t>
            </a:r>
          </a:p>
          <a:p>
            <a:endParaRPr lang="en-US" dirty="0"/>
          </a:p>
          <a:p>
            <a:r>
              <a:rPr lang="en-US" altLang="zh-CN" dirty="0"/>
              <a:t>Given </a:t>
            </a:r>
            <a:r>
              <a:rPr lang="en-US" dirty="0"/>
              <a:t>0, 1, 2, 0, 1, 3, 0, 3, 1, 2, 1, hit rate?</a:t>
            </a:r>
          </a:p>
          <a:p>
            <a:pPr lvl="1"/>
            <a:r>
              <a:rPr lang="en-US" dirty="0"/>
              <a:t>Assume cache for three pages</a:t>
            </a:r>
          </a:p>
          <a:p>
            <a:endParaRPr lang="en-US" dirty="0"/>
          </a:p>
          <a:p>
            <a:r>
              <a:rPr lang="en-US" dirty="0"/>
              <a:t>Three C’s: types of cache misses</a:t>
            </a:r>
          </a:p>
          <a:p>
            <a:pPr lvl="1"/>
            <a:r>
              <a:rPr lang="en-US" dirty="0"/>
              <a:t>compulsory miss</a:t>
            </a:r>
          </a:p>
          <a:p>
            <a:pPr lvl="1"/>
            <a:r>
              <a:rPr lang="en-US" dirty="0"/>
              <a:t>capacity miss</a:t>
            </a:r>
          </a:p>
          <a:p>
            <a:pPr lvl="1"/>
            <a:r>
              <a:rPr lang="en-US" dirty="0"/>
              <a:t>conflict miss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</a:t>
            </a:r>
            <a:r>
              <a:rPr lang="en-US" dirty="0"/>
              <a:t>0, 1, 2, 0, 1, 3, 0, 3, 1, 2, 1, hit rate?</a:t>
            </a:r>
          </a:p>
          <a:p>
            <a:pPr lvl="1"/>
            <a:r>
              <a:rPr lang="en-US" dirty="0"/>
              <a:t>Assume cache for three pages</a:t>
            </a:r>
          </a:p>
          <a:p>
            <a:endParaRPr lang="en-US" dirty="0"/>
          </a:p>
          <a:p>
            <a:r>
              <a:rPr lang="en-US" dirty="0" err="1"/>
              <a:t>Belady’s</a:t>
            </a:r>
            <a:r>
              <a:rPr lang="en-US" dirty="0"/>
              <a:t> Anomaly</a:t>
            </a:r>
          </a:p>
          <a:p>
            <a:pPr lvl="1"/>
            <a:r>
              <a:rPr lang="en-US" dirty="0"/>
              <a:t>1, 2, 3, 4, 1, 2, 5, 1, 2, 3, 4, 5, hit rate if 3-page cache</a:t>
            </a:r>
          </a:p>
          <a:p>
            <a:pPr lvl="1"/>
            <a:r>
              <a:rPr lang="en-US" dirty="0"/>
              <a:t>1, 2, 3, 4, 1, 2, 5, 1, 2, 3, 4, 5, hit rate if 4-page cache</a:t>
            </a:r>
          </a:p>
          <a:p>
            <a:endParaRPr lang="en-US" dirty="0"/>
          </a:p>
          <a:p>
            <a:r>
              <a:rPr lang="en-US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96629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Consider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Principle of locality: spatial and temporal</a:t>
            </a:r>
          </a:p>
          <a:p>
            <a:endParaRPr lang="en-US" dirty="0"/>
          </a:p>
          <a:p>
            <a:r>
              <a:rPr lang="en-US" dirty="0"/>
              <a:t>LRU evicts least-recently used</a:t>
            </a:r>
          </a:p>
          <a:p>
            <a:r>
              <a:rPr lang="en-US" altLang="zh-CN" dirty="0"/>
              <a:t>LFU evicts least-frequently used</a:t>
            </a:r>
          </a:p>
          <a:p>
            <a:endParaRPr lang="en-US" altLang="zh-CN" dirty="0"/>
          </a:p>
          <a:p>
            <a:r>
              <a:rPr lang="en-US" altLang="zh-CN" dirty="0"/>
              <a:t>Given </a:t>
            </a:r>
            <a:r>
              <a:rPr lang="en-US" dirty="0"/>
              <a:t>0, 1, 2, 0, 1, 3, 0, 3, 1, 2, 1, LRU hit rate?</a:t>
            </a:r>
          </a:p>
          <a:p>
            <a:pPr lvl="1"/>
            <a:r>
              <a:rPr lang="en-US" dirty="0"/>
              <a:t>Assume cache for three pages</a:t>
            </a:r>
          </a:p>
          <a:p>
            <a:endParaRPr lang="en-US" dirty="0"/>
          </a:p>
          <a:p>
            <a:r>
              <a:rPr lang="en-US" dirty="0"/>
              <a:t>MRU, MFU</a:t>
            </a:r>
          </a:p>
        </p:txBody>
      </p:sp>
    </p:spTree>
    <p:extLst>
      <p:ext uri="{BB962C8B-B14F-4D97-AF65-F5344CB8AC3E}">
        <p14:creationId xmlns:p14="http://schemas.microsoft.com/office/powerpoint/2010/main" val="292124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5" y="145225"/>
            <a:ext cx="4588090" cy="4331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25" y="1472541"/>
            <a:ext cx="4387075" cy="47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2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Historical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track every page access</a:t>
            </a:r>
          </a:p>
          <a:p>
            <a:pPr lvl="1"/>
            <a:r>
              <a:rPr lang="en-US" dirty="0"/>
              <a:t>Accurate implementation is expensive</a:t>
            </a:r>
          </a:p>
          <a:p>
            <a:endParaRPr lang="en-US" dirty="0"/>
          </a:p>
          <a:p>
            <a:r>
              <a:rPr lang="en-US" dirty="0"/>
              <a:t>Approximating LRU</a:t>
            </a:r>
          </a:p>
          <a:p>
            <a:pPr lvl="1"/>
            <a:r>
              <a:rPr lang="en-US" dirty="0"/>
              <a:t>Adding reference bit: set upon access, cleared by OS</a:t>
            </a:r>
          </a:p>
          <a:p>
            <a:pPr lvl="1"/>
            <a:r>
              <a:rPr lang="en-US" dirty="0"/>
              <a:t>Clock algorithm</a:t>
            </a:r>
          </a:p>
        </p:txBody>
      </p:sp>
    </p:spTree>
    <p:extLst>
      <p:ext uri="{BB962C8B-B14F-4D97-AF65-F5344CB8AC3E}">
        <p14:creationId xmlns:p14="http://schemas.microsoft.com/office/powerpoint/2010/main" val="375413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page is both in RAM and on disk</a:t>
            </a:r>
          </a:p>
          <a:p>
            <a:endParaRPr lang="en-US" dirty="0"/>
          </a:p>
          <a:p>
            <a:r>
              <a:rPr lang="en-US" dirty="0"/>
              <a:t>Do we have to write to disk for eviction?</a:t>
            </a:r>
          </a:p>
          <a:p>
            <a:pPr lvl="1"/>
            <a:r>
              <a:rPr lang="en-US" dirty="0"/>
              <a:t>not if page is clean</a:t>
            </a:r>
          </a:p>
          <a:p>
            <a:pPr lvl="1"/>
            <a:r>
              <a:rPr lang="en-US" dirty="0"/>
              <a:t>track with dirty bit</a:t>
            </a:r>
          </a:p>
        </p:txBody>
      </p:sp>
    </p:spTree>
    <p:extLst>
      <p:ext uri="{BB962C8B-B14F-4D97-AF65-F5344CB8AC3E}">
        <p14:creationId xmlns:p14="http://schemas.microsoft.com/office/powerpoint/2010/main" val="18871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VM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  <a:p>
            <a:pPr lvl="1"/>
            <a:r>
              <a:rPr lang="en-US" dirty="0"/>
              <a:t>Don’t even load pages into memory until they are first used</a:t>
            </a:r>
          </a:p>
          <a:p>
            <a:pPr lvl="1"/>
            <a:r>
              <a:rPr lang="en-US" dirty="0"/>
              <a:t>Less I/O needed</a:t>
            </a:r>
          </a:p>
          <a:p>
            <a:pPr lvl="1"/>
            <a:r>
              <a:rPr lang="en-US" dirty="0"/>
              <a:t>Less memory needed </a:t>
            </a:r>
          </a:p>
          <a:p>
            <a:pPr lvl="1"/>
            <a:r>
              <a:rPr lang="en-US" dirty="0"/>
              <a:t>Faster response</a:t>
            </a:r>
          </a:p>
          <a:p>
            <a:pPr lvl="1"/>
            <a:r>
              <a:rPr lang="en-US" dirty="0"/>
              <a:t>More users</a:t>
            </a:r>
          </a:p>
          <a:p>
            <a:endParaRPr lang="en-US" dirty="0"/>
          </a:p>
          <a:p>
            <a:r>
              <a:rPr lang="en-US" dirty="0"/>
              <a:t>Prefetching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7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is thrashing when there is not enough RAM, and we constantly swap in/out pages</a:t>
            </a:r>
          </a:p>
          <a:p>
            <a:endParaRPr lang="en-US" dirty="0"/>
          </a:p>
          <a:p>
            <a:r>
              <a:rPr lang="en-US" dirty="0"/>
              <a:t>Solutions?</a:t>
            </a:r>
          </a:p>
          <a:p>
            <a:pPr lvl="1"/>
            <a:r>
              <a:rPr lang="en-US" dirty="0"/>
              <a:t>admission control (like scheduler project)</a:t>
            </a:r>
          </a:p>
          <a:p>
            <a:pPr lvl="1"/>
            <a:r>
              <a:rPr lang="en-US" dirty="0"/>
              <a:t>buy more memory</a:t>
            </a:r>
          </a:p>
          <a:p>
            <a:pPr lvl="1"/>
            <a:r>
              <a:rPr lang="en-US" dirty="0"/>
              <a:t>Linux out-of-memory killer!</a:t>
            </a:r>
          </a:p>
        </p:txBody>
      </p:sp>
    </p:spTree>
    <p:extLst>
      <p:ext uri="{BB962C8B-B14F-4D97-AF65-F5344CB8AC3E}">
        <p14:creationId xmlns:p14="http://schemas.microsoft.com/office/powerpoint/2010/main" val="354974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1" y="498764"/>
            <a:ext cx="8976809" cy="49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2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48703" cy="4351338"/>
          </a:xfrm>
        </p:spPr>
        <p:txBody>
          <a:bodyPr/>
          <a:lstStyle/>
          <a:p>
            <a:r>
              <a:rPr lang="en-US" dirty="0"/>
              <a:t>Assume</a:t>
            </a:r>
          </a:p>
          <a:p>
            <a:r>
              <a:rPr lang="en-US" dirty="0"/>
              <a:t>64-KB address space</a:t>
            </a:r>
          </a:p>
          <a:p>
            <a:r>
              <a:rPr lang="en-US" dirty="0"/>
              <a:t>256-byte pages</a:t>
            </a:r>
          </a:p>
          <a:p>
            <a:r>
              <a:rPr lang="en-US" dirty="0"/>
              <a:t>16-byte PTE</a:t>
            </a:r>
          </a:p>
          <a:p>
            <a:endParaRPr lang="en-US" dirty="0"/>
          </a:p>
          <a:p>
            <a:r>
              <a:rPr lang="en-US" dirty="0"/>
              <a:t>Construct the multi-level page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365126"/>
            <a:ext cx="45910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57175"/>
            <a:ext cx="90392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0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 how many PT pages would have been needed if we instead had a simple, linear array?</a:t>
            </a:r>
          </a:p>
          <a:p>
            <a:r>
              <a:rPr lang="en-US" dirty="0"/>
              <a:t>(b) how many bits of a </a:t>
            </a:r>
            <a:r>
              <a:rPr lang="en-US" dirty="0" err="1"/>
              <a:t>virt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are used for the page-directory index?</a:t>
            </a:r>
          </a:p>
          <a:p>
            <a:r>
              <a:rPr lang="en-US" dirty="0"/>
              <a:t>(b) how many virtual pages are there?</a:t>
            </a:r>
          </a:p>
          <a:p>
            <a:r>
              <a:rPr lang="en-US" dirty="0"/>
              <a:t>(c) translate 0x01AB</a:t>
            </a:r>
          </a:p>
          <a:p>
            <a:r>
              <a:rPr lang="en-US" dirty="0"/>
              <a:t>(d) translate 0x0000</a:t>
            </a:r>
          </a:p>
          <a:p>
            <a:r>
              <a:rPr lang="en-US" dirty="0"/>
              <a:t>(e) translate 0xFEED</a:t>
            </a:r>
          </a:p>
          <a:p>
            <a:r>
              <a:rPr lang="en-US" dirty="0"/>
              <a:t>(f) translate  0x1000?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3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TLBs?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Lookups in multiple levels more expensive. </a:t>
            </a:r>
          </a:p>
          <a:p>
            <a:r>
              <a:rPr lang="en-US" dirty="0"/>
              <a:t>How much does a miss cost?</a:t>
            </a:r>
          </a:p>
          <a:p>
            <a:r>
              <a:rPr lang="en-US" dirty="0"/>
              <a:t>Time/Space tradeoffs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18" name="Rectangle 2" descr="Light horizontal"/>
          <p:cNvSpPr>
            <a:spLocks noChangeArrowheads="1"/>
          </p:cNvSpPr>
          <p:nvPr/>
        </p:nvSpPr>
        <p:spPr bwMode="auto">
          <a:xfrm>
            <a:off x="1610139" y="3650285"/>
            <a:ext cx="762000" cy="6096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Rectangle 3" descr="Light horizontal"/>
          <p:cNvSpPr>
            <a:spLocks noChangeArrowheads="1"/>
          </p:cNvSpPr>
          <p:nvPr/>
        </p:nvSpPr>
        <p:spPr bwMode="auto">
          <a:xfrm>
            <a:off x="3438939" y="3269285"/>
            <a:ext cx="762000" cy="12954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Rectangle 4" descr="Light horizontal"/>
          <p:cNvSpPr>
            <a:spLocks noChangeArrowheads="1"/>
          </p:cNvSpPr>
          <p:nvPr/>
        </p:nvSpPr>
        <p:spPr bwMode="auto">
          <a:xfrm>
            <a:off x="5267739" y="2735885"/>
            <a:ext cx="762000" cy="22860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372139" y="3269285"/>
            <a:ext cx="1066800" cy="381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372139" y="4259885"/>
            <a:ext cx="1066800" cy="304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V="1">
            <a:off x="4200939" y="2735885"/>
            <a:ext cx="10668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200939" y="4564685"/>
            <a:ext cx="1066800" cy="457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1457739" y="3220073"/>
            <a:ext cx="1090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CC0000"/>
                </a:solidFill>
              </a:rPr>
              <a:t>Registers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423064" y="2800973"/>
            <a:ext cx="74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CC0000"/>
                </a:solidFill>
              </a:rPr>
              <a:t>Cache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48263" y="2305673"/>
            <a:ext cx="14670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solidFill>
                  <a:srgbClr val="CC0000"/>
                </a:solidFill>
              </a:rPr>
              <a:t>Main Memory</a:t>
            </a:r>
          </a:p>
        </p:txBody>
      </p:sp>
      <p:sp>
        <p:nvSpPr>
          <p:cNvPr id="28" name="Rectangle 12" descr="Light horizontal"/>
          <p:cNvSpPr>
            <a:spLocks noChangeArrowheads="1"/>
          </p:cNvSpPr>
          <p:nvPr/>
        </p:nvSpPr>
        <p:spPr bwMode="auto">
          <a:xfrm>
            <a:off x="7020339" y="2278685"/>
            <a:ext cx="762000" cy="327660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V="1">
            <a:off x="6029739" y="2278685"/>
            <a:ext cx="990600" cy="457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6029739" y="5021885"/>
            <a:ext cx="99060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6563139" y="1924673"/>
            <a:ext cx="2024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solidFill>
                  <a:srgbClr val="CC0000"/>
                </a:solidFill>
              </a:rPr>
              <a:t>Secondary Storage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207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9954</TotalTime>
  <Words>938</Words>
  <Application>Microsoft Office PowerPoint</Application>
  <PresentationFormat>On-screen Show (4:3)</PresentationFormat>
  <Paragraphs>162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宋体</vt:lpstr>
      <vt:lpstr>Arial</vt:lpstr>
      <vt:lpstr>Calibri</vt:lpstr>
      <vt:lpstr>Calibri Light</vt:lpstr>
      <vt:lpstr>Comic Sans MS</vt:lpstr>
      <vt:lpstr>Office Theme</vt:lpstr>
      <vt:lpstr>Lecture 9: Swapping</vt:lpstr>
      <vt:lpstr>PowerPoint Presentation</vt:lpstr>
      <vt:lpstr>PowerPoint Presentation</vt:lpstr>
      <vt:lpstr>PowerPoint Presentation</vt:lpstr>
      <vt:lpstr>PowerPoint Presentation</vt:lpstr>
      <vt:lpstr>Questions</vt:lpstr>
      <vt:lpstr>What about TLBs?</vt:lpstr>
      <vt:lpstr>Swapping</vt:lpstr>
      <vt:lpstr>The Memory Hierarchy</vt:lpstr>
      <vt:lpstr>Swap Space</vt:lpstr>
      <vt:lpstr>How to know where a page lives? The Present Bit</vt:lpstr>
      <vt:lpstr>Translation Steps</vt:lpstr>
      <vt:lpstr>The Page Fault</vt:lpstr>
      <vt:lpstr>Page-Fault Handler (OS) </vt:lpstr>
      <vt:lpstr>When Replacements Really Occur</vt:lpstr>
      <vt:lpstr>Average Memory Access Time (AMAT)</vt:lpstr>
      <vt:lpstr>The Optimal Replacement Policy</vt:lpstr>
      <vt:lpstr>FIFO</vt:lpstr>
      <vt:lpstr>Let’s Consider History</vt:lpstr>
      <vt:lpstr>Implementing Historical Algorithms</vt:lpstr>
      <vt:lpstr>Other factors</vt:lpstr>
      <vt:lpstr>Other VM Policies</vt:lpstr>
      <vt:lpstr>Thrashing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Memory Management</dc:title>
  <dc:creator>aliang</dc:creator>
  <cp:lastModifiedBy>king aliang</cp:lastModifiedBy>
  <cp:revision>181</cp:revision>
  <dcterms:created xsi:type="dcterms:W3CDTF">2015-01-21T01:08:53Z</dcterms:created>
  <dcterms:modified xsi:type="dcterms:W3CDTF">2018-10-02T07:43:47Z</dcterms:modified>
</cp:coreProperties>
</file>