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410" r:id="rId3"/>
    <p:sldId id="411" r:id="rId4"/>
    <p:sldId id="443" r:id="rId5"/>
    <p:sldId id="419" r:id="rId6"/>
    <p:sldId id="418" r:id="rId7"/>
    <p:sldId id="440" r:id="rId8"/>
    <p:sldId id="437" r:id="rId9"/>
    <p:sldId id="438" r:id="rId10"/>
    <p:sldId id="439" r:id="rId11"/>
    <p:sldId id="441" r:id="rId12"/>
    <p:sldId id="442" r:id="rId13"/>
    <p:sldId id="420" r:id="rId14"/>
    <p:sldId id="421" r:id="rId15"/>
    <p:sldId id="422" r:id="rId16"/>
    <p:sldId id="423" r:id="rId17"/>
    <p:sldId id="424" r:id="rId18"/>
    <p:sldId id="425" r:id="rId19"/>
    <p:sldId id="426" r:id="rId20"/>
    <p:sldId id="428" r:id="rId21"/>
    <p:sldId id="429" r:id="rId22"/>
    <p:sldId id="430" r:id="rId23"/>
    <p:sldId id="431" r:id="rId24"/>
    <p:sldId id="432" r:id="rId25"/>
    <p:sldId id="263" r:id="rId26"/>
    <p:sldId id="433" r:id="rId27"/>
    <p:sldId id="434" r:id="rId28"/>
    <p:sldId id="435" r:id="rId29"/>
    <p:sldId id="43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319" autoAdjust="0"/>
  </p:normalViewPr>
  <p:slideViewPr>
    <p:cSldViewPr snapToGrid="0">
      <p:cViewPr varScale="1">
        <p:scale>
          <a:sx n="78" d="100"/>
          <a:sy n="78" d="100"/>
        </p:scale>
        <p:origin x="281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A5FB3-1812-444B-8388-2EF87548EF53}" type="datetimeFigureOut">
              <a:rPr lang="en-US" smtClean="0"/>
              <a:t>10/3/2018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0E12B-2C83-4CAB-93BB-11E19CFF5462}" type="slidenum">
              <a:rPr lang="en-US" smtClean="0"/>
              <a:t>‹#›</a:t>
            </a:fld>
            <a:endParaRPr lang="en-US"/>
          </a:p>
        </p:txBody>
      </p:sp>
    </p:spTree>
    <p:extLst>
      <p:ext uri="{BB962C8B-B14F-4D97-AF65-F5344CB8AC3E}">
        <p14:creationId xmlns:p14="http://schemas.microsoft.com/office/powerpoint/2010/main" val="3972201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far, we have seen the development of the basic abstractions that the OS performs. We have seen how to take a single physical CPU and turn it into multiple virtual CPUs, thus enabling the illusion of multiple programs running at the same time. We have also seen how to create the illusion of a large, private virtual memory for each process; this abstraction of the address space enables each program to behave as if it has its own memory when indeed the OS is secretly multiplexing address spaces across physical memory (and sometimes, disk).</a:t>
            </a:r>
          </a:p>
        </p:txBody>
      </p:sp>
      <p:sp>
        <p:nvSpPr>
          <p:cNvPr id="4" name="Slide Number Placeholder 3"/>
          <p:cNvSpPr>
            <a:spLocks noGrp="1"/>
          </p:cNvSpPr>
          <p:nvPr>
            <p:ph type="sldNum" sz="quarter" idx="10"/>
          </p:nvPr>
        </p:nvSpPr>
        <p:spPr/>
        <p:txBody>
          <a:bodyPr/>
          <a:lstStyle/>
          <a:p>
            <a:fld id="{6738F5F3-4E7C-4C87-A3E1-E05D978AD5C1}" type="slidenum">
              <a:rPr lang="en-US" smtClean="0"/>
              <a:t>14</a:t>
            </a:fld>
            <a:endParaRPr lang="en-US"/>
          </a:p>
        </p:txBody>
      </p:sp>
    </p:spTree>
    <p:extLst>
      <p:ext uri="{BB962C8B-B14F-4D97-AF65-F5344CB8AC3E}">
        <p14:creationId xmlns:p14="http://schemas.microsoft.com/office/powerpoint/2010/main" val="264145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7CEE5D-F050-4CA7-A982-12D314E6B516}"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B9532-F804-4737-9082-6B493871031D}" type="slidenum">
              <a:rPr lang="en-US" smtClean="0"/>
              <a:t>‹#›</a:t>
            </a:fld>
            <a:endParaRPr lang="en-US"/>
          </a:p>
        </p:txBody>
      </p:sp>
    </p:spTree>
    <p:extLst>
      <p:ext uri="{BB962C8B-B14F-4D97-AF65-F5344CB8AC3E}">
        <p14:creationId xmlns:p14="http://schemas.microsoft.com/office/powerpoint/2010/main" val="423300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CEE5D-F050-4CA7-A982-12D314E6B516}"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B9532-F804-4737-9082-6B493871031D}" type="slidenum">
              <a:rPr lang="en-US" smtClean="0"/>
              <a:t>‹#›</a:t>
            </a:fld>
            <a:endParaRPr lang="en-US"/>
          </a:p>
        </p:txBody>
      </p:sp>
    </p:spTree>
    <p:extLst>
      <p:ext uri="{BB962C8B-B14F-4D97-AF65-F5344CB8AC3E}">
        <p14:creationId xmlns:p14="http://schemas.microsoft.com/office/powerpoint/2010/main" val="365328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CEE5D-F050-4CA7-A982-12D314E6B516}"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B9532-F804-4737-9082-6B493871031D}" type="slidenum">
              <a:rPr lang="en-US" smtClean="0"/>
              <a:t>‹#›</a:t>
            </a:fld>
            <a:endParaRPr lang="en-US"/>
          </a:p>
        </p:txBody>
      </p:sp>
    </p:spTree>
    <p:extLst>
      <p:ext uri="{BB962C8B-B14F-4D97-AF65-F5344CB8AC3E}">
        <p14:creationId xmlns:p14="http://schemas.microsoft.com/office/powerpoint/2010/main" val="109201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CEE5D-F050-4CA7-A982-12D314E6B516}"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B9532-F804-4737-9082-6B493871031D}" type="slidenum">
              <a:rPr lang="en-US" smtClean="0"/>
              <a:t>‹#›</a:t>
            </a:fld>
            <a:endParaRPr lang="en-US"/>
          </a:p>
        </p:txBody>
      </p:sp>
    </p:spTree>
    <p:extLst>
      <p:ext uri="{BB962C8B-B14F-4D97-AF65-F5344CB8AC3E}">
        <p14:creationId xmlns:p14="http://schemas.microsoft.com/office/powerpoint/2010/main" val="254077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CEE5D-F050-4CA7-A982-12D314E6B516}"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B9532-F804-4737-9082-6B493871031D}" type="slidenum">
              <a:rPr lang="en-US" smtClean="0"/>
              <a:t>‹#›</a:t>
            </a:fld>
            <a:endParaRPr lang="en-US"/>
          </a:p>
        </p:txBody>
      </p:sp>
    </p:spTree>
    <p:extLst>
      <p:ext uri="{BB962C8B-B14F-4D97-AF65-F5344CB8AC3E}">
        <p14:creationId xmlns:p14="http://schemas.microsoft.com/office/powerpoint/2010/main" val="341012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7CEE5D-F050-4CA7-A982-12D314E6B516}"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B9532-F804-4737-9082-6B493871031D}" type="slidenum">
              <a:rPr lang="en-US" smtClean="0"/>
              <a:t>‹#›</a:t>
            </a:fld>
            <a:endParaRPr lang="en-US"/>
          </a:p>
        </p:txBody>
      </p:sp>
    </p:spTree>
    <p:extLst>
      <p:ext uri="{BB962C8B-B14F-4D97-AF65-F5344CB8AC3E}">
        <p14:creationId xmlns:p14="http://schemas.microsoft.com/office/powerpoint/2010/main" val="2449970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7CEE5D-F050-4CA7-A982-12D314E6B516}" type="datetimeFigureOut">
              <a:rPr lang="en-US" smtClean="0"/>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EB9532-F804-4737-9082-6B493871031D}" type="slidenum">
              <a:rPr lang="en-US" smtClean="0"/>
              <a:t>‹#›</a:t>
            </a:fld>
            <a:endParaRPr lang="en-US"/>
          </a:p>
        </p:txBody>
      </p:sp>
    </p:spTree>
    <p:extLst>
      <p:ext uri="{BB962C8B-B14F-4D97-AF65-F5344CB8AC3E}">
        <p14:creationId xmlns:p14="http://schemas.microsoft.com/office/powerpoint/2010/main" val="534201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7CEE5D-F050-4CA7-A982-12D314E6B516}" type="datetimeFigureOut">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EB9532-F804-4737-9082-6B493871031D}" type="slidenum">
              <a:rPr lang="en-US" smtClean="0"/>
              <a:t>‹#›</a:t>
            </a:fld>
            <a:endParaRPr lang="en-US"/>
          </a:p>
        </p:txBody>
      </p:sp>
    </p:spTree>
    <p:extLst>
      <p:ext uri="{BB962C8B-B14F-4D97-AF65-F5344CB8AC3E}">
        <p14:creationId xmlns:p14="http://schemas.microsoft.com/office/powerpoint/2010/main" val="2612233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CEE5D-F050-4CA7-A982-12D314E6B516}" type="datetimeFigureOut">
              <a:rPr lang="en-US" smtClean="0"/>
              <a:t>10/3/2018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EB9532-F804-4737-9082-6B493871031D}" type="slidenum">
              <a:rPr lang="en-US" smtClean="0"/>
              <a:t>‹#›</a:t>
            </a:fld>
            <a:endParaRPr lang="en-US"/>
          </a:p>
        </p:txBody>
      </p:sp>
    </p:spTree>
    <p:extLst>
      <p:ext uri="{BB962C8B-B14F-4D97-AF65-F5344CB8AC3E}">
        <p14:creationId xmlns:p14="http://schemas.microsoft.com/office/powerpoint/2010/main" val="183057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CEE5D-F050-4CA7-A982-12D314E6B516}"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B9532-F804-4737-9082-6B493871031D}" type="slidenum">
              <a:rPr lang="en-US" smtClean="0"/>
              <a:t>‹#›</a:t>
            </a:fld>
            <a:endParaRPr lang="en-US"/>
          </a:p>
        </p:txBody>
      </p:sp>
    </p:spTree>
    <p:extLst>
      <p:ext uri="{BB962C8B-B14F-4D97-AF65-F5344CB8AC3E}">
        <p14:creationId xmlns:p14="http://schemas.microsoft.com/office/powerpoint/2010/main" val="101994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CEE5D-F050-4CA7-A982-12D314E6B516}"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B9532-F804-4737-9082-6B493871031D}" type="slidenum">
              <a:rPr lang="en-US" smtClean="0"/>
              <a:t>‹#›</a:t>
            </a:fld>
            <a:endParaRPr lang="en-US"/>
          </a:p>
        </p:txBody>
      </p:sp>
    </p:spTree>
    <p:extLst>
      <p:ext uri="{BB962C8B-B14F-4D97-AF65-F5344CB8AC3E}">
        <p14:creationId xmlns:p14="http://schemas.microsoft.com/office/powerpoint/2010/main" val="395538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CEE5D-F050-4CA7-A982-12D314E6B516}" type="datetimeFigureOut">
              <a:rPr lang="en-US" smtClean="0"/>
              <a:t>10/3/2018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B9532-F804-4737-9082-6B493871031D}" type="slidenum">
              <a:rPr lang="en-US" smtClean="0"/>
              <a:t>‹#›</a:t>
            </a:fld>
            <a:endParaRPr lang="en-US"/>
          </a:p>
        </p:txBody>
      </p:sp>
    </p:spTree>
    <p:extLst>
      <p:ext uri="{BB962C8B-B14F-4D97-AF65-F5344CB8AC3E}">
        <p14:creationId xmlns:p14="http://schemas.microsoft.com/office/powerpoint/2010/main" val="2878776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eople.engr.ncsu.edu/gjin2/Classes/501/Fall2017/index.html" TargetMode="External"/><Relationship Id="rId2" Type="http://schemas.openxmlformats.org/officeDocument/2006/relationships/hyperlink" Target="http://pages.cs.wisc.edu/~remzi/OSTEP/"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2"/>
            <a:ext cx="7772400" cy="3355370"/>
          </a:xfrm>
        </p:spPr>
        <p:txBody>
          <a:bodyPr>
            <a:normAutofit/>
          </a:bodyPr>
          <a:lstStyle/>
          <a:p>
            <a:r>
              <a:rPr lang="en-US" dirty="0"/>
              <a:t>Lecture </a:t>
            </a:r>
            <a:r>
              <a:rPr lang="en-US" altLang="zh-CN" dirty="0"/>
              <a:t>10</a:t>
            </a:r>
            <a:r>
              <a:rPr lang="en-US" dirty="0"/>
              <a:t>:</a:t>
            </a:r>
            <a:br>
              <a:rPr lang="en-US" dirty="0"/>
            </a:br>
            <a:r>
              <a:rPr lang="en-US" dirty="0"/>
              <a:t>Swapping</a:t>
            </a:r>
            <a:br>
              <a:rPr lang="en-US" dirty="0"/>
            </a:br>
            <a:r>
              <a:rPr lang="en-US" altLang="zh-CN" dirty="0"/>
              <a:t>Threads &amp; Lock</a:t>
            </a:r>
            <a:endParaRPr lang="en-US" dirty="0"/>
          </a:p>
        </p:txBody>
      </p:sp>
    </p:spTree>
    <p:extLst>
      <p:ext uri="{BB962C8B-B14F-4D97-AF65-F5344CB8AC3E}">
        <p14:creationId xmlns:p14="http://schemas.microsoft.com/office/powerpoint/2010/main" val="2291270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EA60-A74D-4882-ABDC-C5FF017E1A89}"/>
              </a:ext>
            </a:extLst>
          </p:cNvPr>
          <p:cNvSpPr>
            <a:spLocks noGrp="1"/>
          </p:cNvSpPr>
          <p:nvPr>
            <p:ph type="title"/>
          </p:nvPr>
        </p:nvSpPr>
        <p:spPr/>
        <p:txBody>
          <a:bodyPr/>
          <a:lstStyle/>
          <a:p>
            <a:r>
              <a:rPr lang="en-US" dirty="0"/>
              <a:t>Large Page Support</a:t>
            </a:r>
          </a:p>
        </p:txBody>
      </p:sp>
      <p:sp>
        <p:nvSpPr>
          <p:cNvPr id="3" name="Content Placeholder 2">
            <a:extLst>
              <a:ext uri="{FF2B5EF4-FFF2-40B4-BE49-F238E27FC236}">
                <a16:creationId xmlns:a16="http://schemas.microsoft.com/office/drawing/2014/main" id="{83ECB4B0-800F-44BB-AE73-D83783D21598}"/>
              </a:ext>
            </a:extLst>
          </p:cNvPr>
          <p:cNvSpPr>
            <a:spLocks noGrp="1"/>
          </p:cNvSpPr>
          <p:nvPr>
            <p:ph idx="1"/>
          </p:nvPr>
        </p:nvSpPr>
        <p:spPr/>
        <p:txBody>
          <a:bodyPr>
            <a:normAutofit/>
          </a:bodyPr>
          <a:lstStyle/>
          <a:p>
            <a:r>
              <a:rPr lang="en-US" dirty="0"/>
              <a:t>Recent designs support 2-MB and even 1-GB pages</a:t>
            </a:r>
          </a:p>
          <a:p>
            <a:r>
              <a:rPr lang="en-US" dirty="0"/>
              <a:t>Benefits:</a:t>
            </a:r>
          </a:p>
          <a:p>
            <a:pPr lvl="1"/>
            <a:r>
              <a:rPr lang="en-US" dirty="0"/>
              <a:t>A smaller page table</a:t>
            </a:r>
          </a:p>
          <a:p>
            <a:pPr lvl="1"/>
            <a:r>
              <a:rPr lang="en-US" dirty="0"/>
              <a:t>Less TLB misses</a:t>
            </a:r>
          </a:p>
          <a:p>
            <a:pPr lvl="1"/>
            <a:r>
              <a:rPr lang="en-US" dirty="0"/>
              <a:t>A shorter TLB-miss path</a:t>
            </a:r>
          </a:p>
          <a:p>
            <a:r>
              <a:rPr lang="en-US" dirty="0"/>
              <a:t>Recently, Linux developers added </a:t>
            </a:r>
            <a:r>
              <a:rPr lang="en-US" b="1" dirty="0"/>
              <a:t>transparent </a:t>
            </a:r>
            <a:r>
              <a:rPr lang="en-US" dirty="0"/>
              <a:t>huge page support</a:t>
            </a:r>
          </a:p>
        </p:txBody>
      </p:sp>
    </p:spTree>
    <p:extLst>
      <p:ext uri="{BB962C8B-B14F-4D97-AF65-F5344CB8AC3E}">
        <p14:creationId xmlns:p14="http://schemas.microsoft.com/office/powerpoint/2010/main" val="272155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0BF4-81C6-4337-9154-7A1874FE4559}"/>
              </a:ext>
            </a:extLst>
          </p:cNvPr>
          <p:cNvSpPr>
            <a:spLocks noGrp="1"/>
          </p:cNvSpPr>
          <p:nvPr>
            <p:ph type="title"/>
          </p:nvPr>
        </p:nvSpPr>
        <p:spPr/>
        <p:txBody>
          <a:bodyPr/>
          <a:lstStyle/>
          <a:p>
            <a:r>
              <a:rPr lang="en-US" dirty="0"/>
              <a:t>The Page Cache</a:t>
            </a:r>
          </a:p>
        </p:txBody>
      </p:sp>
      <p:sp>
        <p:nvSpPr>
          <p:cNvPr id="3" name="Content Placeholder 2">
            <a:extLst>
              <a:ext uri="{FF2B5EF4-FFF2-40B4-BE49-F238E27FC236}">
                <a16:creationId xmlns:a16="http://schemas.microsoft.com/office/drawing/2014/main" id="{8F6F77CB-5340-46A1-9302-1DCF4DBE7390}"/>
              </a:ext>
            </a:extLst>
          </p:cNvPr>
          <p:cNvSpPr>
            <a:spLocks noGrp="1"/>
          </p:cNvSpPr>
          <p:nvPr>
            <p:ph idx="1"/>
          </p:nvPr>
        </p:nvSpPr>
        <p:spPr/>
        <p:txBody>
          <a:bodyPr/>
          <a:lstStyle/>
          <a:p>
            <a:r>
              <a:rPr lang="en-US" dirty="0"/>
              <a:t>The Linux page cache is unified for</a:t>
            </a:r>
          </a:p>
          <a:p>
            <a:pPr lvl="1"/>
            <a:r>
              <a:rPr lang="en-US" b="1" dirty="0"/>
              <a:t>memory-mapped files</a:t>
            </a:r>
          </a:p>
          <a:p>
            <a:pPr lvl="1"/>
            <a:r>
              <a:rPr lang="en-US" dirty="0"/>
              <a:t>file data and metadata from devices</a:t>
            </a:r>
          </a:p>
          <a:p>
            <a:pPr lvl="1"/>
            <a:r>
              <a:rPr lang="en-US" dirty="0"/>
              <a:t>heap and stack pages</a:t>
            </a:r>
          </a:p>
          <a:p>
            <a:r>
              <a:rPr lang="en-US" dirty="0"/>
              <a:t>A </a:t>
            </a:r>
            <a:r>
              <a:rPr lang="en-US" b="1" dirty="0"/>
              <a:t>2Q </a:t>
            </a:r>
            <a:r>
              <a:rPr lang="en-US" dirty="0"/>
              <a:t>replacement policy, and each Q uses the clock replacement policy</a:t>
            </a:r>
          </a:p>
        </p:txBody>
      </p:sp>
    </p:spTree>
    <p:extLst>
      <p:ext uri="{BB962C8B-B14F-4D97-AF65-F5344CB8AC3E}">
        <p14:creationId xmlns:p14="http://schemas.microsoft.com/office/powerpoint/2010/main" val="181631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1923-332C-4207-A034-5A1C09EAA1E3}"/>
              </a:ext>
            </a:extLst>
          </p:cNvPr>
          <p:cNvSpPr>
            <a:spLocks noGrp="1"/>
          </p:cNvSpPr>
          <p:nvPr>
            <p:ph type="title"/>
          </p:nvPr>
        </p:nvSpPr>
        <p:spPr/>
        <p:txBody>
          <a:bodyPr/>
          <a:lstStyle/>
          <a:p>
            <a:r>
              <a:rPr lang="en-US" dirty="0"/>
              <a:t>Security And Buffer Overflows</a:t>
            </a:r>
          </a:p>
        </p:txBody>
      </p:sp>
      <p:sp>
        <p:nvSpPr>
          <p:cNvPr id="3" name="Content Placeholder 2">
            <a:extLst>
              <a:ext uri="{FF2B5EF4-FFF2-40B4-BE49-F238E27FC236}">
                <a16:creationId xmlns:a16="http://schemas.microsoft.com/office/drawing/2014/main" id="{4BB19BBE-EE15-4949-9D01-A0089737A25E}"/>
              </a:ext>
            </a:extLst>
          </p:cNvPr>
          <p:cNvSpPr>
            <a:spLocks noGrp="1"/>
          </p:cNvSpPr>
          <p:nvPr>
            <p:ph idx="1"/>
          </p:nvPr>
        </p:nvSpPr>
        <p:spPr/>
        <p:txBody>
          <a:bodyPr/>
          <a:lstStyle/>
          <a:p>
            <a:r>
              <a:rPr lang="en-US" dirty="0"/>
              <a:t>Buffer overflow attacks and address space layout randomization (ASLR)</a:t>
            </a:r>
          </a:p>
          <a:p>
            <a:r>
              <a:rPr lang="en-US" dirty="0"/>
              <a:t>Meltdown And </a:t>
            </a:r>
            <a:r>
              <a:rPr lang="en-US" dirty="0" err="1"/>
              <a:t>Spectre</a:t>
            </a:r>
            <a:endParaRPr lang="en-US" dirty="0"/>
          </a:p>
        </p:txBody>
      </p:sp>
    </p:spTree>
    <p:extLst>
      <p:ext uri="{BB962C8B-B14F-4D97-AF65-F5344CB8AC3E}">
        <p14:creationId xmlns:p14="http://schemas.microsoft.com/office/powerpoint/2010/main" val="234339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B68-C100-4117-BE7E-7B38BF5A9C8D}"/>
              </a:ext>
            </a:extLst>
          </p:cNvPr>
          <p:cNvSpPr>
            <a:spLocks noGrp="1"/>
          </p:cNvSpPr>
          <p:nvPr>
            <p:ph type="title"/>
          </p:nvPr>
        </p:nvSpPr>
        <p:spPr/>
        <p:txBody>
          <a:bodyPr/>
          <a:lstStyle/>
          <a:p>
            <a:r>
              <a:rPr lang="en-US" dirty="0"/>
              <a:t>Concurrency</a:t>
            </a:r>
          </a:p>
        </p:txBody>
      </p:sp>
      <p:sp>
        <p:nvSpPr>
          <p:cNvPr id="3" name="Content Placeholder 2">
            <a:extLst>
              <a:ext uri="{FF2B5EF4-FFF2-40B4-BE49-F238E27FC236}">
                <a16:creationId xmlns:a16="http://schemas.microsoft.com/office/drawing/2014/main" id="{8BA6CFE7-726E-4D1D-BA7D-C32C3D9AF4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84383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Trends</a:t>
            </a:r>
          </a:p>
        </p:txBody>
      </p:sp>
      <p:sp>
        <p:nvSpPr>
          <p:cNvPr id="3" name="Content Placeholder 2"/>
          <p:cNvSpPr>
            <a:spLocks noGrp="1"/>
          </p:cNvSpPr>
          <p:nvPr>
            <p:ph idx="1"/>
          </p:nvPr>
        </p:nvSpPr>
        <p:spPr/>
        <p:txBody>
          <a:bodyPr/>
          <a:lstStyle/>
          <a:p>
            <a:r>
              <a:rPr lang="en-US" dirty="0"/>
              <a:t>The future:</a:t>
            </a:r>
          </a:p>
          <a:p>
            <a:pPr lvl="1"/>
            <a:r>
              <a:rPr lang="en-US" dirty="0"/>
              <a:t>same speed</a:t>
            </a:r>
          </a:p>
          <a:p>
            <a:pPr lvl="1"/>
            <a:r>
              <a:rPr lang="en-US" dirty="0"/>
              <a:t>more cores</a:t>
            </a:r>
          </a:p>
          <a:p>
            <a:endParaRPr lang="en-US" dirty="0"/>
          </a:p>
          <a:p>
            <a:r>
              <a:rPr lang="en-US" dirty="0"/>
              <a:t>Faster programs =&gt; concurrent execution</a:t>
            </a:r>
          </a:p>
          <a:p>
            <a:endParaRPr lang="en-US" dirty="0"/>
          </a:p>
          <a:p>
            <a:r>
              <a:rPr lang="en-US" dirty="0"/>
              <a:t>Write applications that fully utilize many CPUs …</a:t>
            </a:r>
          </a:p>
        </p:txBody>
      </p:sp>
    </p:spTree>
    <p:extLst>
      <p:ext uri="{BB962C8B-B14F-4D97-AF65-F5344CB8AC3E}">
        <p14:creationId xmlns:p14="http://schemas.microsoft.com/office/powerpoint/2010/main" val="4003787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1</a:t>
            </a:r>
          </a:p>
        </p:txBody>
      </p:sp>
      <p:sp>
        <p:nvSpPr>
          <p:cNvPr id="3" name="Content Placeholder 2"/>
          <p:cNvSpPr>
            <a:spLocks noGrp="1"/>
          </p:cNvSpPr>
          <p:nvPr>
            <p:ph idx="1"/>
          </p:nvPr>
        </p:nvSpPr>
        <p:spPr/>
        <p:txBody>
          <a:bodyPr>
            <a:normAutofit/>
          </a:bodyPr>
          <a:lstStyle/>
          <a:p>
            <a:r>
              <a:rPr lang="en-US" dirty="0"/>
              <a:t>Build applications from many communicating processes</a:t>
            </a:r>
          </a:p>
          <a:p>
            <a:pPr lvl="1"/>
            <a:r>
              <a:rPr lang="en-US" dirty="0"/>
              <a:t>like Chrome (process per tab)</a:t>
            </a:r>
          </a:p>
          <a:p>
            <a:pPr lvl="1"/>
            <a:r>
              <a:rPr lang="en-US" dirty="0"/>
              <a:t>communicate via pipe() or similar</a:t>
            </a:r>
          </a:p>
          <a:p>
            <a:r>
              <a:rPr lang="en-US" dirty="0"/>
              <a:t>Pros/cons?</a:t>
            </a:r>
          </a:p>
          <a:p>
            <a:pPr lvl="1"/>
            <a:r>
              <a:rPr lang="en-US" dirty="0"/>
              <a:t>don’t need new abstractions</a:t>
            </a:r>
          </a:p>
          <a:p>
            <a:pPr lvl="1"/>
            <a:r>
              <a:rPr lang="en-US" dirty="0"/>
              <a:t>cumbersome programming</a:t>
            </a:r>
          </a:p>
          <a:p>
            <a:pPr lvl="1"/>
            <a:r>
              <a:rPr lang="en-US" dirty="0"/>
              <a:t>copying overheads</a:t>
            </a:r>
          </a:p>
          <a:p>
            <a:pPr lvl="1"/>
            <a:r>
              <a:rPr lang="en-US" dirty="0"/>
              <a:t>expensive context switching</a:t>
            </a:r>
          </a:p>
        </p:txBody>
      </p:sp>
    </p:spTree>
    <p:extLst>
      <p:ext uri="{BB962C8B-B14F-4D97-AF65-F5344CB8AC3E}">
        <p14:creationId xmlns:p14="http://schemas.microsoft.com/office/powerpoint/2010/main" val="1647949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2</a:t>
            </a:r>
          </a:p>
        </p:txBody>
      </p:sp>
      <p:sp>
        <p:nvSpPr>
          <p:cNvPr id="3" name="Content Placeholder 2"/>
          <p:cNvSpPr>
            <a:spLocks noGrp="1"/>
          </p:cNvSpPr>
          <p:nvPr>
            <p:ph idx="1"/>
          </p:nvPr>
        </p:nvSpPr>
        <p:spPr/>
        <p:txBody>
          <a:bodyPr>
            <a:normAutofit/>
          </a:bodyPr>
          <a:lstStyle/>
          <a:p>
            <a:r>
              <a:rPr lang="en-US" dirty="0"/>
              <a:t>New abstraction: the thread.</a:t>
            </a:r>
          </a:p>
          <a:p>
            <a:r>
              <a:rPr lang="en-US" dirty="0"/>
              <a:t>Threads are just like processes, but they share the address space</a:t>
            </a:r>
          </a:p>
          <a:p>
            <a:pPr lvl="1"/>
            <a:r>
              <a:rPr lang="en-US" altLang="zh-CN" dirty="0"/>
              <a:t>Same page table</a:t>
            </a:r>
          </a:p>
          <a:p>
            <a:pPr lvl="1"/>
            <a:r>
              <a:rPr lang="en-US" dirty="0"/>
              <a:t>Same code segment, but different </a:t>
            </a:r>
            <a:r>
              <a:rPr lang="en-US" altLang="zh-CN" dirty="0"/>
              <a:t>PC</a:t>
            </a:r>
            <a:endParaRPr lang="en-US" dirty="0"/>
          </a:p>
          <a:p>
            <a:pPr lvl="1"/>
            <a:r>
              <a:rPr lang="en-US" dirty="0"/>
              <a:t>Same heap</a:t>
            </a:r>
          </a:p>
          <a:p>
            <a:r>
              <a:rPr lang="en-US" dirty="0"/>
              <a:t>Thread control block</a:t>
            </a:r>
          </a:p>
          <a:p>
            <a:pPr lvl="1"/>
            <a:r>
              <a:rPr lang="en-US" dirty="0"/>
              <a:t>Different stacks, also used for thread-local storage</a:t>
            </a:r>
          </a:p>
          <a:p>
            <a:pPr lvl="1"/>
            <a:r>
              <a:rPr lang="en-US" dirty="0"/>
              <a:t>Different registers</a:t>
            </a:r>
          </a:p>
        </p:txBody>
      </p:sp>
    </p:spTree>
    <p:extLst>
      <p:ext uri="{BB962C8B-B14F-4D97-AF65-F5344CB8AC3E}">
        <p14:creationId xmlns:p14="http://schemas.microsoft.com/office/powerpoint/2010/main" val="407043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vs. Processes</a:t>
            </a:r>
          </a:p>
        </p:txBody>
      </p:sp>
      <p:sp>
        <p:nvSpPr>
          <p:cNvPr id="3" name="Content Placeholder 2"/>
          <p:cNvSpPr>
            <a:spLocks noGrp="1"/>
          </p:cNvSpPr>
          <p:nvPr>
            <p:ph idx="1"/>
          </p:nvPr>
        </p:nvSpPr>
        <p:spPr>
          <a:xfrm>
            <a:off x="628650" y="1449106"/>
            <a:ext cx="7886700" cy="4884457"/>
          </a:xfrm>
        </p:spPr>
        <p:txBody>
          <a:bodyPr>
            <a:normAutofit/>
          </a:bodyPr>
          <a:lstStyle/>
          <a:p>
            <a:r>
              <a:rPr lang="en-US" dirty="0"/>
              <a:t>Advantages of multi-threading over multi-processes</a:t>
            </a:r>
          </a:p>
          <a:p>
            <a:pPr lvl="1"/>
            <a:r>
              <a:rPr lang="en-US" dirty="0"/>
              <a:t>Far less time to create/terminate thread than process</a:t>
            </a:r>
          </a:p>
          <a:p>
            <a:r>
              <a:rPr lang="en-US" dirty="0"/>
              <a:t>Context switch is quicker between threads of the same process</a:t>
            </a:r>
          </a:p>
          <a:p>
            <a:r>
              <a:rPr lang="en-US" dirty="0"/>
              <a:t>Communication between threads of the same process is more efficient </a:t>
            </a:r>
          </a:p>
          <a:p>
            <a:pPr lvl="1"/>
            <a:r>
              <a:rPr lang="en-US" dirty="0"/>
              <a:t>Through shared memory</a:t>
            </a:r>
          </a:p>
          <a:p>
            <a:endParaRPr lang="en-US" dirty="0"/>
          </a:p>
        </p:txBody>
      </p:sp>
    </p:spTree>
    <p:extLst>
      <p:ext uri="{BB962C8B-B14F-4D97-AF65-F5344CB8AC3E}">
        <p14:creationId xmlns:p14="http://schemas.microsoft.com/office/powerpoint/2010/main" val="2283454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and Not-Shared</a:t>
            </a:r>
          </a:p>
        </p:txBody>
      </p:sp>
      <p:sp>
        <p:nvSpPr>
          <p:cNvPr id="3" name="Content Placeholder 2"/>
          <p:cNvSpPr>
            <a:spLocks noGrp="1"/>
          </p:cNvSpPr>
          <p:nvPr>
            <p:ph idx="1"/>
          </p:nvPr>
        </p:nvSpPr>
        <p:spPr/>
        <p:txBody>
          <a:bodyPr>
            <a:normAutofit lnSpcReduction="10000"/>
          </a:bodyPr>
          <a:lstStyle/>
          <a:p>
            <a:r>
              <a:rPr lang="en-US" dirty="0"/>
              <a:t>All threads of a process share resources</a:t>
            </a:r>
          </a:p>
          <a:p>
            <a:pPr lvl="1"/>
            <a:r>
              <a:rPr lang="en-US" dirty="0"/>
              <a:t>Memory address space: global data, code, heap … </a:t>
            </a:r>
          </a:p>
          <a:p>
            <a:pPr lvl="1"/>
            <a:r>
              <a:rPr lang="en-US" dirty="0"/>
              <a:t>Open files, network sockets, other I/O resources</a:t>
            </a:r>
          </a:p>
          <a:p>
            <a:pPr lvl="1"/>
            <a:r>
              <a:rPr lang="en-US" dirty="0"/>
              <a:t>User-id</a:t>
            </a:r>
          </a:p>
          <a:p>
            <a:pPr lvl="1"/>
            <a:r>
              <a:rPr lang="en-US" dirty="0"/>
              <a:t>IPC facilities</a:t>
            </a:r>
          </a:p>
          <a:p>
            <a:endParaRPr lang="en-US" dirty="0"/>
          </a:p>
          <a:p>
            <a:r>
              <a:rPr lang="en-US" dirty="0"/>
              <a:t>Private state of each thread:</a:t>
            </a:r>
          </a:p>
          <a:p>
            <a:pPr lvl="1"/>
            <a:r>
              <a:rPr lang="en-US" dirty="0"/>
              <a:t>Execution state: running, ready, blocked, etc..</a:t>
            </a:r>
          </a:p>
          <a:p>
            <a:pPr lvl="1"/>
            <a:r>
              <a:rPr lang="en-US" dirty="0"/>
              <a:t>Execution context: Program Counter, Stack Pointer, other user-level registers</a:t>
            </a:r>
          </a:p>
          <a:p>
            <a:pPr lvl="1"/>
            <a:r>
              <a:rPr lang="en-US" dirty="0"/>
              <a:t>Per-thread stack</a:t>
            </a:r>
          </a:p>
          <a:p>
            <a:endParaRPr lang="en-US" dirty="0"/>
          </a:p>
        </p:txBody>
      </p:sp>
    </p:spTree>
    <p:extLst>
      <p:ext uri="{BB962C8B-B14F-4D97-AF65-F5344CB8AC3E}">
        <p14:creationId xmlns:p14="http://schemas.microsoft.com/office/powerpoint/2010/main" val="3682323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Address Space</a:t>
            </a:r>
          </a:p>
        </p:txBody>
      </p:sp>
      <p:pic>
        <p:nvPicPr>
          <p:cNvPr id="29" name="Picture 28"/>
          <p:cNvPicPr>
            <a:picLocks noChangeAspect="1"/>
          </p:cNvPicPr>
          <p:nvPr/>
        </p:nvPicPr>
        <p:blipFill>
          <a:blip r:embed="rId2"/>
          <a:stretch>
            <a:fillRect/>
          </a:stretch>
        </p:blipFill>
        <p:spPr>
          <a:xfrm>
            <a:off x="390525" y="1487487"/>
            <a:ext cx="8362950" cy="4924425"/>
          </a:xfrm>
          <a:prstGeom prst="rect">
            <a:avLst/>
          </a:prstGeom>
        </p:spPr>
      </p:pic>
    </p:spTree>
    <p:extLst>
      <p:ext uri="{BB962C8B-B14F-4D97-AF65-F5344CB8AC3E}">
        <p14:creationId xmlns:p14="http://schemas.microsoft.com/office/powerpoint/2010/main" val="364823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Page-Fault Handler (OS) </a:t>
            </a:r>
          </a:p>
        </p:txBody>
      </p:sp>
      <p:sp>
        <p:nvSpPr>
          <p:cNvPr id="3" name="Content Placeholder 2"/>
          <p:cNvSpPr>
            <a:spLocks noGrp="1"/>
          </p:cNvSpPr>
          <p:nvPr>
            <p:ph idx="1"/>
          </p:nvPr>
        </p:nvSpPr>
        <p:spPr>
          <a:xfrm>
            <a:off x="1340284" y="1825625"/>
            <a:ext cx="7175065" cy="4351338"/>
          </a:xfrm>
        </p:spPr>
        <p:txBody>
          <a:bodyPr/>
          <a:lstStyle/>
          <a:p>
            <a:pPr marL="0" indent="0">
              <a:buNone/>
            </a:pPr>
            <a:r>
              <a:rPr lang="en-US" dirty="0"/>
              <a:t>PFN = </a:t>
            </a:r>
            <a:r>
              <a:rPr lang="en-US" dirty="0" err="1"/>
              <a:t>FindFreePage</a:t>
            </a:r>
            <a:r>
              <a:rPr lang="en-US" dirty="0"/>
              <a:t>()</a:t>
            </a:r>
          </a:p>
          <a:p>
            <a:pPr marL="0" indent="0">
              <a:buNone/>
            </a:pPr>
            <a:r>
              <a:rPr lang="en-US" dirty="0"/>
              <a:t>if (PFN == -1)</a:t>
            </a:r>
          </a:p>
          <a:p>
            <a:pPr marL="0" indent="0">
              <a:buNone/>
            </a:pPr>
            <a:r>
              <a:rPr lang="en-US" dirty="0"/>
              <a:t>    PFN = </a:t>
            </a:r>
            <a:r>
              <a:rPr lang="en-US" dirty="0" err="1"/>
              <a:t>EvictPage</a:t>
            </a:r>
            <a:r>
              <a:rPr lang="en-US" dirty="0"/>
              <a:t>()</a:t>
            </a:r>
          </a:p>
          <a:p>
            <a:pPr marL="0" indent="0">
              <a:buNone/>
            </a:pPr>
            <a:r>
              <a:rPr lang="en-US" dirty="0" err="1"/>
              <a:t>DiskRead</a:t>
            </a:r>
            <a:r>
              <a:rPr lang="en-US" dirty="0"/>
              <a:t>(</a:t>
            </a:r>
            <a:r>
              <a:rPr lang="en-US" dirty="0" err="1"/>
              <a:t>PTE.DiskAddr</a:t>
            </a:r>
            <a:r>
              <a:rPr lang="en-US" dirty="0"/>
              <a:t>, PFN)</a:t>
            </a:r>
          </a:p>
          <a:p>
            <a:pPr marL="0" indent="0">
              <a:buNone/>
            </a:pPr>
            <a:r>
              <a:rPr lang="en-US" dirty="0" err="1"/>
              <a:t>PTE.present</a:t>
            </a:r>
            <a:r>
              <a:rPr lang="en-US" dirty="0"/>
              <a:t> = 1</a:t>
            </a:r>
          </a:p>
          <a:p>
            <a:pPr marL="0" indent="0">
              <a:buNone/>
            </a:pPr>
            <a:r>
              <a:rPr lang="en-US" dirty="0"/>
              <a:t>PTE.PFN = PFN</a:t>
            </a:r>
          </a:p>
          <a:p>
            <a:pPr marL="0" indent="0">
              <a:buNone/>
            </a:pPr>
            <a:r>
              <a:rPr lang="en-US" dirty="0"/>
              <a:t>retry instruction</a:t>
            </a:r>
          </a:p>
        </p:txBody>
      </p:sp>
      <p:sp>
        <p:nvSpPr>
          <p:cNvPr id="4" name="Content Placeholder 2"/>
          <p:cNvSpPr txBox="1">
            <a:spLocks/>
          </p:cNvSpPr>
          <p:nvPr/>
        </p:nvSpPr>
        <p:spPr>
          <a:xfrm>
            <a:off x="5899759" y="1825625"/>
            <a:ext cx="28180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&lt;- policy</a:t>
            </a:r>
          </a:p>
          <a:p>
            <a:pPr marL="0" indent="0">
              <a:buFont typeface="Arial" panose="020B0604020202020204" pitchFamily="34" charset="0"/>
              <a:buNone/>
            </a:pPr>
            <a:r>
              <a:rPr lang="en-US" dirty="0"/>
              <a:t>&lt;- blocking</a:t>
            </a:r>
          </a:p>
        </p:txBody>
      </p:sp>
    </p:spTree>
    <p:extLst>
      <p:ext uri="{BB962C8B-B14F-4D97-AF65-F5344CB8AC3E}">
        <p14:creationId xmlns:p14="http://schemas.microsoft.com/office/powerpoint/2010/main" val="353580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nodeType="clickEffect">
                                  <p:stCondLst>
                                    <p:cond delay="0"/>
                                  </p:stCondLst>
                                  <p:childTnLst>
                                    <p:animClr clrSpc="rgb" dir="cw">
                                      <p:cBhvr override="childStyle">
                                        <p:cTn id="24" dur="2000" fill="hold"/>
                                        <p:tgtEl>
                                          <p:spTgt spid="3">
                                            <p:txEl>
                                              <p:pRg st="2" end="2"/>
                                            </p:txEl>
                                          </p:spTgt>
                                        </p:tgtEl>
                                        <p:attrNameLst>
                                          <p:attrName>style.color</p:attrName>
                                        </p:attrNameLst>
                                      </p:cBhvr>
                                      <p:to>
                                        <a:srgbClr val="F4F42A"/>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a:t>
            </a:r>
          </a:p>
        </p:txBody>
      </p:sp>
      <p:sp>
        <p:nvSpPr>
          <p:cNvPr id="3" name="Content Placeholder 2"/>
          <p:cNvSpPr>
            <a:spLocks noGrp="1"/>
          </p:cNvSpPr>
          <p:nvPr>
            <p:ph idx="1"/>
          </p:nvPr>
        </p:nvSpPr>
        <p:spPr/>
        <p:txBody>
          <a:bodyPr>
            <a:normAutofit/>
          </a:bodyPr>
          <a:lstStyle/>
          <a:p>
            <a:r>
              <a:rPr lang="en-US" dirty="0"/>
              <a:t>In single threaded systems, a process is:</a:t>
            </a:r>
          </a:p>
          <a:p>
            <a:pPr lvl="1"/>
            <a:r>
              <a:rPr lang="en-US" dirty="0"/>
              <a:t>Resource owner: memory address space, files, I/O resources </a:t>
            </a:r>
          </a:p>
          <a:p>
            <a:pPr lvl="1"/>
            <a:r>
              <a:rPr lang="en-US" dirty="0"/>
              <a:t>Scheduling/execution unit: execution state/context, dispatch unit</a:t>
            </a:r>
          </a:p>
          <a:p>
            <a:r>
              <a:rPr lang="en-US" dirty="0"/>
              <a:t>Multithreaded systems</a:t>
            </a:r>
          </a:p>
          <a:p>
            <a:pPr lvl="1"/>
            <a:r>
              <a:rPr lang="en-US" dirty="0"/>
              <a:t>Separation of resource ownership &amp; execution unit</a:t>
            </a:r>
          </a:p>
          <a:p>
            <a:pPr lvl="1"/>
            <a:r>
              <a:rPr lang="en-US" dirty="0"/>
              <a:t>A thread is unit of execution, scheduling and dispatching</a:t>
            </a:r>
          </a:p>
          <a:p>
            <a:pPr lvl="1"/>
            <a:r>
              <a:rPr lang="en-US" dirty="0"/>
              <a:t>A process is a container of resources, and a collection of threads</a:t>
            </a:r>
          </a:p>
          <a:p>
            <a:endParaRPr lang="en-US" dirty="0"/>
          </a:p>
        </p:txBody>
      </p:sp>
    </p:spTree>
    <p:extLst>
      <p:ext uri="{BB962C8B-B14F-4D97-AF65-F5344CB8AC3E}">
        <p14:creationId xmlns:p14="http://schemas.microsoft.com/office/powerpoint/2010/main" val="138057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and not to use threads?</a:t>
            </a:r>
          </a:p>
        </p:txBody>
      </p:sp>
      <p:sp>
        <p:nvSpPr>
          <p:cNvPr id="3" name="Content Placeholder 2"/>
          <p:cNvSpPr>
            <a:spLocks noGrp="1"/>
          </p:cNvSpPr>
          <p:nvPr>
            <p:ph idx="1"/>
          </p:nvPr>
        </p:nvSpPr>
        <p:spPr/>
        <p:txBody>
          <a:bodyPr>
            <a:normAutofit lnSpcReduction="10000"/>
          </a:bodyPr>
          <a:lstStyle/>
          <a:p>
            <a:r>
              <a:rPr lang="en-US" dirty="0"/>
              <a:t>Use threads for parallelism and concurrency</a:t>
            </a:r>
          </a:p>
          <a:p>
            <a:r>
              <a:rPr lang="en-US" dirty="0"/>
              <a:t>Applications</a:t>
            </a:r>
          </a:p>
          <a:p>
            <a:pPr lvl="1"/>
            <a:r>
              <a:rPr lang="en-US" dirty="0"/>
              <a:t>Multiprocessor machines</a:t>
            </a:r>
          </a:p>
          <a:p>
            <a:pPr lvl="1"/>
            <a:r>
              <a:rPr lang="en-US" dirty="0"/>
              <a:t>Handle slow devices</a:t>
            </a:r>
          </a:p>
          <a:p>
            <a:pPr lvl="1"/>
            <a:r>
              <a:rPr lang="en-US" dirty="0"/>
              <a:t>Background operations</a:t>
            </a:r>
          </a:p>
          <a:p>
            <a:pPr lvl="1"/>
            <a:r>
              <a:rPr lang="en-US" dirty="0"/>
              <a:t>Windowing systems</a:t>
            </a:r>
          </a:p>
          <a:p>
            <a:pPr lvl="1"/>
            <a:r>
              <a:rPr lang="en-US" dirty="0"/>
              <a:t>Server applications to handle multiple requests</a:t>
            </a:r>
          </a:p>
          <a:p>
            <a:r>
              <a:rPr lang="en-US" dirty="0"/>
              <a:t>No threads cases</a:t>
            </a:r>
          </a:p>
          <a:p>
            <a:pPr lvl="1"/>
            <a:r>
              <a:rPr lang="en-US" dirty="0"/>
              <a:t>When each unit of execution require different authentication/user-id</a:t>
            </a:r>
          </a:p>
          <a:p>
            <a:pPr lvl="1"/>
            <a:r>
              <a:rPr lang="en-US" dirty="0"/>
              <a:t>E.g., secure shell server</a:t>
            </a:r>
          </a:p>
          <a:p>
            <a:endParaRPr lang="en-US" dirty="0"/>
          </a:p>
        </p:txBody>
      </p:sp>
    </p:spTree>
    <p:extLst>
      <p:ext uri="{BB962C8B-B14F-4D97-AF65-F5344CB8AC3E}">
        <p14:creationId xmlns:p14="http://schemas.microsoft.com/office/powerpoint/2010/main" val="3991454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1525" y="376516"/>
            <a:ext cx="4403240" cy="6123341"/>
          </a:xfrm>
        </p:spPr>
        <p:txBody>
          <a:bodyPr>
            <a:normAutofit/>
          </a:bodyPr>
          <a:lstStyle/>
          <a:p>
            <a:pPr marL="0" indent="0">
              <a:buNone/>
            </a:pPr>
            <a:r>
              <a:rPr lang="en-US" sz="1600" dirty="0">
                <a:latin typeface="Consolas" panose="020B0609020204030204" pitchFamily="49" charset="0"/>
              </a:rPr>
              <a:t>#include &lt;</a:t>
            </a:r>
            <a:r>
              <a:rPr lang="en-US" sz="1600" dirty="0" err="1">
                <a:latin typeface="Consolas" panose="020B0609020204030204" pitchFamily="49" charset="0"/>
              </a:rPr>
              <a:t>stdio.h</a:t>
            </a:r>
            <a:r>
              <a:rPr lang="en-US" sz="1600" dirty="0">
                <a:latin typeface="Consolas" panose="020B0609020204030204" pitchFamily="49" charset="0"/>
              </a:rPr>
              <a:t>&gt;</a:t>
            </a:r>
          </a:p>
          <a:p>
            <a:pPr marL="0" indent="0">
              <a:buNone/>
            </a:pPr>
            <a:r>
              <a:rPr lang="en-US" sz="1600" dirty="0">
                <a:latin typeface="Consolas" panose="020B0609020204030204" pitchFamily="49" charset="0"/>
              </a:rPr>
              <a:t>#include "</a:t>
            </a:r>
            <a:r>
              <a:rPr lang="en-US" sz="1600" dirty="0" err="1">
                <a:latin typeface="Consolas" panose="020B0609020204030204" pitchFamily="49" charset="0"/>
              </a:rPr>
              <a:t>mythreads.h</a:t>
            </a:r>
            <a:r>
              <a:rPr lang="en-US" sz="1600" dirty="0">
                <a:latin typeface="Consolas" panose="020B0609020204030204" pitchFamily="49" charset="0"/>
              </a:rPr>
              <a:t>"</a:t>
            </a:r>
          </a:p>
          <a:p>
            <a:pPr marL="0" indent="0">
              <a:buNone/>
            </a:pPr>
            <a:r>
              <a:rPr lang="en-US" sz="1600" dirty="0">
                <a:latin typeface="Consolas" panose="020B0609020204030204" pitchFamily="49" charset="0"/>
              </a:rPr>
              <a:t>#include &lt;</a:t>
            </a:r>
            <a:r>
              <a:rPr lang="en-US" sz="1600" dirty="0" err="1">
                <a:latin typeface="Consolas" panose="020B0609020204030204" pitchFamily="49" charset="0"/>
              </a:rPr>
              <a:t>stdlib.h</a:t>
            </a:r>
            <a:r>
              <a:rPr lang="en-US" sz="1600" dirty="0">
                <a:latin typeface="Consolas" panose="020B0609020204030204" pitchFamily="49" charset="0"/>
              </a:rPr>
              <a:t>&gt;</a:t>
            </a:r>
          </a:p>
          <a:p>
            <a:pPr marL="0" indent="0">
              <a:buNone/>
            </a:pPr>
            <a:r>
              <a:rPr lang="en-US" sz="1600" dirty="0">
                <a:latin typeface="Consolas" panose="020B0609020204030204" pitchFamily="49" charset="0"/>
              </a:rPr>
              <a:t>#include &lt;</a:t>
            </a:r>
            <a:r>
              <a:rPr lang="en-US" sz="1600" dirty="0" err="1">
                <a:latin typeface="Consolas" panose="020B0609020204030204" pitchFamily="49" charset="0"/>
              </a:rPr>
              <a:t>pthread.h</a:t>
            </a:r>
            <a:r>
              <a:rPr lang="en-US" sz="1600" dirty="0">
                <a:latin typeface="Consolas" panose="020B0609020204030204" pitchFamily="49" charset="0"/>
              </a:rPr>
              <a:t>&gt;</a:t>
            </a:r>
          </a:p>
          <a:p>
            <a:pPr marL="0" indent="0">
              <a:buNone/>
            </a:pPr>
            <a:r>
              <a:rPr lang="en-US" sz="1600" dirty="0">
                <a:latin typeface="Consolas" panose="020B0609020204030204" pitchFamily="49" charset="0"/>
              </a:rPr>
              <a:t>void *</a:t>
            </a:r>
            <a:r>
              <a:rPr lang="en-US" sz="1600" dirty="0" err="1">
                <a:latin typeface="Consolas" panose="020B0609020204030204" pitchFamily="49" charset="0"/>
              </a:rPr>
              <a:t>mythread</a:t>
            </a:r>
            <a:r>
              <a:rPr lang="en-US" sz="1600" dirty="0">
                <a:latin typeface="Consolas" panose="020B0609020204030204" pitchFamily="49" charset="0"/>
              </a:rPr>
              <a:t>(void *</a:t>
            </a:r>
            <a:r>
              <a:rPr lang="en-US" sz="1600" dirty="0" err="1">
                <a:latin typeface="Consolas" panose="020B0609020204030204" pitchFamily="49" charset="0"/>
              </a:rPr>
              <a:t>arg</a:t>
            </a: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("%s\n", (char *) </a:t>
            </a:r>
            <a:r>
              <a:rPr lang="en-US" sz="1600" dirty="0" err="1">
                <a:latin typeface="Consolas" panose="020B0609020204030204" pitchFamily="49" charset="0"/>
              </a:rPr>
              <a:t>arg</a:t>
            </a:r>
            <a:r>
              <a:rPr lang="en-US" sz="1600" dirty="0">
                <a:latin typeface="Consolas" panose="020B0609020204030204" pitchFamily="49" charset="0"/>
              </a:rPr>
              <a:t>);</a:t>
            </a:r>
          </a:p>
          <a:p>
            <a:pPr marL="0" indent="0">
              <a:buNone/>
            </a:pPr>
            <a:r>
              <a:rPr lang="en-US" sz="1600" dirty="0">
                <a:latin typeface="Consolas" panose="020B0609020204030204" pitchFamily="49" charset="0"/>
              </a:rPr>
              <a:t>    return NULL;</a:t>
            </a:r>
          </a:p>
          <a:p>
            <a:pPr marL="0" indent="0">
              <a:buNone/>
            </a:pPr>
            <a:r>
              <a:rPr lang="en-US" sz="1600" dirty="0">
                <a:latin typeface="Consolas" panose="020B0609020204030204" pitchFamily="49" charset="0"/>
              </a:rPr>
              <a:t>}</a:t>
            </a:r>
          </a:p>
        </p:txBody>
      </p:sp>
      <p:sp>
        <p:nvSpPr>
          <p:cNvPr id="6" name="Content Placeholder 2"/>
          <p:cNvSpPr txBox="1">
            <a:spLocks/>
          </p:cNvSpPr>
          <p:nvPr/>
        </p:nvSpPr>
        <p:spPr>
          <a:xfrm>
            <a:off x="3790503" y="376517"/>
            <a:ext cx="8515350" cy="61233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err="1">
                <a:latin typeface="Consolas" panose="020B0609020204030204" pitchFamily="49" charset="0"/>
              </a:rPr>
              <a:t>Int</a:t>
            </a:r>
            <a:r>
              <a:rPr lang="en-US" sz="1600" dirty="0">
                <a:latin typeface="Consolas" panose="020B0609020204030204" pitchFamily="49" charset="0"/>
              </a:rPr>
              <a:t> main(</a:t>
            </a:r>
            <a:r>
              <a:rPr lang="en-US" sz="1600" dirty="0" err="1">
                <a:latin typeface="Consolas" panose="020B0609020204030204" pitchFamily="49" charset="0"/>
              </a:rPr>
              <a:t>int</a:t>
            </a:r>
            <a:r>
              <a:rPr lang="en-US" sz="1600" dirty="0">
                <a:latin typeface="Consolas" panose="020B0609020204030204" pitchFamily="49" charset="0"/>
              </a:rPr>
              <a:t> </a:t>
            </a:r>
            <a:r>
              <a:rPr lang="en-US" sz="1600" dirty="0" err="1">
                <a:latin typeface="Consolas" panose="020B0609020204030204" pitchFamily="49" charset="0"/>
              </a:rPr>
              <a:t>argc</a:t>
            </a:r>
            <a:r>
              <a:rPr lang="en-US" sz="1600" dirty="0">
                <a:latin typeface="Consolas" panose="020B0609020204030204" pitchFamily="49" charset="0"/>
              </a:rPr>
              <a:t>, char *</a:t>
            </a:r>
            <a:r>
              <a:rPr lang="en-US" sz="1600" dirty="0" err="1">
                <a:latin typeface="Consolas" panose="020B0609020204030204" pitchFamily="49" charset="0"/>
              </a:rPr>
              <a:t>argv</a:t>
            </a:r>
            <a:r>
              <a:rPr lang="en-US" sz="1600" dirty="0">
                <a:latin typeface="Consolas" panose="020B0609020204030204" pitchFamily="49" charset="0"/>
              </a:rPr>
              <a:t>[]){                    </a:t>
            </a:r>
          </a:p>
          <a:p>
            <a:pPr marL="0" indent="0">
              <a:buFont typeface="Arial" panose="020B0604020202020204" pitchFamily="34" charset="0"/>
              <a:buNone/>
            </a:pPr>
            <a:r>
              <a:rPr lang="en-US" sz="1600" dirty="0">
                <a:latin typeface="Consolas" panose="020B0609020204030204" pitchFamily="49" charset="0"/>
              </a:rPr>
              <a:t>    if (</a:t>
            </a:r>
            <a:r>
              <a:rPr lang="en-US" sz="1600" dirty="0" err="1">
                <a:latin typeface="Consolas" panose="020B0609020204030204" pitchFamily="49" charset="0"/>
              </a:rPr>
              <a:t>argc</a:t>
            </a:r>
            <a:r>
              <a:rPr lang="en-US" sz="1600" dirty="0">
                <a:latin typeface="Consolas" panose="020B0609020204030204" pitchFamily="49" charset="0"/>
              </a:rPr>
              <a:t> != 1) {</a:t>
            </a:r>
          </a:p>
          <a:p>
            <a:pPr marL="0" indent="0">
              <a:buFont typeface="Arial" panose="020B0604020202020204" pitchFamily="34" charset="0"/>
              <a:buNone/>
            </a:pPr>
            <a:r>
              <a:rPr lang="en-US" sz="1600" dirty="0">
                <a:latin typeface="Consolas" panose="020B0609020204030204" pitchFamily="49" charset="0"/>
              </a:rPr>
              <a:t>	</a:t>
            </a:r>
            <a:r>
              <a:rPr lang="en-US" sz="1600" dirty="0" err="1">
                <a:latin typeface="Consolas" panose="020B0609020204030204" pitchFamily="49" charset="0"/>
              </a:rPr>
              <a:t>fprintf</a:t>
            </a:r>
            <a:r>
              <a:rPr lang="en-US" sz="1600" dirty="0">
                <a:latin typeface="Consolas" panose="020B0609020204030204" pitchFamily="49" charset="0"/>
              </a:rPr>
              <a:t>(</a:t>
            </a:r>
            <a:r>
              <a:rPr lang="en-US" sz="1600" dirty="0" err="1">
                <a:latin typeface="Consolas" panose="020B0609020204030204" pitchFamily="49" charset="0"/>
              </a:rPr>
              <a:t>stderr</a:t>
            </a:r>
            <a:r>
              <a:rPr lang="en-US" sz="1600" dirty="0">
                <a:latin typeface="Consolas" panose="020B0609020204030204" pitchFamily="49" charset="0"/>
              </a:rPr>
              <a:t>, "usage: main\n");</a:t>
            </a:r>
          </a:p>
          <a:p>
            <a:pPr marL="0" indent="0">
              <a:buFont typeface="Arial" panose="020B0604020202020204" pitchFamily="34" charset="0"/>
              <a:buNone/>
            </a:pPr>
            <a:r>
              <a:rPr lang="en-US" sz="1600" dirty="0">
                <a:latin typeface="Consolas" panose="020B0609020204030204" pitchFamily="49" charset="0"/>
              </a:rPr>
              <a:t>	exit(1);</a:t>
            </a:r>
          </a:p>
          <a:p>
            <a:pPr marL="0" indent="0">
              <a:buFont typeface="Arial" panose="020B0604020202020204" pitchFamily="34" charset="0"/>
              <a:buNone/>
            </a:pPr>
            <a:r>
              <a:rPr lang="en-US" sz="1600" dirty="0">
                <a:latin typeface="Consolas" panose="020B0609020204030204" pitchFamily="49" charset="0"/>
              </a:rPr>
              <a:t>    }</a:t>
            </a:r>
          </a:p>
          <a:p>
            <a:pPr marL="0" indent="0">
              <a:buFont typeface="Arial" panose="020B0604020202020204" pitchFamily="34" charset="0"/>
              <a:buNone/>
            </a:pPr>
            <a:r>
              <a:rPr lang="en-US" sz="1600" dirty="0">
                <a:latin typeface="Consolas" panose="020B0609020204030204" pitchFamily="49" charset="0"/>
              </a:rPr>
              <a:t>    </a:t>
            </a:r>
            <a:r>
              <a:rPr lang="en-US" sz="1600" dirty="0" err="1">
                <a:latin typeface="Consolas" panose="020B0609020204030204" pitchFamily="49" charset="0"/>
              </a:rPr>
              <a:t>pthread_t</a:t>
            </a:r>
            <a:r>
              <a:rPr lang="en-US" sz="1600" dirty="0">
                <a:latin typeface="Consolas" panose="020B0609020204030204" pitchFamily="49" charset="0"/>
              </a:rPr>
              <a:t> p1, p2;</a:t>
            </a:r>
          </a:p>
          <a:p>
            <a:pPr marL="0" indent="0">
              <a:buFont typeface="Arial" panose="020B0604020202020204" pitchFamily="34" charset="0"/>
              <a:buNone/>
            </a:pP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("main: begin\n");</a:t>
            </a:r>
          </a:p>
          <a:p>
            <a:pPr marL="0" indent="0">
              <a:buFont typeface="Arial" panose="020B0604020202020204" pitchFamily="34" charset="0"/>
              <a:buNone/>
            </a:pPr>
            <a:r>
              <a:rPr lang="en-US" sz="1600" dirty="0">
                <a:latin typeface="Consolas" panose="020B0609020204030204" pitchFamily="49" charset="0"/>
              </a:rPr>
              <a:t>    </a:t>
            </a:r>
            <a:r>
              <a:rPr lang="en-US" sz="1600" dirty="0" err="1">
                <a:latin typeface="Consolas" panose="020B0609020204030204" pitchFamily="49" charset="0"/>
              </a:rPr>
              <a:t>Pthread_create</a:t>
            </a:r>
            <a:r>
              <a:rPr lang="en-US" sz="1600" dirty="0">
                <a:latin typeface="Consolas" panose="020B0609020204030204" pitchFamily="49" charset="0"/>
              </a:rPr>
              <a:t>(&amp;p1, NULL, </a:t>
            </a:r>
            <a:r>
              <a:rPr lang="en-US" sz="1600" dirty="0" err="1">
                <a:latin typeface="Consolas" panose="020B0609020204030204" pitchFamily="49" charset="0"/>
              </a:rPr>
              <a:t>mythread</a:t>
            </a:r>
            <a:r>
              <a:rPr lang="en-US" sz="1600" dirty="0">
                <a:latin typeface="Consolas" panose="020B0609020204030204" pitchFamily="49" charset="0"/>
              </a:rPr>
              <a:t>, "A"); </a:t>
            </a:r>
          </a:p>
          <a:p>
            <a:pPr marL="0" indent="0">
              <a:buFont typeface="Arial" panose="020B0604020202020204" pitchFamily="34" charset="0"/>
              <a:buNone/>
            </a:pPr>
            <a:r>
              <a:rPr lang="en-US" sz="1600" dirty="0">
                <a:latin typeface="Consolas" panose="020B0609020204030204" pitchFamily="49" charset="0"/>
              </a:rPr>
              <a:t>    </a:t>
            </a:r>
            <a:r>
              <a:rPr lang="en-US" sz="1600" dirty="0" err="1">
                <a:latin typeface="Consolas" panose="020B0609020204030204" pitchFamily="49" charset="0"/>
              </a:rPr>
              <a:t>Pthread_create</a:t>
            </a:r>
            <a:r>
              <a:rPr lang="en-US" sz="1600" dirty="0">
                <a:latin typeface="Consolas" panose="020B0609020204030204" pitchFamily="49" charset="0"/>
              </a:rPr>
              <a:t>(&amp;p2, NULL, </a:t>
            </a:r>
            <a:r>
              <a:rPr lang="en-US" sz="1600" dirty="0" err="1">
                <a:latin typeface="Consolas" panose="020B0609020204030204" pitchFamily="49" charset="0"/>
              </a:rPr>
              <a:t>mythread</a:t>
            </a:r>
            <a:r>
              <a:rPr lang="en-US" sz="1600" dirty="0">
                <a:latin typeface="Consolas" panose="020B0609020204030204" pitchFamily="49" charset="0"/>
              </a:rPr>
              <a:t>, "B");</a:t>
            </a:r>
          </a:p>
          <a:p>
            <a:pPr marL="0" indent="0">
              <a:buFont typeface="Arial" panose="020B0604020202020204" pitchFamily="34" charset="0"/>
              <a:buNone/>
            </a:pPr>
            <a:r>
              <a:rPr lang="en-US" sz="1600" dirty="0">
                <a:latin typeface="Consolas" panose="020B0609020204030204" pitchFamily="49" charset="0"/>
              </a:rPr>
              <a:t>    // join waits for the threads to finish</a:t>
            </a:r>
          </a:p>
          <a:p>
            <a:pPr marL="0" indent="0">
              <a:buFont typeface="Arial" panose="020B0604020202020204" pitchFamily="34" charset="0"/>
              <a:buNone/>
            </a:pPr>
            <a:r>
              <a:rPr lang="en-US" sz="1600" dirty="0">
                <a:latin typeface="Consolas" panose="020B0609020204030204" pitchFamily="49" charset="0"/>
              </a:rPr>
              <a:t>    </a:t>
            </a:r>
            <a:r>
              <a:rPr lang="en-US" sz="1600" dirty="0" err="1">
                <a:latin typeface="Consolas" panose="020B0609020204030204" pitchFamily="49" charset="0"/>
              </a:rPr>
              <a:t>Pthread_join</a:t>
            </a:r>
            <a:r>
              <a:rPr lang="en-US" sz="1600" dirty="0">
                <a:latin typeface="Consolas" panose="020B0609020204030204" pitchFamily="49" charset="0"/>
              </a:rPr>
              <a:t>(p1, NULL); </a:t>
            </a:r>
          </a:p>
          <a:p>
            <a:pPr marL="0" indent="0">
              <a:buFont typeface="Arial" panose="020B0604020202020204" pitchFamily="34" charset="0"/>
              <a:buNone/>
            </a:pPr>
            <a:r>
              <a:rPr lang="en-US" sz="1600" dirty="0">
                <a:latin typeface="Consolas" panose="020B0609020204030204" pitchFamily="49" charset="0"/>
              </a:rPr>
              <a:t>    </a:t>
            </a:r>
            <a:r>
              <a:rPr lang="en-US" sz="1600" dirty="0" err="1">
                <a:latin typeface="Consolas" panose="020B0609020204030204" pitchFamily="49" charset="0"/>
              </a:rPr>
              <a:t>Pthread_join</a:t>
            </a:r>
            <a:r>
              <a:rPr lang="en-US" sz="1600" dirty="0">
                <a:latin typeface="Consolas" panose="020B0609020204030204" pitchFamily="49" charset="0"/>
              </a:rPr>
              <a:t>(p2, NULL); </a:t>
            </a:r>
          </a:p>
          <a:p>
            <a:pPr marL="0" indent="0">
              <a:buFont typeface="Arial" panose="020B0604020202020204" pitchFamily="34" charset="0"/>
              <a:buNone/>
            </a:pP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("main: end\n");</a:t>
            </a:r>
          </a:p>
          <a:p>
            <a:pPr marL="0" indent="0">
              <a:buFont typeface="Arial" panose="020B0604020202020204" pitchFamily="34" charset="0"/>
              <a:buNone/>
            </a:pPr>
            <a:r>
              <a:rPr lang="en-US" sz="1600" dirty="0">
                <a:latin typeface="Consolas" panose="020B0609020204030204" pitchFamily="49" charset="0"/>
              </a:rPr>
              <a:t>    return 0;</a:t>
            </a:r>
          </a:p>
          <a:p>
            <a:pPr marL="0" indent="0">
              <a:buFont typeface="Arial" panose="020B0604020202020204" pitchFamily="34" charset="0"/>
              <a:buNone/>
            </a:pPr>
            <a:r>
              <a:rPr lang="en-US" sz="1600" dirty="0">
                <a:latin typeface="Consolas" panose="020B0609020204030204" pitchFamily="49" charset="0"/>
              </a:rPr>
              <a:t>}</a:t>
            </a:r>
          </a:p>
          <a:p>
            <a:pPr marL="0" indent="0">
              <a:buFont typeface="Arial" panose="020B0604020202020204" pitchFamily="34" charset="0"/>
              <a:buNone/>
            </a:pPr>
            <a:endParaRPr lang="en-US" sz="1600" dirty="0">
              <a:latin typeface="Consolas" panose="020B0609020204030204" pitchFamily="49" charset="0"/>
            </a:endParaRPr>
          </a:p>
        </p:txBody>
      </p:sp>
    </p:spTree>
    <p:extLst>
      <p:ext uri="{BB962C8B-B14F-4D97-AF65-F5344CB8AC3E}">
        <p14:creationId xmlns:p14="http://schemas.microsoft.com/office/powerpoint/2010/main" val="2605644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1525" y="247726"/>
            <a:ext cx="4403240" cy="6123341"/>
          </a:xfrm>
        </p:spPr>
        <p:txBody>
          <a:bodyPr>
            <a:noAutofit/>
          </a:bodyPr>
          <a:lstStyle/>
          <a:p>
            <a:pPr marL="0" indent="0">
              <a:buNone/>
            </a:pPr>
            <a:r>
              <a:rPr lang="en-US" sz="1600" dirty="0">
                <a:latin typeface="Consolas" panose="020B0609020204030204" pitchFamily="49" charset="0"/>
              </a:rPr>
              <a:t>#include &lt;</a:t>
            </a:r>
            <a:r>
              <a:rPr lang="en-US" sz="1600" dirty="0" err="1">
                <a:latin typeface="Consolas" panose="020B0609020204030204" pitchFamily="49" charset="0"/>
              </a:rPr>
              <a:t>stdio.h</a:t>
            </a:r>
            <a:r>
              <a:rPr lang="en-US" sz="1600" dirty="0">
                <a:latin typeface="Consolas" panose="020B0609020204030204" pitchFamily="49" charset="0"/>
              </a:rPr>
              <a:t>&gt;</a:t>
            </a:r>
          </a:p>
          <a:p>
            <a:pPr marL="0" indent="0">
              <a:buNone/>
            </a:pPr>
            <a:r>
              <a:rPr lang="en-US" sz="1600" dirty="0">
                <a:latin typeface="Consolas" panose="020B0609020204030204" pitchFamily="49" charset="0"/>
              </a:rPr>
              <a:t>#include "</a:t>
            </a:r>
            <a:r>
              <a:rPr lang="en-US" sz="1600" dirty="0" err="1">
                <a:latin typeface="Consolas" panose="020B0609020204030204" pitchFamily="49" charset="0"/>
              </a:rPr>
              <a:t>mythreads.h</a:t>
            </a:r>
            <a:r>
              <a:rPr lang="en-US" sz="1600" dirty="0">
                <a:latin typeface="Consolas" panose="020B0609020204030204" pitchFamily="49" charset="0"/>
              </a:rPr>
              <a:t>"</a:t>
            </a:r>
          </a:p>
          <a:p>
            <a:pPr marL="0" indent="0">
              <a:buNone/>
            </a:pPr>
            <a:r>
              <a:rPr lang="en-US" sz="1600" dirty="0">
                <a:latin typeface="Consolas" panose="020B0609020204030204" pitchFamily="49" charset="0"/>
              </a:rPr>
              <a:t>#include &lt;</a:t>
            </a:r>
            <a:r>
              <a:rPr lang="en-US" sz="1600" dirty="0" err="1">
                <a:latin typeface="Consolas" panose="020B0609020204030204" pitchFamily="49" charset="0"/>
              </a:rPr>
              <a:t>stdlib.h</a:t>
            </a:r>
            <a:r>
              <a:rPr lang="en-US" sz="1600" dirty="0">
                <a:latin typeface="Consolas" panose="020B0609020204030204" pitchFamily="49" charset="0"/>
              </a:rPr>
              <a:t>&gt;</a:t>
            </a:r>
          </a:p>
          <a:p>
            <a:pPr marL="0" indent="0">
              <a:buNone/>
            </a:pPr>
            <a:r>
              <a:rPr lang="en-US" sz="1600" dirty="0">
                <a:latin typeface="Consolas" panose="020B0609020204030204" pitchFamily="49" charset="0"/>
              </a:rPr>
              <a:t>#include &lt;</a:t>
            </a:r>
            <a:r>
              <a:rPr lang="en-US" sz="1600" dirty="0" err="1">
                <a:latin typeface="Consolas" panose="020B0609020204030204" pitchFamily="49" charset="0"/>
              </a:rPr>
              <a:t>pthread.h</a:t>
            </a:r>
            <a:r>
              <a:rPr lang="en-US" sz="1600" dirty="0">
                <a:latin typeface="Consolas" panose="020B0609020204030204" pitchFamily="49" charset="0"/>
              </a:rPr>
              <a:t>&gt;</a:t>
            </a:r>
          </a:p>
          <a:p>
            <a:pPr marL="0" indent="0">
              <a:buNone/>
            </a:pPr>
            <a:r>
              <a:rPr lang="en-US" sz="1600" dirty="0" err="1">
                <a:latin typeface="Consolas" panose="020B0609020204030204" pitchFamily="49" charset="0"/>
              </a:rPr>
              <a:t>int</a:t>
            </a:r>
            <a:r>
              <a:rPr lang="en-US" sz="1600" dirty="0">
                <a:latin typeface="Consolas" panose="020B0609020204030204" pitchFamily="49" charset="0"/>
              </a:rPr>
              <a:t> max;</a:t>
            </a:r>
          </a:p>
          <a:p>
            <a:pPr marL="0" indent="0">
              <a:buNone/>
            </a:pPr>
            <a:r>
              <a:rPr lang="en-US" sz="1600" dirty="0">
                <a:latin typeface="Consolas" panose="020B0609020204030204" pitchFamily="49" charset="0"/>
              </a:rPr>
              <a:t>// shared global variable</a:t>
            </a:r>
          </a:p>
          <a:p>
            <a:pPr marL="0" indent="0">
              <a:buNone/>
            </a:pPr>
            <a:r>
              <a:rPr lang="en-US" sz="1600" dirty="0">
                <a:latin typeface="Consolas" panose="020B0609020204030204" pitchFamily="49" charset="0"/>
              </a:rPr>
              <a:t>volatile </a:t>
            </a:r>
            <a:r>
              <a:rPr lang="en-US" sz="1600" dirty="0" err="1">
                <a:latin typeface="Consolas" panose="020B0609020204030204" pitchFamily="49" charset="0"/>
              </a:rPr>
              <a:t>int</a:t>
            </a:r>
            <a:r>
              <a:rPr lang="en-US" sz="1600" dirty="0">
                <a:latin typeface="Consolas" panose="020B0609020204030204" pitchFamily="49" charset="0"/>
              </a:rPr>
              <a:t> counter = 0;</a:t>
            </a:r>
          </a:p>
          <a:p>
            <a:pPr marL="0" indent="0">
              <a:buNone/>
            </a:pPr>
            <a:r>
              <a:rPr lang="en-US" sz="1600" dirty="0">
                <a:latin typeface="Consolas" panose="020B0609020204030204" pitchFamily="49" charset="0"/>
              </a:rPr>
              <a:t>void * </a:t>
            </a:r>
            <a:r>
              <a:rPr lang="en-US" sz="1600" dirty="0" err="1">
                <a:latin typeface="Consolas" panose="020B0609020204030204" pitchFamily="49" charset="0"/>
              </a:rPr>
              <a:t>mythread</a:t>
            </a:r>
            <a:r>
              <a:rPr lang="en-US" sz="1600" dirty="0">
                <a:latin typeface="Consolas" panose="020B0609020204030204" pitchFamily="49" charset="0"/>
              </a:rPr>
              <a:t>(void *</a:t>
            </a:r>
            <a:r>
              <a:rPr lang="en-US" sz="1600" dirty="0" err="1">
                <a:latin typeface="Consolas" panose="020B0609020204030204" pitchFamily="49" charset="0"/>
              </a:rPr>
              <a:t>arg</a:t>
            </a:r>
            <a:r>
              <a:rPr lang="en-US" sz="1600" dirty="0">
                <a:latin typeface="Consolas" panose="020B0609020204030204" pitchFamily="49" charset="0"/>
              </a:rPr>
              <a:t>)</a:t>
            </a:r>
          </a:p>
          <a:p>
            <a:pPr marL="0" indent="0">
              <a:buNone/>
            </a:pPr>
            <a:r>
              <a:rPr lang="en-US" sz="1600" dirty="0">
                <a:latin typeface="Consolas" panose="020B0609020204030204" pitchFamily="49" charset="0"/>
              </a:rPr>
              <a:t>{</a:t>
            </a:r>
          </a:p>
          <a:p>
            <a:pPr marL="0" indent="0">
              <a:buNone/>
            </a:pPr>
            <a:r>
              <a:rPr lang="en-US" sz="1600" dirty="0">
                <a:latin typeface="Consolas" panose="020B0609020204030204" pitchFamily="49" charset="0"/>
              </a:rPr>
              <a:t>  char *letter = </a:t>
            </a:r>
            <a:r>
              <a:rPr lang="en-US" sz="1600" dirty="0" err="1">
                <a:latin typeface="Consolas" panose="020B0609020204030204" pitchFamily="49" charset="0"/>
              </a:rPr>
              <a:t>arg</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int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 // stack</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("%s: begin\n", letter);</a:t>
            </a:r>
          </a:p>
          <a:p>
            <a:pPr marL="0" indent="0">
              <a:buNone/>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max; </a:t>
            </a:r>
            <a:r>
              <a:rPr lang="en-US" sz="1600" dirty="0" err="1">
                <a:latin typeface="Consolas" panose="020B0609020204030204" pitchFamily="49" charset="0"/>
              </a:rPr>
              <a:t>i</a:t>
            </a:r>
            <a:r>
              <a:rPr lang="en-US" sz="1600" dirty="0">
                <a:latin typeface="Consolas" panose="020B0609020204030204" pitchFamily="49" charset="0"/>
              </a:rPr>
              <a:t>++) {</a:t>
            </a:r>
          </a:p>
          <a:p>
            <a:pPr marL="0" indent="0">
              <a:buNone/>
            </a:pPr>
            <a:r>
              <a:rPr lang="en-US" sz="1600" dirty="0">
                <a:latin typeface="Consolas" panose="020B0609020204030204" pitchFamily="49" charset="0"/>
              </a:rPr>
              <a:t>    counter = counter + 1;</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("%s: done\n", letter);</a:t>
            </a:r>
          </a:p>
          <a:p>
            <a:pPr marL="0" indent="0">
              <a:buNone/>
            </a:pPr>
            <a:r>
              <a:rPr lang="en-US" sz="1600" dirty="0">
                <a:latin typeface="Consolas" panose="020B0609020204030204" pitchFamily="49" charset="0"/>
              </a:rPr>
              <a:t>  return NULL;</a:t>
            </a:r>
          </a:p>
          <a:p>
            <a:pPr marL="0" indent="0">
              <a:buNone/>
            </a:pPr>
            <a:r>
              <a:rPr lang="en-US" sz="1600" dirty="0">
                <a:latin typeface="Consolas" panose="020B0609020204030204" pitchFamily="49" charset="0"/>
              </a:rPr>
              <a:t>}</a:t>
            </a:r>
          </a:p>
        </p:txBody>
      </p:sp>
      <p:sp>
        <p:nvSpPr>
          <p:cNvPr id="6" name="Content Placeholder 2"/>
          <p:cNvSpPr txBox="1">
            <a:spLocks/>
          </p:cNvSpPr>
          <p:nvPr/>
        </p:nvSpPr>
        <p:spPr>
          <a:xfrm>
            <a:off x="3682927" y="247726"/>
            <a:ext cx="5192132" cy="61233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err="1">
                <a:latin typeface="Consolas" panose="020B0609020204030204" pitchFamily="49" charset="0"/>
              </a:rPr>
              <a:t>int</a:t>
            </a:r>
            <a:r>
              <a:rPr lang="en-US" sz="1600" dirty="0">
                <a:latin typeface="Consolas" panose="020B0609020204030204" pitchFamily="49" charset="0"/>
              </a:rPr>
              <a:t> main(</a:t>
            </a:r>
            <a:r>
              <a:rPr lang="en-US" sz="1600" dirty="0" err="1">
                <a:latin typeface="Consolas" panose="020B0609020204030204" pitchFamily="49" charset="0"/>
              </a:rPr>
              <a:t>int</a:t>
            </a:r>
            <a:r>
              <a:rPr lang="en-US" sz="1600" dirty="0">
                <a:latin typeface="Consolas" panose="020B0609020204030204" pitchFamily="49" charset="0"/>
              </a:rPr>
              <a:t> </a:t>
            </a:r>
            <a:r>
              <a:rPr lang="en-US" sz="1600" dirty="0" err="1">
                <a:latin typeface="Consolas" panose="020B0609020204030204" pitchFamily="49" charset="0"/>
              </a:rPr>
              <a:t>argc</a:t>
            </a:r>
            <a:r>
              <a:rPr lang="en-US" sz="1600" dirty="0">
                <a:latin typeface="Consolas" panose="020B0609020204030204" pitchFamily="49" charset="0"/>
              </a:rPr>
              <a:t>, char *</a:t>
            </a:r>
            <a:r>
              <a:rPr lang="en-US" sz="1600" dirty="0" err="1">
                <a:latin typeface="Consolas" panose="020B0609020204030204" pitchFamily="49" charset="0"/>
              </a:rPr>
              <a:t>argv</a:t>
            </a:r>
            <a:r>
              <a:rPr lang="en-US" sz="1600" dirty="0">
                <a:latin typeface="Consolas" panose="020B0609020204030204" pitchFamily="49" charset="0"/>
              </a:rPr>
              <a:t>[]) {                    </a:t>
            </a:r>
          </a:p>
          <a:p>
            <a:pPr marL="0" indent="0">
              <a:buNone/>
            </a:pPr>
            <a:r>
              <a:rPr lang="en-US" sz="1600" dirty="0">
                <a:latin typeface="Consolas" panose="020B0609020204030204" pitchFamily="49" charset="0"/>
              </a:rPr>
              <a:t>  if (</a:t>
            </a:r>
            <a:r>
              <a:rPr lang="en-US" sz="1600" dirty="0" err="1">
                <a:latin typeface="Consolas" panose="020B0609020204030204" pitchFamily="49" charset="0"/>
              </a:rPr>
              <a:t>argc</a:t>
            </a:r>
            <a:r>
              <a:rPr lang="en-US" sz="1600" dirty="0">
                <a:latin typeface="Consolas" panose="020B0609020204030204" pitchFamily="49" charset="0"/>
              </a:rPr>
              <a:t> != 2)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fprintf</a:t>
            </a:r>
            <a:r>
              <a:rPr lang="en-US" sz="1600" dirty="0">
                <a:latin typeface="Consolas" panose="020B0609020204030204" pitchFamily="49" charset="0"/>
              </a:rPr>
              <a:t>(</a:t>
            </a:r>
            <a:r>
              <a:rPr lang="en-US" sz="1600" dirty="0" err="1">
                <a:latin typeface="Consolas" panose="020B0609020204030204" pitchFamily="49" charset="0"/>
              </a:rPr>
              <a:t>stderr</a:t>
            </a:r>
            <a:r>
              <a:rPr lang="en-US" sz="1600" dirty="0">
                <a:latin typeface="Consolas" panose="020B0609020204030204" pitchFamily="49" charset="0"/>
              </a:rPr>
              <a:t>, "usage: ...\n");</a:t>
            </a:r>
          </a:p>
          <a:p>
            <a:pPr marL="0" indent="0">
              <a:buNone/>
            </a:pPr>
            <a:r>
              <a:rPr lang="en-US" sz="1600" dirty="0">
                <a:latin typeface="Consolas" panose="020B0609020204030204" pitchFamily="49" charset="0"/>
              </a:rPr>
              <a:t>    exit(1);</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max = </a:t>
            </a:r>
            <a:r>
              <a:rPr lang="en-US" sz="1600" dirty="0" err="1">
                <a:latin typeface="Consolas" panose="020B0609020204030204" pitchFamily="49" charset="0"/>
              </a:rPr>
              <a:t>atoi</a:t>
            </a:r>
            <a:r>
              <a:rPr lang="en-US" sz="1600" dirty="0">
                <a:latin typeface="Consolas" panose="020B0609020204030204" pitchFamily="49" charset="0"/>
              </a:rPr>
              <a:t>(</a:t>
            </a:r>
            <a:r>
              <a:rPr lang="en-US" sz="1600" dirty="0" err="1">
                <a:latin typeface="Consolas" panose="020B0609020204030204" pitchFamily="49" charset="0"/>
              </a:rPr>
              <a:t>argv</a:t>
            </a:r>
            <a:r>
              <a:rPr lang="en-US" sz="1600" dirty="0">
                <a:latin typeface="Consolas" panose="020B0609020204030204" pitchFamily="49" charset="0"/>
              </a:rPr>
              <a:t>[1]);</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a:t>
            </a:r>
            <a:r>
              <a:rPr lang="en-US" sz="1600" dirty="0" err="1">
                <a:latin typeface="Consolas" panose="020B0609020204030204" pitchFamily="49" charset="0"/>
              </a:rPr>
              <a:t>pthread_t</a:t>
            </a:r>
            <a:r>
              <a:rPr lang="en-US" sz="1600" dirty="0">
                <a:latin typeface="Consolas" panose="020B0609020204030204" pitchFamily="49" charset="0"/>
              </a:rPr>
              <a:t> p1, p2;</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("main: begin [counter = %d] [%x]\n",</a:t>
            </a:r>
          </a:p>
          <a:p>
            <a:pPr marL="0" indent="0">
              <a:buNone/>
            </a:pPr>
            <a:r>
              <a:rPr lang="en-US" sz="1600" dirty="0">
                <a:latin typeface="Consolas" panose="020B0609020204030204" pitchFamily="49" charset="0"/>
              </a:rPr>
              <a:t>         counter, (unsigned </a:t>
            </a:r>
            <a:r>
              <a:rPr lang="en-US" sz="1600" dirty="0" err="1">
                <a:latin typeface="Consolas" panose="020B0609020204030204" pitchFamily="49" charset="0"/>
              </a:rPr>
              <a:t>int</a:t>
            </a:r>
            <a:r>
              <a:rPr lang="en-US" sz="1600" dirty="0">
                <a:latin typeface="Consolas" panose="020B0609020204030204" pitchFamily="49" charset="0"/>
              </a:rPr>
              <a:t>) &amp;counter);</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Pthread_create</a:t>
            </a:r>
            <a:r>
              <a:rPr lang="en-US" sz="1600" dirty="0">
                <a:latin typeface="Consolas" panose="020B0609020204030204" pitchFamily="49" charset="0"/>
              </a:rPr>
              <a:t>(&amp;p1, NULL, </a:t>
            </a:r>
            <a:r>
              <a:rPr lang="en-US" sz="1600" dirty="0" err="1">
                <a:latin typeface="Consolas" panose="020B0609020204030204" pitchFamily="49" charset="0"/>
              </a:rPr>
              <a:t>mythread</a:t>
            </a:r>
            <a:r>
              <a:rPr lang="en-US" sz="1600" dirty="0">
                <a:latin typeface="Consolas" panose="020B0609020204030204" pitchFamily="49" charset="0"/>
              </a:rPr>
              <a:t>, "A");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Pthread_create</a:t>
            </a:r>
            <a:r>
              <a:rPr lang="en-US" sz="1600" dirty="0">
                <a:latin typeface="Consolas" panose="020B0609020204030204" pitchFamily="49" charset="0"/>
              </a:rPr>
              <a:t>(&amp;p2, NULL, </a:t>
            </a:r>
            <a:r>
              <a:rPr lang="en-US" sz="1600" dirty="0" err="1">
                <a:latin typeface="Consolas" panose="020B0609020204030204" pitchFamily="49" charset="0"/>
              </a:rPr>
              <a:t>mythread</a:t>
            </a:r>
            <a:r>
              <a:rPr lang="en-US" sz="1600" dirty="0">
                <a:latin typeface="Consolas" panose="020B0609020204030204" pitchFamily="49" charset="0"/>
              </a:rPr>
              <a:t>, "B");</a:t>
            </a:r>
          </a:p>
          <a:p>
            <a:pPr marL="0" indent="0">
              <a:buNone/>
            </a:pPr>
            <a:r>
              <a:rPr lang="en-US" sz="1600" dirty="0">
                <a:latin typeface="Consolas" panose="020B0609020204030204" pitchFamily="49" charset="0"/>
              </a:rPr>
              <a:t>  // join waits for the threads to finish</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Pthread_join</a:t>
            </a:r>
            <a:r>
              <a:rPr lang="en-US" sz="1600" dirty="0">
                <a:latin typeface="Consolas" panose="020B0609020204030204" pitchFamily="49" charset="0"/>
              </a:rPr>
              <a:t>(p1, NULL);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Pthread_join</a:t>
            </a:r>
            <a:r>
              <a:rPr lang="en-US" sz="1600" dirty="0">
                <a:latin typeface="Consolas" panose="020B0609020204030204" pitchFamily="49" charset="0"/>
              </a:rPr>
              <a:t>(p2, NULL);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("main: done\n [counter: %d]\n</a:t>
            </a:r>
          </a:p>
          <a:p>
            <a:pPr marL="0" indent="0">
              <a:buNone/>
            </a:pPr>
            <a:r>
              <a:rPr lang="en-US" sz="1600" dirty="0">
                <a:latin typeface="Consolas" panose="020B0609020204030204" pitchFamily="49" charset="0"/>
              </a:rPr>
              <a:t>         [should: %d]\n", counter, max*2);</a:t>
            </a:r>
          </a:p>
          <a:p>
            <a:pPr marL="0" indent="0">
              <a:buNone/>
            </a:pPr>
            <a:r>
              <a:rPr lang="en-US" sz="1600" dirty="0">
                <a:latin typeface="Consolas" panose="020B0609020204030204" pitchFamily="49" charset="0"/>
              </a:rPr>
              <a:t>  return 0;</a:t>
            </a:r>
          </a:p>
          <a:p>
            <a:pPr marL="0" indent="0">
              <a:buNone/>
            </a:pPr>
            <a:r>
              <a:rPr lang="en-US" sz="1600" dirty="0">
                <a:latin typeface="Consolas" panose="020B0609020204030204" pitchFamily="49" charset="0"/>
              </a:rPr>
              <a:t>}</a:t>
            </a:r>
          </a:p>
        </p:txBody>
      </p:sp>
    </p:spTree>
    <p:extLst>
      <p:ext uri="{BB962C8B-B14F-4D97-AF65-F5344CB8AC3E}">
        <p14:creationId xmlns:p14="http://schemas.microsoft.com/office/powerpoint/2010/main" val="2147548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Control: </a:t>
            </a:r>
            <a:r>
              <a:rPr lang="en-US" dirty="0" err="1"/>
              <a:t>Mutex</a:t>
            </a:r>
            <a:endParaRPr lang="en-US" dirty="0"/>
          </a:p>
        </p:txBody>
      </p:sp>
      <p:sp>
        <p:nvSpPr>
          <p:cNvPr id="3" name="Content Placeholder 2"/>
          <p:cNvSpPr>
            <a:spLocks noGrp="1"/>
          </p:cNvSpPr>
          <p:nvPr>
            <p:ph idx="1"/>
          </p:nvPr>
        </p:nvSpPr>
        <p:spPr/>
        <p:txBody>
          <a:bodyPr/>
          <a:lstStyle/>
          <a:p>
            <a:r>
              <a:rPr lang="en-US" dirty="0"/>
              <a:t>Basic</a:t>
            </a:r>
          </a:p>
          <a:p>
            <a:endParaRPr lang="en-US" dirty="0"/>
          </a:p>
          <a:p>
            <a:endParaRPr lang="en-US" dirty="0"/>
          </a:p>
          <a:p>
            <a:endParaRPr lang="en-US" dirty="0"/>
          </a:p>
          <a:p>
            <a:r>
              <a:rPr lang="en-US" altLang="zh-CN" dirty="0"/>
              <a:t>Others</a:t>
            </a:r>
            <a:endParaRPr lang="en-US" dirty="0"/>
          </a:p>
        </p:txBody>
      </p:sp>
      <p:sp>
        <p:nvSpPr>
          <p:cNvPr id="4" name="Content Placeholder 2"/>
          <p:cNvSpPr txBox="1">
            <a:spLocks/>
          </p:cNvSpPr>
          <p:nvPr/>
        </p:nvSpPr>
        <p:spPr>
          <a:xfrm>
            <a:off x="1201830" y="2337617"/>
            <a:ext cx="7385989" cy="3582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latin typeface="Palatino-Roman"/>
              </a:rPr>
              <a:t>pthread_mutex_t</a:t>
            </a:r>
            <a:r>
              <a:rPr lang="en-US" sz="1800" dirty="0">
                <a:latin typeface="Palatino-Roman"/>
              </a:rPr>
              <a:t> lock = PTHREAD_MUTEX_INITIALIZER;</a:t>
            </a:r>
          </a:p>
          <a:p>
            <a:pPr marL="0" indent="0">
              <a:buNone/>
            </a:pPr>
            <a:r>
              <a:rPr lang="en-US" sz="1800" dirty="0" err="1">
                <a:latin typeface="Palatino-Roman"/>
              </a:rPr>
              <a:t>pthread_mutex_lock</a:t>
            </a:r>
            <a:r>
              <a:rPr lang="en-US" sz="1800" dirty="0">
                <a:latin typeface="Palatino-Roman"/>
              </a:rPr>
              <a:t>(&amp;lock);</a:t>
            </a:r>
          </a:p>
          <a:p>
            <a:pPr marL="0" indent="0">
              <a:buNone/>
            </a:pPr>
            <a:r>
              <a:rPr lang="en-US" sz="1800" dirty="0">
                <a:latin typeface="Palatino-Roman"/>
              </a:rPr>
              <a:t>x = x + 1; // or whatever your critical section is</a:t>
            </a:r>
          </a:p>
          <a:p>
            <a:pPr marL="0" indent="0">
              <a:buNone/>
            </a:pPr>
            <a:r>
              <a:rPr lang="en-US" sz="1800" dirty="0" err="1">
                <a:latin typeface="Palatino-Roman"/>
              </a:rPr>
              <a:t>pthread_mutex_unlock</a:t>
            </a:r>
            <a:r>
              <a:rPr lang="en-US" sz="1800" dirty="0">
                <a:latin typeface="Palatino-Roman"/>
              </a:rPr>
              <a:t>(&amp;lock);</a:t>
            </a:r>
          </a:p>
          <a:p>
            <a:pPr marL="0" indent="0">
              <a:buNone/>
            </a:pPr>
            <a:endParaRPr lang="en-US" sz="1800" dirty="0">
              <a:latin typeface="Palatino-Roman"/>
            </a:endParaRPr>
          </a:p>
          <a:p>
            <a:pPr marL="0" indent="0">
              <a:buNone/>
            </a:pPr>
            <a:r>
              <a:rPr lang="en-US" sz="1800" dirty="0" err="1">
                <a:latin typeface="Palatino-Roman"/>
              </a:rPr>
              <a:t>int</a:t>
            </a:r>
            <a:r>
              <a:rPr lang="en-US" sz="1800" dirty="0">
                <a:latin typeface="Palatino-Roman"/>
              </a:rPr>
              <a:t> </a:t>
            </a:r>
            <a:r>
              <a:rPr lang="en-US" sz="1800" dirty="0" err="1">
                <a:latin typeface="Palatino-Roman"/>
              </a:rPr>
              <a:t>pthread_mutex_trylock</a:t>
            </a:r>
            <a:r>
              <a:rPr lang="en-US" sz="1800" dirty="0">
                <a:latin typeface="Palatino-Roman"/>
              </a:rPr>
              <a:t>(</a:t>
            </a:r>
            <a:r>
              <a:rPr lang="en-US" sz="1800" dirty="0" err="1">
                <a:latin typeface="Palatino-Roman"/>
              </a:rPr>
              <a:t>pthread_mutex_t</a:t>
            </a:r>
            <a:r>
              <a:rPr lang="en-US" sz="1800" dirty="0">
                <a:latin typeface="Palatino-Roman"/>
              </a:rPr>
              <a:t> *</a:t>
            </a:r>
            <a:r>
              <a:rPr lang="en-US" sz="1800" dirty="0" err="1">
                <a:latin typeface="Palatino-Roman"/>
              </a:rPr>
              <a:t>mutex</a:t>
            </a:r>
            <a:r>
              <a:rPr lang="en-US" sz="1800" dirty="0">
                <a:latin typeface="Palatino-Roman"/>
              </a:rPr>
              <a:t>);</a:t>
            </a:r>
          </a:p>
          <a:p>
            <a:pPr marL="0" indent="0">
              <a:buNone/>
            </a:pPr>
            <a:r>
              <a:rPr lang="en-US" sz="1800" dirty="0" err="1">
                <a:latin typeface="Palatino-Roman"/>
              </a:rPr>
              <a:t>int</a:t>
            </a:r>
            <a:r>
              <a:rPr lang="en-US" sz="1800" dirty="0">
                <a:latin typeface="Palatino-Roman"/>
              </a:rPr>
              <a:t> </a:t>
            </a:r>
            <a:r>
              <a:rPr lang="en-US" sz="1800" dirty="0" err="1">
                <a:latin typeface="Palatino-Roman"/>
              </a:rPr>
              <a:t>pthread_mutex_timedlock</a:t>
            </a:r>
            <a:r>
              <a:rPr lang="en-US" sz="1800" dirty="0">
                <a:latin typeface="Palatino-Roman"/>
              </a:rPr>
              <a:t>(</a:t>
            </a:r>
            <a:r>
              <a:rPr lang="en-US" sz="1800" dirty="0" err="1">
                <a:latin typeface="Palatino-Roman"/>
              </a:rPr>
              <a:t>pthread_mutex_t</a:t>
            </a:r>
            <a:r>
              <a:rPr lang="en-US" sz="1800" dirty="0">
                <a:latin typeface="Palatino-Roman"/>
              </a:rPr>
              <a:t> *</a:t>
            </a:r>
            <a:r>
              <a:rPr lang="en-US" sz="1800" dirty="0" err="1">
                <a:latin typeface="Palatino-Roman"/>
              </a:rPr>
              <a:t>mutex</a:t>
            </a:r>
            <a:r>
              <a:rPr lang="en-US" sz="1800" dirty="0">
                <a:latin typeface="Palatino-Roman"/>
              </a:rPr>
              <a:t>,</a:t>
            </a:r>
          </a:p>
          <a:p>
            <a:pPr marL="0" indent="0">
              <a:buNone/>
            </a:pPr>
            <a:r>
              <a:rPr lang="en-US" sz="1800" dirty="0">
                <a:latin typeface="Palatino-Roman"/>
              </a:rPr>
              <a:t>                            </a:t>
            </a:r>
            <a:r>
              <a:rPr lang="en-US" sz="1800" dirty="0" err="1">
                <a:latin typeface="Palatino-Roman"/>
              </a:rPr>
              <a:t>struct</a:t>
            </a:r>
            <a:r>
              <a:rPr lang="en-US" sz="1800" dirty="0">
                <a:latin typeface="Palatino-Roman"/>
              </a:rPr>
              <a:t> </a:t>
            </a:r>
            <a:r>
              <a:rPr lang="en-US" sz="1800" dirty="0" err="1">
                <a:latin typeface="Palatino-Roman"/>
              </a:rPr>
              <a:t>timespec</a:t>
            </a:r>
            <a:r>
              <a:rPr lang="en-US" sz="1800" dirty="0">
                <a:latin typeface="Palatino-Roman"/>
              </a:rPr>
              <a:t> *</a:t>
            </a:r>
            <a:r>
              <a:rPr lang="en-US" sz="1800" dirty="0" err="1">
                <a:latin typeface="Palatino-Roman"/>
              </a:rPr>
              <a:t>abs_timeout</a:t>
            </a:r>
            <a:r>
              <a:rPr lang="en-US" sz="1800" dirty="0">
                <a:latin typeface="Palatino-Roman"/>
              </a:rPr>
              <a:t>);</a:t>
            </a:r>
          </a:p>
          <a:p>
            <a:pPr marL="0" indent="0">
              <a:buNone/>
            </a:pPr>
            <a:endParaRPr lang="en-US" sz="1800" dirty="0">
              <a:latin typeface="Palatino-Roman"/>
            </a:endParaRPr>
          </a:p>
        </p:txBody>
      </p:sp>
    </p:spTree>
    <p:extLst>
      <p:ext uri="{BB962C8B-B14F-4D97-AF65-F5344CB8AC3E}">
        <p14:creationId xmlns:p14="http://schemas.microsoft.com/office/powerpoint/2010/main" val="2474107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58800"/>
            <a:ext cx="7886700" cy="5618163"/>
          </a:xfrm>
        </p:spPr>
        <p:txBody>
          <a:bodyPr>
            <a:normAutofit fontScale="70000" lnSpcReduction="20000"/>
          </a:bodyPr>
          <a:lstStyle/>
          <a:p>
            <a:pPr marL="0" indent="0">
              <a:buNone/>
            </a:pPr>
            <a:r>
              <a:rPr lang="en-US" dirty="0" err="1">
                <a:latin typeface="Consolas" panose="020B0609020204030204" pitchFamily="49" charset="0"/>
                <a:cs typeface="Consolas" panose="020B0609020204030204" pitchFamily="49" charset="0"/>
              </a:rPr>
              <a:t>typedef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__</a:t>
            </a:r>
            <a:r>
              <a:rPr lang="en-US" dirty="0" err="1">
                <a:latin typeface="Consolas" panose="020B0609020204030204" pitchFamily="49" charset="0"/>
                <a:cs typeface="Consolas" panose="020B0609020204030204" pitchFamily="49" charset="0"/>
              </a:rPr>
              <a:t>lock_t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flag; } </a:t>
            </a:r>
            <a:r>
              <a:rPr lang="en-US" dirty="0" err="1">
                <a:latin typeface="Consolas" panose="020B0609020204030204" pitchFamily="49" charset="0"/>
                <a:cs typeface="Consolas" panose="020B0609020204030204" pitchFamily="49" charset="0"/>
              </a:rPr>
              <a:t>lock_t</a:t>
            </a: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init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lock_t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mutex</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 0 -&gt; lock is available, 1 -&gt; held</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mutex</a:t>
            </a:r>
            <a:r>
              <a:rPr lang="en-US" dirty="0">
                <a:latin typeface="Consolas" panose="020B0609020204030204" pitchFamily="49" charset="0"/>
                <a:cs typeface="Consolas" panose="020B0609020204030204" pitchFamily="49" charset="0"/>
              </a:rPr>
              <a:t>-&gt;flag = 0;</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void lock(</a:t>
            </a:r>
            <a:r>
              <a:rPr lang="en-US" dirty="0" err="1">
                <a:latin typeface="Consolas" panose="020B0609020204030204" pitchFamily="49" charset="0"/>
                <a:cs typeface="Consolas" panose="020B0609020204030204" pitchFamily="49" charset="0"/>
              </a:rPr>
              <a:t>lock_t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mutex</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while (</a:t>
            </a:r>
            <a:r>
              <a:rPr lang="en-US" dirty="0" err="1">
                <a:latin typeface="Consolas" panose="020B0609020204030204" pitchFamily="49" charset="0"/>
                <a:cs typeface="Consolas" panose="020B0609020204030204" pitchFamily="49" charset="0"/>
              </a:rPr>
              <a:t>mutex</a:t>
            </a:r>
            <a:r>
              <a:rPr lang="en-US" dirty="0">
                <a:latin typeface="Consolas" panose="020B0609020204030204" pitchFamily="49" charset="0"/>
                <a:cs typeface="Consolas" panose="020B0609020204030204" pitchFamily="49" charset="0"/>
              </a:rPr>
              <a:t>-&gt;flag == 1) // TEST the flag</a:t>
            </a:r>
          </a:p>
          <a:p>
            <a:pPr marL="0" indent="0">
              <a:buNone/>
            </a:pPr>
            <a:r>
              <a:rPr lang="en-US" dirty="0">
                <a:latin typeface="Consolas" panose="020B0609020204030204" pitchFamily="49" charset="0"/>
                <a:cs typeface="Consolas" panose="020B0609020204030204" pitchFamily="49" charset="0"/>
              </a:rPr>
              <a:t>    ; // spin-wait (do nothing)</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mutex</a:t>
            </a:r>
            <a:r>
              <a:rPr lang="en-US" dirty="0">
                <a:latin typeface="Consolas" panose="020B0609020204030204" pitchFamily="49" charset="0"/>
                <a:cs typeface="Consolas" panose="020B0609020204030204" pitchFamily="49" charset="0"/>
              </a:rPr>
              <a:t>-&gt;flag = 1; // now SET it!</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void unlock(</a:t>
            </a:r>
            <a:r>
              <a:rPr lang="en-US" dirty="0" err="1">
                <a:latin typeface="Consolas" panose="020B0609020204030204" pitchFamily="49" charset="0"/>
                <a:cs typeface="Consolas" panose="020B0609020204030204" pitchFamily="49" charset="0"/>
              </a:rPr>
              <a:t>lock_t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mutex</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mutex</a:t>
            </a:r>
            <a:r>
              <a:rPr lang="en-US" dirty="0">
                <a:latin typeface="Consolas" panose="020B0609020204030204" pitchFamily="49" charset="0"/>
                <a:cs typeface="Consolas" panose="020B0609020204030204" pitchFamily="49" charset="0"/>
              </a:rPr>
              <a:t>-&gt;flag = 0;</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69073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Scheduling Control:</a:t>
            </a:r>
            <a:br>
              <a:rPr lang="en-US" dirty="0"/>
            </a:br>
            <a:r>
              <a:rPr lang="en-US" dirty="0"/>
              <a:t>Condition Variable</a:t>
            </a:r>
          </a:p>
        </p:txBody>
      </p:sp>
      <p:sp>
        <p:nvSpPr>
          <p:cNvPr id="3" name="Content Placeholder 2"/>
          <p:cNvSpPr>
            <a:spLocks noGrp="1"/>
          </p:cNvSpPr>
          <p:nvPr>
            <p:ph idx="1"/>
          </p:nvPr>
        </p:nvSpPr>
        <p:spPr/>
        <p:txBody>
          <a:bodyPr/>
          <a:lstStyle/>
          <a:p>
            <a:r>
              <a:rPr lang="en-US" altLang="zh-CN" dirty="0" err="1"/>
              <a:t>Initilization</a:t>
            </a:r>
            <a:endParaRPr lang="en-US" altLang="zh-CN" dirty="0"/>
          </a:p>
          <a:p>
            <a:endParaRPr lang="en-US" dirty="0"/>
          </a:p>
          <a:p>
            <a:endParaRPr lang="en-US" dirty="0"/>
          </a:p>
          <a:p>
            <a:r>
              <a:rPr lang="en-US" altLang="zh-CN" dirty="0"/>
              <a:t>Wait side</a:t>
            </a:r>
          </a:p>
          <a:p>
            <a:endParaRPr lang="en-US" dirty="0"/>
          </a:p>
          <a:p>
            <a:endParaRPr lang="en-US" dirty="0"/>
          </a:p>
          <a:p>
            <a:r>
              <a:rPr lang="en-US" dirty="0"/>
              <a:t>Signal side</a:t>
            </a:r>
          </a:p>
        </p:txBody>
      </p:sp>
      <p:sp>
        <p:nvSpPr>
          <p:cNvPr id="4" name="Content Placeholder 2"/>
          <p:cNvSpPr txBox="1">
            <a:spLocks/>
          </p:cNvSpPr>
          <p:nvPr/>
        </p:nvSpPr>
        <p:spPr>
          <a:xfrm>
            <a:off x="2796987" y="585741"/>
            <a:ext cx="6525185" cy="6084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Palatino-Roman"/>
            </a:endParaRPr>
          </a:p>
          <a:p>
            <a:pPr marL="0" indent="0">
              <a:buNone/>
            </a:pPr>
            <a:endParaRPr lang="en-US" sz="1800" dirty="0">
              <a:latin typeface="Palatino-Roman"/>
            </a:endParaRPr>
          </a:p>
          <a:p>
            <a:pPr marL="0" indent="0">
              <a:buNone/>
            </a:pPr>
            <a:endParaRPr lang="en-US" sz="1800" dirty="0">
              <a:latin typeface="Palatino-Roman"/>
            </a:endParaRPr>
          </a:p>
          <a:p>
            <a:pPr marL="0" indent="0">
              <a:buNone/>
            </a:pPr>
            <a:r>
              <a:rPr lang="en-US" sz="1800" dirty="0" err="1">
                <a:latin typeface="Palatino-Roman"/>
              </a:rPr>
              <a:t>pthread_mutex_t</a:t>
            </a:r>
            <a:r>
              <a:rPr lang="en-US" sz="1800" dirty="0">
                <a:latin typeface="Palatino-Roman"/>
              </a:rPr>
              <a:t> lock = PTHREAD_MUTEX_INITIALIZER;</a:t>
            </a:r>
          </a:p>
          <a:p>
            <a:pPr marL="0" indent="0">
              <a:buNone/>
            </a:pPr>
            <a:r>
              <a:rPr lang="en-US" sz="1800" dirty="0" err="1">
                <a:latin typeface="Palatino-Roman"/>
              </a:rPr>
              <a:t>pthread_cond_t</a:t>
            </a:r>
            <a:r>
              <a:rPr lang="en-US" sz="1800" dirty="0">
                <a:latin typeface="Palatino-Roman"/>
              </a:rPr>
              <a:t> </a:t>
            </a:r>
            <a:r>
              <a:rPr lang="en-US" sz="1800" dirty="0" err="1">
                <a:latin typeface="Palatino-Roman"/>
              </a:rPr>
              <a:t>init</a:t>
            </a:r>
            <a:r>
              <a:rPr lang="en-US" sz="1800" dirty="0">
                <a:latin typeface="Palatino-Roman"/>
              </a:rPr>
              <a:t> = PTHREAD_COND_INITIALIZER;</a:t>
            </a:r>
          </a:p>
          <a:p>
            <a:pPr marL="0" indent="0">
              <a:buNone/>
            </a:pPr>
            <a:endParaRPr lang="en-US" sz="1800" dirty="0">
              <a:latin typeface="Palatino-Roman"/>
            </a:endParaRPr>
          </a:p>
          <a:p>
            <a:pPr marL="0" indent="0">
              <a:buNone/>
            </a:pPr>
            <a:r>
              <a:rPr lang="en-US" sz="1800" dirty="0" err="1">
                <a:latin typeface="Palatino-Roman"/>
              </a:rPr>
              <a:t>Pthread_mutex_lock</a:t>
            </a:r>
            <a:r>
              <a:rPr lang="en-US" sz="1800" dirty="0">
                <a:latin typeface="Palatino-Roman"/>
              </a:rPr>
              <a:t>(&amp;lock);</a:t>
            </a:r>
          </a:p>
          <a:p>
            <a:pPr marL="0" indent="0">
              <a:buNone/>
            </a:pPr>
            <a:r>
              <a:rPr lang="en-US" sz="1800" dirty="0">
                <a:latin typeface="Palatino-Roman"/>
              </a:rPr>
              <a:t>while (initialized == 0)</a:t>
            </a:r>
          </a:p>
          <a:p>
            <a:pPr marL="0" indent="0">
              <a:buNone/>
            </a:pPr>
            <a:r>
              <a:rPr lang="en-US" sz="1800" dirty="0">
                <a:latin typeface="Palatino-Roman"/>
              </a:rPr>
              <a:t>    </a:t>
            </a:r>
            <a:r>
              <a:rPr lang="en-US" sz="1800" dirty="0" err="1">
                <a:latin typeface="Palatino-Roman"/>
              </a:rPr>
              <a:t>Pthread_cond_wait</a:t>
            </a:r>
            <a:r>
              <a:rPr lang="en-US" sz="1800" dirty="0">
                <a:latin typeface="Palatino-Roman"/>
              </a:rPr>
              <a:t>(&amp;</a:t>
            </a:r>
            <a:r>
              <a:rPr lang="en-US" sz="1800" dirty="0" err="1">
                <a:latin typeface="Palatino-Roman"/>
              </a:rPr>
              <a:t>init</a:t>
            </a:r>
            <a:r>
              <a:rPr lang="en-US" sz="1800" dirty="0">
                <a:latin typeface="Palatino-Roman"/>
              </a:rPr>
              <a:t>, &amp;lock);</a:t>
            </a:r>
          </a:p>
          <a:p>
            <a:pPr marL="0" indent="0">
              <a:buNone/>
            </a:pPr>
            <a:r>
              <a:rPr lang="en-US" sz="1800" dirty="0" err="1">
                <a:latin typeface="Palatino-Roman"/>
              </a:rPr>
              <a:t>Pthread_mutex_unlock</a:t>
            </a:r>
            <a:r>
              <a:rPr lang="en-US" sz="1800" dirty="0">
                <a:latin typeface="Palatino-Roman"/>
              </a:rPr>
              <a:t>(&amp;lock);</a:t>
            </a:r>
          </a:p>
          <a:p>
            <a:pPr marL="0" indent="0">
              <a:buNone/>
            </a:pPr>
            <a:endParaRPr lang="en-US" sz="1800" dirty="0">
              <a:latin typeface="Palatino-Roman"/>
            </a:endParaRPr>
          </a:p>
          <a:p>
            <a:pPr marL="0" indent="0">
              <a:buNone/>
            </a:pPr>
            <a:r>
              <a:rPr lang="en-US" sz="1800" dirty="0" err="1">
                <a:latin typeface="Palatino-Roman"/>
              </a:rPr>
              <a:t>Pthread_mutex_lock</a:t>
            </a:r>
            <a:r>
              <a:rPr lang="en-US" sz="1800" dirty="0">
                <a:latin typeface="Palatino-Roman"/>
              </a:rPr>
              <a:t>(&amp;lock);</a:t>
            </a:r>
          </a:p>
          <a:p>
            <a:pPr marL="0" indent="0">
              <a:buNone/>
            </a:pPr>
            <a:r>
              <a:rPr lang="en-US" sz="1800" dirty="0">
                <a:latin typeface="Palatino-Roman"/>
              </a:rPr>
              <a:t>initialized = 1;</a:t>
            </a:r>
          </a:p>
          <a:p>
            <a:pPr marL="0" indent="0">
              <a:buNone/>
            </a:pPr>
            <a:r>
              <a:rPr lang="en-US" sz="1800" dirty="0" err="1">
                <a:latin typeface="Palatino-Roman"/>
              </a:rPr>
              <a:t>Pthread_cond_signal</a:t>
            </a:r>
            <a:r>
              <a:rPr lang="en-US" sz="1800" dirty="0">
                <a:latin typeface="Palatino-Roman"/>
              </a:rPr>
              <a:t>(&amp;</a:t>
            </a:r>
            <a:r>
              <a:rPr lang="en-US" sz="1800" dirty="0" err="1">
                <a:latin typeface="Palatino-Roman"/>
              </a:rPr>
              <a:t>init</a:t>
            </a:r>
            <a:r>
              <a:rPr lang="en-US" sz="1800" dirty="0">
                <a:latin typeface="Palatino-Roman"/>
              </a:rPr>
              <a:t>);</a:t>
            </a:r>
          </a:p>
          <a:p>
            <a:pPr marL="0" indent="0">
              <a:buNone/>
            </a:pPr>
            <a:r>
              <a:rPr lang="en-US" sz="1800" dirty="0" err="1">
                <a:latin typeface="Palatino-Roman"/>
              </a:rPr>
              <a:t>Pthread_mutex_unlock</a:t>
            </a:r>
            <a:r>
              <a:rPr lang="en-US" sz="1800" dirty="0">
                <a:latin typeface="Palatino-Roman"/>
              </a:rPr>
              <a:t>(&amp;lock);</a:t>
            </a:r>
          </a:p>
          <a:p>
            <a:pPr marL="0" indent="0">
              <a:buNone/>
            </a:pPr>
            <a:endParaRPr lang="en-US" sz="1800" dirty="0">
              <a:latin typeface="Palatino-Roman"/>
            </a:endParaRPr>
          </a:p>
          <a:p>
            <a:pPr marL="0" indent="0">
              <a:buNone/>
            </a:pPr>
            <a:endParaRPr lang="en-US" sz="1800" dirty="0">
              <a:latin typeface="Palatino-Roman"/>
            </a:endParaRPr>
          </a:p>
        </p:txBody>
      </p:sp>
    </p:spTree>
    <p:extLst>
      <p:ext uri="{BB962C8B-B14F-4D97-AF65-F5344CB8AC3E}">
        <p14:creationId xmlns:p14="http://schemas.microsoft.com/office/powerpoint/2010/main" val="3811156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t>
            </a:r>
          </a:p>
        </p:txBody>
      </p:sp>
      <p:sp>
        <p:nvSpPr>
          <p:cNvPr id="3" name="Content Placeholder 2"/>
          <p:cNvSpPr>
            <a:spLocks noGrp="1"/>
          </p:cNvSpPr>
          <p:nvPr>
            <p:ph idx="1"/>
          </p:nvPr>
        </p:nvSpPr>
        <p:spPr/>
        <p:txBody>
          <a:bodyPr/>
          <a:lstStyle/>
          <a:p>
            <a:r>
              <a:rPr lang="en-US" dirty="0"/>
              <a:t>Concurrency leads to non-deterministic bugs</a:t>
            </a:r>
          </a:p>
          <a:p>
            <a:endParaRPr lang="en-US" dirty="0"/>
          </a:p>
          <a:p>
            <a:r>
              <a:rPr lang="en-US" dirty="0"/>
              <a:t>Whether bug manifests depends on CPU schedule!</a:t>
            </a:r>
          </a:p>
          <a:p>
            <a:endParaRPr lang="en-US" dirty="0"/>
          </a:p>
          <a:p>
            <a:r>
              <a:rPr lang="en-US" dirty="0"/>
              <a:t>Passing tests means little</a:t>
            </a:r>
          </a:p>
          <a:p>
            <a:endParaRPr lang="en-US" dirty="0"/>
          </a:p>
          <a:p>
            <a:r>
              <a:rPr lang="en-US" dirty="0"/>
              <a:t>How to program: imagine scheduler is malicious</a:t>
            </a:r>
          </a:p>
        </p:txBody>
      </p:sp>
    </p:spTree>
    <p:extLst>
      <p:ext uri="{BB962C8B-B14F-4D97-AF65-F5344CB8AC3E}">
        <p14:creationId xmlns:p14="http://schemas.microsoft.com/office/powerpoint/2010/main" val="1582831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Thread API Guidelines</a:t>
            </a:r>
            <a:endParaRPr lang="en-US" dirty="0"/>
          </a:p>
        </p:txBody>
      </p:sp>
      <p:sp>
        <p:nvSpPr>
          <p:cNvPr id="3" name="Content Placeholder 2"/>
          <p:cNvSpPr>
            <a:spLocks noGrp="1"/>
          </p:cNvSpPr>
          <p:nvPr>
            <p:ph idx="1"/>
          </p:nvPr>
        </p:nvSpPr>
        <p:spPr>
          <a:xfrm>
            <a:off x="628650" y="1825624"/>
            <a:ext cx="7886700" cy="4829699"/>
          </a:xfrm>
        </p:spPr>
        <p:txBody>
          <a:bodyPr>
            <a:normAutofit/>
          </a:bodyPr>
          <a:lstStyle/>
          <a:p>
            <a:r>
              <a:rPr lang="en-US" dirty="0"/>
              <a:t>Keep it simple</a:t>
            </a:r>
          </a:p>
          <a:p>
            <a:r>
              <a:rPr lang="en-US" dirty="0"/>
              <a:t>Minimize thread interactions</a:t>
            </a:r>
          </a:p>
          <a:p>
            <a:r>
              <a:rPr lang="en-US" dirty="0"/>
              <a:t>Initialize locks and condition variables</a:t>
            </a:r>
          </a:p>
          <a:p>
            <a:r>
              <a:rPr lang="en-US" dirty="0"/>
              <a:t>Check your return codes</a:t>
            </a:r>
          </a:p>
          <a:p>
            <a:r>
              <a:rPr lang="en-US" dirty="0"/>
              <a:t>Be careful with how you pass arguments to, and return values from, threads</a:t>
            </a:r>
          </a:p>
          <a:p>
            <a:r>
              <a:rPr lang="en-US" dirty="0"/>
              <a:t>Each thread has its own stack</a:t>
            </a:r>
          </a:p>
          <a:p>
            <a:r>
              <a:rPr lang="en-US" dirty="0"/>
              <a:t>Always use condition variables to signal between threads. Avoid simple flags!</a:t>
            </a:r>
          </a:p>
          <a:p>
            <a:r>
              <a:rPr lang="en-US" dirty="0"/>
              <a:t>Use the manual pages</a:t>
            </a:r>
          </a:p>
        </p:txBody>
      </p:sp>
    </p:spTree>
    <p:extLst>
      <p:ext uri="{BB962C8B-B14F-4D97-AF65-F5344CB8AC3E}">
        <p14:creationId xmlns:p14="http://schemas.microsoft.com/office/powerpoint/2010/main" val="2345138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for the next lecture</a:t>
            </a:r>
          </a:p>
        </p:txBody>
      </p:sp>
      <p:sp>
        <p:nvSpPr>
          <p:cNvPr id="3" name="Content Placeholder 2"/>
          <p:cNvSpPr>
            <a:spLocks noGrp="1"/>
          </p:cNvSpPr>
          <p:nvPr>
            <p:ph idx="1"/>
          </p:nvPr>
        </p:nvSpPr>
        <p:spPr>
          <a:xfrm>
            <a:off x="457200" y="1600200"/>
            <a:ext cx="4859867" cy="4834467"/>
          </a:xfrm>
        </p:spPr>
        <p:txBody>
          <a:bodyPr>
            <a:normAutofit/>
          </a:bodyPr>
          <a:lstStyle/>
          <a:p>
            <a:r>
              <a:rPr lang="en-US" dirty="0"/>
              <a:t>OSTEP chapters on Virtualization</a:t>
            </a:r>
          </a:p>
          <a:p>
            <a:pPr lvl="1"/>
            <a:r>
              <a:rPr lang="en-US" altLang="zh-CN" dirty="0"/>
              <a:t>26,</a:t>
            </a:r>
            <a:r>
              <a:rPr lang="zh-CN" altLang="en-US" dirty="0"/>
              <a:t> </a:t>
            </a:r>
            <a:r>
              <a:rPr lang="en-US" altLang="zh-CN" dirty="0"/>
              <a:t>27,</a:t>
            </a:r>
            <a:r>
              <a:rPr lang="zh-CN" altLang="en-US" dirty="0"/>
              <a:t> </a:t>
            </a:r>
            <a:r>
              <a:rPr lang="en-US" altLang="zh-CN" dirty="0"/>
              <a:t>and</a:t>
            </a:r>
            <a:r>
              <a:rPr lang="zh-CN" altLang="en-US" dirty="0"/>
              <a:t> </a:t>
            </a:r>
            <a:r>
              <a:rPr lang="en-US" altLang="zh-CN" dirty="0"/>
              <a:t>28</a:t>
            </a:r>
            <a:endParaRPr lang="en-US" dirty="0"/>
          </a:p>
          <a:p>
            <a:r>
              <a:rPr lang="en-US" altLang="zh-CN" dirty="0">
                <a:hlinkClick r:id="rId2"/>
              </a:rPr>
              <a:t>http://pages.cs.wisc.edu/~remzi/OSTEP/</a:t>
            </a:r>
            <a:endParaRPr lang="en-US" altLang="zh-CN" dirty="0"/>
          </a:p>
          <a:p>
            <a:r>
              <a:rPr lang="en-US" dirty="0"/>
              <a:t>You can now also find the schedule and other information </a:t>
            </a:r>
            <a:r>
              <a:rPr lang="en-US" dirty="0">
                <a:hlinkClick r:id="rId3"/>
              </a:rPr>
              <a:t>https://people.engr.ncsu.edu/gjin2/Classes/501/Fall2017/index.html</a:t>
            </a:r>
            <a:endParaRPr lang="en-US" dirty="0"/>
          </a:p>
        </p:txBody>
      </p:sp>
      <p:pic>
        <p:nvPicPr>
          <p:cNvPr id="4" name="Content Placeholder 5">
            <a:extLst>
              <a:ext uri="{FF2B5EF4-FFF2-40B4-BE49-F238E27FC236}">
                <a16:creationId xmlns:a16="http://schemas.microsoft.com/office/drawing/2014/main" id="{915343EB-C45C-4053-B088-44C7B5DA6316}"/>
              </a:ext>
            </a:extLst>
          </p:cNvPr>
          <p:cNvPicPr>
            <a:picLocks noChangeAspect="1"/>
          </p:cNvPicPr>
          <p:nvPr/>
        </p:nvPicPr>
        <p:blipFill>
          <a:blip r:embed="rId4"/>
          <a:srcRect l="-92302" r="-92302"/>
          <a:stretch>
            <a:fillRect/>
          </a:stretch>
        </p:blipFill>
        <p:spPr>
          <a:xfrm>
            <a:off x="3166534" y="1511995"/>
            <a:ext cx="8229600" cy="4525963"/>
          </a:xfrm>
          <a:prstGeom prst="rect">
            <a:avLst/>
          </a:prstGeom>
        </p:spPr>
      </p:pic>
    </p:spTree>
    <p:extLst>
      <p:ext uri="{BB962C8B-B14F-4D97-AF65-F5344CB8AC3E}">
        <p14:creationId xmlns:p14="http://schemas.microsoft.com/office/powerpoint/2010/main" val="243384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Replacements Really Occur</a:t>
            </a:r>
          </a:p>
        </p:txBody>
      </p:sp>
      <p:sp>
        <p:nvSpPr>
          <p:cNvPr id="3" name="Content Placeholder 2"/>
          <p:cNvSpPr>
            <a:spLocks noGrp="1"/>
          </p:cNvSpPr>
          <p:nvPr>
            <p:ph idx="1"/>
          </p:nvPr>
        </p:nvSpPr>
        <p:spPr/>
        <p:txBody>
          <a:bodyPr/>
          <a:lstStyle/>
          <a:p>
            <a:r>
              <a:rPr lang="en-US" dirty="0"/>
              <a:t>High watermark (HW) and low watermark (LW)</a:t>
            </a:r>
          </a:p>
          <a:p>
            <a:endParaRPr lang="en-US" dirty="0"/>
          </a:p>
          <a:p>
            <a:r>
              <a:rPr lang="en-US" dirty="0"/>
              <a:t>A background thread (swap daemon/page daemon)</a:t>
            </a:r>
          </a:p>
          <a:p>
            <a:pPr lvl="1"/>
            <a:r>
              <a:rPr lang="en-US" dirty="0"/>
              <a:t>Frees pages when there are fewer than LW</a:t>
            </a:r>
          </a:p>
          <a:p>
            <a:pPr lvl="1"/>
            <a:r>
              <a:rPr lang="en-US" dirty="0"/>
              <a:t>Clusters or groups a number of pages</a:t>
            </a:r>
          </a:p>
          <a:p>
            <a:endParaRPr lang="en-US" dirty="0"/>
          </a:p>
          <a:p>
            <a:r>
              <a:rPr lang="en-US" dirty="0"/>
              <a:t>The page fault handler leverages this</a:t>
            </a:r>
          </a:p>
        </p:txBody>
      </p:sp>
    </p:spTree>
    <p:extLst>
      <p:ext uri="{BB962C8B-B14F-4D97-AF65-F5344CB8AC3E}">
        <p14:creationId xmlns:p14="http://schemas.microsoft.com/office/powerpoint/2010/main" val="250562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520A-B2B2-49D3-8EAA-7801B324D2AC}"/>
              </a:ext>
            </a:extLst>
          </p:cNvPr>
          <p:cNvSpPr>
            <a:spLocks noGrp="1"/>
          </p:cNvSpPr>
          <p:nvPr>
            <p:ph type="title"/>
          </p:nvPr>
        </p:nvSpPr>
        <p:spPr/>
        <p:txBody>
          <a:bodyPr/>
          <a:lstStyle/>
          <a:p>
            <a:r>
              <a:rPr lang="en-US" dirty="0"/>
              <a:t>Replacement Polices</a:t>
            </a:r>
          </a:p>
        </p:txBody>
      </p:sp>
      <p:sp>
        <p:nvSpPr>
          <p:cNvPr id="3" name="Content Placeholder 2">
            <a:extLst>
              <a:ext uri="{FF2B5EF4-FFF2-40B4-BE49-F238E27FC236}">
                <a16:creationId xmlns:a16="http://schemas.microsoft.com/office/drawing/2014/main" id="{4FD60B74-3F6D-4E02-A41F-5B723C12315C}"/>
              </a:ext>
            </a:extLst>
          </p:cNvPr>
          <p:cNvSpPr>
            <a:spLocks noGrp="1"/>
          </p:cNvSpPr>
          <p:nvPr>
            <p:ph idx="1"/>
          </p:nvPr>
        </p:nvSpPr>
        <p:spPr/>
        <p:txBody>
          <a:bodyPr>
            <a:normAutofit/>
          </a:bodyPr>
          <a:lstStyle/>
          <a:p>
            <a:r>
              <a:rPr lang="en-US" dirty="0"/>
              <a:t>The optimal policy</a:t>
            </a:r>
          </a:p>
          <a:p>
            <a:r>
              <a:rPr lang="en-US" dirty="0"/>
              <a:t>FIFO</a:t>
            </a:r>
          </a:p>
          <a:p>
            <a:r>
              <a:rPr lang="en-US" dirty="0"/>
              <a:t>Random</a:t>
            </a:r>
          </a:p>
          <a:p>
            <a:r>
              <a:rPr lang="en-US" dirty="0"/>
              <a:t>LRU/LFU</a:t>
            </a:r>
          </a:p>
          <a:p>
            <a:r>
              <a:rPr lang="en-US" dirty="0"/>
              <a:t>MRU/MFU</a:t>
            </a:r>
          </a:p>
          <a:p>
            <a:r>
              <a:rPr lang="en-US" dirty="0"/>
              <a:t>Approximating LRU:</a:t>
            </a:r>
            <a:r>
              <a:rPr lang="zh-CN" altLang="en-US" dirty="0"/>
              <a:t> </a:t>
            </a:r>
            <a:r>
              <a:rPr lang="en-US" altLang="zh-CN" dirty="0"/>
              <a:t>clock</a:t>
            </a:r>
            <a:r>
              <a:rPr lang="zh-CN" altLang="en-US" dirty="0"/>
              <a:t> </a:t>
            </a:r>
            <a:r>
              <a:rPr lang="en-US" altLang="zh-CN" dirty="0"/>
              <a:t>algorithm</a:t>
            </a:r>
          </a:p>
          <a:p>
            <a:r>
              <a:rPr lang="en-US" dirty="0"/>
              <a:t>Considering dirty pages</a:t>
            </a:r>
          </a:p>
        </p:txBody>
      </p:sp>
    </p:spTree>
    <p:extLst>
      <p:ext uri="{BB962C8B-B14F-4D97-AF65-F5344CB8AC3E}">
        <p14:creationId xmlns:p14="http://schemas.microsoft.com/office/powerpoint/2010/main" val="395710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Thrashing</a:t>
            </a:r>
          </a:p>
        </p:txBody>
      </p:sp>
      <p:sp>
        <p:nvSpPr>
          <p:cNvPr id="3" name="Content Placeholder 2"/>
          <p:cNvSpPr>
            <a:spLocks noGrp="1"/>
          </p:cNvSpPr>
          <p:nvPr>
            <p:ph idx="1"/>
          </p:nvPr>
        </p:nvSpPr>
        <p:spPr/>
        <p:txBody>
          <a:bodyPr/>
          <a:lstStyle/>
          <a:p>
            <a:r>
              <a:rPr lang="en-US" dirty="0"/>
              <a:t>A machine is thrashing when there is not enough RAM, and we constantly swap in/out pages</a:t>
            </a:r>
          </a:p>
          <a:p>
            <a:endParaRPr lang="en-US" dirty="0"/>
          </a:p>
          <a:p>
            <a:r>
              <a:rPr lang="en-US" dirty="0"/>
              <a:t>Solutions?</a:t>
            </a:r>
          </a:p>
          <a:p>
            <a:pPr lvl="1"/>
            <a:r>
              <a:rPr lang="en-US" dirty="0"/>
              <a:t>admission control (like scheduler project)</a:t>
            </a:r>
          </a:p>
          <a:p>
            <a:pPr lvl="1"/>
            <a:r>
              <a:rPr lang="en-US" dirty="0"/>
              <a:t>buy more memory</a:t>
            </a:r>
          </a:p>
          <a:p>
            <a:pPr lvl="1"/>
            <a:r>
              <a:rPr lang="en-US" dirty="0"/>
              <a:t>Linux out-of-memory killer!</a:t>
            </a:r>
          </a:p>
        </p:txBody>
      </p:sp>
    </p:spTree>
    <p:extLst>
      <p:ext uri="{BB962C8B-B14F-4D97-AF65-F5344CB8AC3E}">
        <p14:creationId xmlns:p14="http://schemas.microsoft.com/office/powerpoint/2010/main" val="354974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VM Policies</a:t>
            </a:r>
          </a:p>
        </p:txBody>
      </p:sp>
      <p:sp>
        <p:nvSpPr>
          <p:cNvPr id="3" name="Content Placeholder 2"/>
          <p:cNvSpPr>
            <a:spLocks noGrp="1"/>
          </p:cNvSpPr>
          <p:nvPr>
            <p:ph idx="1"/>
          </p:nvPr>
        </p:nvSpPr>
        <p:spPr/>
        <p:txBody>
          <a:bodyPr/>
          <a:lstStyle/>
          <a:p>
            <a:r>
              <a:rPr lang="en-US" dirty="0"/>
              <a:t>Demand paging</a:t>
            </a:r>
          </a:p>
          <a:p>
            <a:pPr lvl="1"/>
            <a:r>
              <a:rPr lang="en-US" dirty="0"/>
              <a:t>Don’t even load pages into memory until they are first used</a:t>
            </a:r>
          </a:p>
          <a:p>
            <a:pPr lvl="1"/>
            <a:r>
              <a:rPr lang="en-US" dirty="0"/>
              <a:t>Less I/O needed</a:t>
            </a:r>
          </a:p>
          <a:p>
            <a:pPr lvl="1"/>
            <a:r>
              <a:rPr lang="en-US" dirty="0"/>
              <a:t>Less memory needed </a:t>
            </a:r>
          </a:p>
          <a:p>
            <a:pPr lvl="1"/>
            <a:r>
              <a:rPr lang="en-US" dirty="0"/>
              <a:t>Faster response</a:t>
            </a:r>
          </a:p>
          <a:p>
            <a:pPr lvl="1"/>
            <a:r>
              <a:rPr lang="en-US" dirty="0"/>
              <a:t>More users</a:t>
            </a:r>
          </a:p>
          <a:p>
            <a:endParaRPr lang="en-US" dirty="0"/>
          </a:p>
          <a:p>
            <a:r>
              <a:rPr lang="en-US" dirty="0"/>
              <a:t>Prefetching </a:t>
            </a:r>
          </a:p>
          <a:p>
            <a:endParaRPr lang="en-US" dirty="0"/>
          </a:p>
        </p:txBody>
      </p:sp>
    </p:spTree>
    <p:extLst>
      <p:ext uri="{BB962C8B-B14F-4D97-AF65-F5344CB8AC3E}">
        <p14:creationId xmlns:p14="http://schemas.microsoft.com/office/powerpoint/2010/main" val="80746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VM Policies</a:t>
            </a:r>
          </a:p>
        </p:txBody>
      </p:sp>
      <p:sp>
        <p:nvSpPr>
          <p:cNvPr id="3" name="Content Placeholder 2"/>
          <p:cNvSpPr>
            <a:spLocks noGrp="1"/>
          </p:cNvSpPr>
          <p:nvPr>
            <p:ph idx="1"/>
          </p:nvPr>
        </p:nvSpPr>
        <p:spPr/>
        <p:txBody>
          <a:bodyPr/>
          <a:lstStyle/>
          <a:p>
            <a:r>
              <a:rPr lang="en-US" dirty="0"/>
              <a:t>Demand zeroing</a:t>
            </a:r>
          </a:p>
          <a:p>
            <a:r>
              <a:rPr lang="en-US" dirty="0"/>
              <a:t>COW</a:t>
            </a:r>
          </a:p>
        </p:txBody>
      </p:sp>
    </p:spTree>
    <p:extLst>
      <p:ext uri="{BB962C8B-B14F-4D97-AF65-F5344CB8AC3E}">
        <p14:creationId xmlns:p14="http://schemas.microsoft.com/office/powerpoint/2010/main" val="979939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5B55-B36D-4DF0-9317-10D140CB319E}"/>
              </a:ext>
            </a:extLst>
          </p:cNvPr>
          <p:cNvSpPr>
            <a:spLocks noGrp="1"/>
          </p:cNvSpPr>
          <p:nvPr>
            <p:ph type="title"/>
          </p:nvPr>
        </p:nvSpPr>
        <p:spPr/>
        <p:txBody>
          <a:bodyPr/>
          <a:lstStyle/>
          <a:p>
            <a:r>
              <a:rPr lang="en-US" altLang="zh-CN" dirty="0"/>
              <a:t>The Linux Virtual Memory System</a:t>
            </a:r>
            <a:endParaRPr lang="en-US" dirty="0"/>
          </a:p>
        </p:txBody>
      </p:sp>
      <p:pic>
        <p:nvPicPr>
          <p:cNvPr id="4" name="Picture 3">
            <a:extLst>
              <a:ext uri="{FF2B5EF4-FFF2-40B4-BE49-F238E27FC236}">
                <a16:creationId xmlns:a16="http://schemas.microsoft.com/office/drawing/2014/main" id="{08A7D15A-3E9C-4CAF-B28E-9ECA1471B80F}"/>
              </a:ext>
            </a:extLst>
          </p:cNvPr>
          <p:cNvPicPr>
            <a:picLocks noChangeAspect="1"/>
          </p:cNvPicPr>
          <p:nvPr/>
        </p:nvPicPr>
        <p:blipFill>
          <a:blip r:embed="rId2"/>
          <a:stretch>
            <a:fillRect/>
          </a:stretch>
        </p:blipFill>
        <p:spPr>
          <a:xfrm>
            <a:off x="2245819" y="1569825"/>
            <a:ext cx="4652362" cy="4607138"/>
          </a:xfrm>
          <a:prstGeom prst="rect">
            <a:avLst/>
          </a:prstGeom>
        </p:spPr>
      </p:pic>
    </p:spTree>
    <p:extLst>
      <p:ext uri="{BB962C8B-B14F-4D97-AF65-F5344CB8AC3E}">
        <p14:creationId xmlns:p14="http://schemas.microsoft.com/office/powerpoint/2010/main" val="254456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4876-9402-4D16-A50A-96A1EC4F72FE}"/>
              </a:ext>
            </a:extLst>
          </p:cNvPr>
          <p:cNvSpPr>
            <a:spLocks noGrp="1"/>
          </p:cNvSpPr>
          <p:nvPr>
            <p:ph type="title"/>
          </p:nvPr>
        </p:nvSpPr>
        <p:spPr/>
        <p:txBody>
          <a:bodyPr/>
          <a:lstStyle/>
          <a:p>
            <a:r>
              <a:rPr lang="en-US" dirty="0"/>
              <a:t>Page Table Structure</a:t>
            </a:r>
          </a:p>
        </p:txBody>
      </p:sp>
      <p:sp>
        <p:nvSpPr>
          <p:cNvPr id="3" name="Content Placeholder 2">
            <a:extLst>
              <a:ext uri="{FF2B5EF4-FFF2-40B4-BE49-F238E27FC236}">
                <a16:creationId xmlns:a16="http://schemas.microsoft.com/office/drawing/2014/main" id="{A84D0908-219A-4BA8-9A9A-3D3207C2A3F1}"/>
              </a:ext>
            </a:extLst>
          </p:cNvPr>
          <p:cNvSpPr>
            <a:spLocks noGrp="1"/>
          </p:cNvSpPr>
          <p:nvPr>
            <p:ph idx="1"/>
          </p:nvPr>
        </p:nvSpPr>
        <p:spPr/>
        <p:txBody>
          <a:bodyPr/>
          <a:lstStyle/>
          <a:p>
            <a:r>
              <a:rPr lang="en-US" dirty="0"/>
              <a:t>x86 provides a hardware-managed, multi-level page table structure</a:t>
            </a:r>
          </a:p>
        </p:txBody>
      </p:sp>
      <p:pic>
        <p:nvPicPr>
          <p:cNvPr id="4" name="Picture 3">
            <a:extLst>
              <a:ext uri="{FF2B5EF4-FFF2-40B4-BE49-F238E27FC236}">
                <a16:creationId xmlns:a16="http://schemas.microsoft.com/office/drawing/2014/main" id="{B0B78A08-640F-44DB-ACDB-80C75FB169B6}"/>
              </a:ext>
            </a:extLst>
          </p:cNvPr>
          <p:cNvPicPr>
            <a:picLocks noChangeAspect="1"/>
          </p:cNvPicPr>
          <p:nvPr/>
        </p:nvPicPr>
        <p:blipFill>
          <a:blip r:embed="rId2"/>
          <a:stretch>
            <a:fillRect/>
          </a:stretch>
        </p:blipFill>
        <p:spPr>
          <a:xfrm>
            <a:off x="728202" y="3179228"/>
            <a:ext cx="7787148" cy="1895804"/>
          </a:xfrm>
          <a:prstGeom prst="rect">
            <a:avLst/>
          </a:prstGeom>
        </p:spPr>
      </p:pic>
    </p:spTree>
    <p:extLst>
      <p:ext uri="{BB962C8B-B14F-4D97-AF65-F5344CB8AC3E}">
        <p14:creationId xmlns:p14="http://schemas.microsoft.com/office/powerpoint/2010/main" val="6220340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9227</TotalTime>
  <Words>1513</Words>
  <Application>Microsoft Office PowerPoint</Application>
  <PresentationFormat>On-screen Show (4:3)</PresentationFormat>
  <Paragraphs>268</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Palatino-Roman</vt:lpstr>
      <vt:lpstr>宋体</vt:lpstr>
      <vt:lpstr>Arial</vt:lpstr>
      <vt:lpstr>Calibri</vt:lpstr>
      <vt:lpstr>Calibri Light</vt:lpstr>
      <vt:lpstr>Consolas</vt:lpstr>
      <vt:lpstr>Office Theme</vt:lpstr>
      <vt:lpstr>Lecture 10: Swapping Threads &amp; Lock</vt:lpstr>
      <vt:lpstr>Page-Fault Handler (OS) </vt:lpstr>
      <vt:lpstr>When Replacements Really Occur</vt:lpstr>
      <vt:lpstr>Replacement Polices</vt:lpstr>
      <vt:lpstr>Thrashing</vt:lpstr>
      <vt:lpstr>Other VM Policies</vt:lpstr>
      <vt:lpstr>More VM Policies</vt:lpstr>
      <vt:lpstr>The Linux Virtual Memory System</vt:lpstr>
      <vt:lpstr>Page Table Structure</vt:lpstr>
      <vt:lpstr>Large Page Support</vt:lpstr>
      <vt:lpstr>The Page Cache</vt:lpstr>
      <vt:lpstr>Security And Buffer Overflows</vt:lpstr>
      <vt:lpstr>Concurrency</vt:lpstr>
      <vt:lpstr>CPU Trends</vt:lpstr>
      <vt:lpstr>Strategy 1</vt:lpstr>
      <vt:lpstr>Strategy 2</vt:lpstr>
      <vt:lpstr>Threads vs. Processes</vt:lpstr>
      <vt:lpstr>Shared and Not-Shared</vt:lpstr>
      <vt:lpstr>Process Address Space</vt:lpstr>
      <vt:lpstr>Thread</vt:lpstr>
      <vt:lpstr>When to, and not to use threads?</vt:lpstr>
      <vt:lpstr>PowerPoint Presentation</vt:lpstr>
      <vt:lpstr>PowerPoint Presentation</vt:lpstr>
      <vt:lpstr>Scheduling Control: Mutex</vt:lpstr>
      <vt:lpstr>PowerPoint Presentation</vt:lpstr>
      <vt:lpstr>Scheduling Control: Condition Variable</vt:lpstr>
      <vt:lpstr>Debugging </vt:lpstr>
      <vt:lpstr>Thread API Guidelines</vt:lpstr>
      <vt:lpstr>Reading for the next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 Memory Management</dc:title>
  <dc:creator>aliang</dc:creator>
  <cp:lastModifiedBy>king aliang</cp:lastModifiedBy>
  <cp:revision>192</cp:revision>
  <dcterms:created xsi:type="dcterms:W3CDTF">2015-01-21T01:08:53Z</dcterms:created>
  <dcterms:modified xsi:type="dcterms:W3CDTF">2018-10-03T05:00:07Z</dcterms:modified>
</cp:coreProperties>
</file>