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315" r:id="rId8"/>
    <p:sldId id="272" r:id="rId9"/>
    <p:sldId id="257" r:id="rId10"/>
    <p:sldId id="265" r:id="rId11"/>
    <p:sldId id="266" r:id="rId12"/>
    <p:sldId id="264" r:id="rId13"/>
    <p:sldId id="258" r:id="rId14"/>
    <p:sldId id="259" r:id="rId15"/>
    <p:sldId id="260" r:id="rId16"/>
    <p:sldId id="26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7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5175-1239-4298-BEBD-83A828405F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11</a:t>
            </a:r>
            <a:br>
              <a:rPr lang="en-US" altLang="zh-CN" dirty="0"/>
            </a:br>
            <a:r>
              <a:rPr lang="en-US" altLang="zh-CN" dirty="0"/>
              <a:t>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(zero out the values)</a:t>
            </a:r>
          </a:p>
          <a:p>
            <a:pPr lvl="1"/>
            <a:r>
              <a:rPr lang="en-US" dirty="0"/>
              <a:t>backing store - (create data structures)</a:t>
            </a:r>
          </a:p>
          <a:p>
            <a:pPr lvl="1"/>
            <a:r>
              <a:rPr lang="en-US" dirty="0"/>
              <a:t>frames - (create data structures)</a:t>
            </a:r>
          </a:p>
          <a:p>
            <a:pPr lvl="1"/>
            <a:r>
              <a:rPr lang="en-US" dirty="0"/>
              <a:t>install page fault 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new page table for null process:</a:t>
            </a:r>
          </a:p>
          <a:p>
            <a:pPr lvl="1"/>
            <a:r>
              <a:rPr lang="en-US" dirty="0"/>
              <a:t>create page directory (outer page table)</a:t>
            </a:r>
          </a:p>
          <a:p>
            <a:pPr lvl="1"/>
            <a:r>
              <a:rPr lang="en-US" dirty="0"/>
              <a:t>initialize 1:1 mapping for the first 4096 pages</a:t>
            </a:r>
          </a:p>
          <a:p>
            <a:pPr lvl="2"/>
            <a:r>
              <a:rPr lang="en-US" dirty="0"/>
              <a:t>allocate 4 page tables (4x1024 pages)</a:t>
            </a:r>
          </a:p>
          <a:p>
            <a:pPr lvl="2"/>
            <a:r>
              <a:rPr lang="en-US" dirty="0"/>
              <a:t>assign each page table entry to the address starting from page number 0 to 1023</a:t>
            </a:r>
          </a:p>
          <a:p>
            <a:pPr lvl="1"/>
            <a:r>
              <a:rPr lang="en-US" dirty="0"/>
              <a:t>this page tables should be shared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147697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Boot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Enable paging</a:t>
            </a:r>
          </a:p>
          <a:p>
            <a:pPr lvl="1"/>
            <a:r>
              <a:rPr lang="en-US" dirty="0"/>
              <a:t>set bit 31st of the CR0 register</a:t>
            </a:r>
          </a:p>
          <a:p>
            <a:pPr lvl="1"/>
            <a:r>
              <a:rPr lang="en-US" dirty="0"/>
              <a:t>take care that PDBR is set, because subsequent memory address access will be virtual memory addresses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Creating new process (</a:t>
            </a:r>
            <a:r>
              <a:rPr lang="en-US" dirty="0" err="1"/>
              <a:t>eg</a:t>
            </a:r>
            <a:r>
              <a:rPr lang="en-US" dirty="0"/>
              <a:t>. main):</a:t>
            </a:r>
          </a:p>
          <a:p>
            <a:pPr lvl="1"/>
            <a:r>
              <a:rPr lang="en-US" dirty="0"/>
              <a:t>create page directory (same as with null process)</a:t>
            </a:r>
          </a:p>
          <a:p>
            <a:pPr lvl="1"/>
            <a:r>
              <a:rPr lang="en-US" dirty="0"/>
              <a:t>share the first 4096 pages with null process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Context switch</a:t>
            </a:r>
          </a:p>
          <a:p>
            <a:pPr lvl="1"/>
            <a:r>
              <a:rPr lang="en-US" dirty="0"/>
              <a:t>every process has separate page directory</a:t>
            </a:r>
          </a:p>
          <a:p>
            <a:pPr lvl="1"/>
            <a:r>
              <a:rPr lang="en-US" dirty="0"/>
              <a:t>before </a:t>
            </a:r>
            <a:r>
              <a:rPr lang="en-US" dirty="0" err="1"/>
              <a:t>ctxsw</a:t>
            </a:r>
            <a:r>
              <a:rPr lang="en-US" dirty="0"/>
              <a:t>() load CR3 with the process's PDBR</a:t>
            </a:r>
          </a:p>
        </p:txBody>
      </p:sp>
    </p:spTree>
    <p:extLst>
      <p:ext uri="{BB962C8B-B14F-4D97-AF65-F5344CB8AC3E}">
        <p14:creationId xmlns:p14="http://schemas.microsoft.com/office/powerpoint/2010/main" val="331335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pages in backing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it to virtual page using </a:t>
            </a:r>
            <a:r>
              <a:rPr lang="en-US" dirty="0" err="1"/>
              <a:t>xmmap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for example if you do </a:t>
            </a:r>
            <a:r>
              <a:rPr lang="en-US" dirty="0" err="1"/>
              <a:t>xmmap</a:t>
            </a:r>
            <a:r>
              <a:rPr lang="en-US" dirty="0"/>
              <a:t>(A, </a:t>
            </a:r>
            <a:r>
              <a:rPr lang="en-US" dirty="0" err="1"/>
              <a:t>backingstore</a:t>
            </a:r>
            <a:r>
              <a:rPr lang="en-US" dirty="0"/>
              <a:t>, 10)</a:t>
            </a:r>
          </a:p>
          <a:p>
            <a:pPr lvl="1"/>
            <a:r>
              <a:rPr lang="en-US" dirty="0"/>
              <a:t>then the mapping would be made to consecutive locations in </a:t>
            </a:r>
            <a:r>
              <a:rPr lang="en-US" dirty="0" err="1"/>
              <a:t>backingstore</a:t>
            </a:r>
            <a:r>
              <a:rPr lang="en-US" dirty="0"/>
              <a:t> for</a:t>
            </a:r>
          </a:p>
          <a:p>
            <a:pPr marL="457200" lvl="1" indent="0">
              <a:buNone/>
            </a:pPr>
            <a:r>
              <a:rPr lang="en-US" dirty="0"/>
              <a:t>	virtual pages: A, A+1, A+2, ..., A+9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try accessing the virtual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page is not present a Page Fault is generated</a:t>
            </a:r>
          </a:p>
        </p:txBody>
      </p:sp>
    </p:spTree>
    <p:extLst>
      <p:ext uri="{BB962C8B-B14F-4D97-AF65-F5344CB8AC3E}">
        <p14:creationId xmlns:p14="http://schemas.microsoft.com/office/powerpoint/2010/main" val="247669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Address that caused page fault</a:t>
            </a:r>
          </a:p>
          <a:p>
            <a:pPr lvl="1"/>
            <a:r>
              <a:rPr lang="en-US" dirty="0"/>
              <a:t>content of CR2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the page table entry. Two cases:</a:t>
            </a:r>
          </a:p>
          <a:p>
            <a:pPr marL="457200" lvl="1" indent="0">
              <a:buNone/>
            </a:pPr>
            <a:r>
              <a:rPr lang="en-US" altLang="zh-CN" dirty="0"/>
              <a:t>a). </a:t>
            </a:r>
            <a:r>
              <a:rPr lang="en-US" dirty="0"/>
              <a:t>second level page table does not exist</a:t>
            </a:r>
          </a:p>
          <a:p>
            <a:pPr marL="457200" lvl="1" indent="0">
              <a:buNone/>
            </a:pPr>
            <a:r>
              <a:rPr lang="en-US" dirty="0"/>
              <a:t>b). second level page table exists but the page table entry does not exist</a:t>
            </a:r>
          </a:p>
          <a:p>
            <a:pPr marL="457200" lvl="1" indent="0">
              <a:buNone/>
            </a:pPr>
            <a:r>
              <a:rPr lang="en-US" dirty="0"/>
              <a:t>How do we know? Use the P flag for page directory/table entry</a:t>
            </a:r>
          </a:p>
        </p:txBody>
      </p:sp>
    </p:spTree>
    <p:extLst>
      <p:ext uri="{BB962C8B-B14F-4D97-AF65-F5344CB8AC3E}">
        <p14:creationId xmlns:p14="http://schemas.microsoft.com/office/powerpoint/2010/main" val="154898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a)</a:t>
            </a:r>
          </a:p>
          <a:p>
            <a:r>
              <a:rPr lang="en-US" dirty="0"/>
              <a:t>allocate a frame -&gt; initialize (zero out the page table frame)</a:t>
            </a:r>
          </a:p>
          <a:p>
            <a:r>
              <a:rPr lang="en-US" dirty="0"/>
              <a:t>update the page directory entry with base address of the page table frame</a:t>
            </a:r>
          </a:p>
          <a:p>
            <a:r>
              <a:rPr lang="en-US" dirty="0"/>
              <a:t>Now this case becomes Case (b)</a:t>
            </a:r>
          </a:p>
        </p:txBody>
      </p:sp>
    </p:spTree>
    <p:extLst>
      <p:ext uri="{BB962C8B-B14F-4D97-AF65-F5344CB8AC3E}">
        <p14:creationId xmlns:p14="http://schemas.microsoft.com/office/powerpoint/2010/main" val="303086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Case b)</a:t>
            </a:r>
          </a:p>
          <a:p>
            <a:r>
              <a:rPr lang="en-US" dirty="0"/>
              <a:t>Locate backing store id of the faulted page, the page number in the backing store.</a:t>
            </a:r>
          </a:p>
          <a:p>
            <a:r>
              <a:rPr lang="en-US" dirty="0"/>
              <a:t>Find a free frame to store the page from backing store</a:t>
            </a:r>
          </a:p>
          <a:p>
            <a:pPr lvl="1"/>
            <a:r>
              <a:rPr lang="en-US" dirty="0"/>
              <a:t>if found: use the free frame</a:t>
            </a:r>
          </a:p>
          <a:p>
            <a:pPr lvl="1"/>
            <a:r>
              <a:rPr lang="en-US" dirty="0"/>
              <a:t>if not found: evict a page frame (Page Replacement Algorithm)</a:t>
            </a:r>
          </a:p>
          <a:p>
            <a:r>
              <a:rPr lang="en-US" dirty="0"/>
              <a:t>Update the page table entry for the page and possibly for evicted page frame</a:t>
            </a:r>
          </a:p>
        </p:txBody>
      </p:sp>
    </p:spTree>
    <p:extLst>
      <p:ext uri="{BB962C8B-B14F-4D97-AF65-F5344CB8AC3E}">
        <p14:creationId xmlns:p14="http://schemas.microsoft.com/office/powerpoint/2010/main" val="418026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pages in backing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it to virtual page using </a:t>
            </a:r>
            <a:r>
              <a:rPr lang="en-US" dirty="0" err="1"/>
              <a:t>xmmap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for example if you do </a:t>
            </a:r>
            <a:r>
              <a:rPr lang="en-US" dirty="0" err="1"/>
              <a:t>xmmap</a:t>
            </a:r>
            <a:r>
              <a:rPr lang="en-US" dirty="0"/>
              <a:t>(A, </a:t>
            </a:r>
            <a:r>
              <a:rPr lang="en-US" dirty="0" err="1"/>
              <a:t>backingstore</a:t>
            </a:r>
            <a:r>
              <a:rPr lang="en-US" dirty="0"/>
              <a:t>, 10)</a:t>
            </a:r>
          </a:p>
          <a:p>
            <a:pPr lvl="1"/>
            <a:r>
              <a:rPr lang="en-US" dirty="0"/>
              <a:t>then the mapping would be made to consecutive locations in </a:t>
            </a:r>
            <a:r>
              <a:rPr lang="en-US" dirty="0" err="1"/>
              <a:t>backingstore</a:t>
            </a:r>
            <a:r>
              <a:rPr lang="en-US" dirty="0"/>
              <a:t> for</a:t>
            </a:r>
          </a:p>
          <a:p>
            <a:pPr marL="457200" lvl="1" indent="0">
              <a:buNone/>
            </a:pPr>
            <a:r>
              <a:rPr lang="en-US" dirty="0"/>
              <a:t>	virtual pages: A, A+1, A+2, ..., A+9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try accessing the virtual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page is not present a Page Fault is generated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Finally: Flush TLB content, by reloading CR3 with page directory address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8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Virtual address has page table offset as well as page directory offset.</a:t>
            </a:r>
          </a:p>
          <a:p>
            <a:pPr marL="0" indent="0">
              <a:buNone/>
            </a:pPr>
            <a:r>
              <a:rPr lang="en-US" dirty="0" err="1"/>
              <a:t>PageTableNumber</a:t>
            </a:r>
            <a:r>
              <a:rPr lang="en-US" dirty="0"/>
              <a:t>(31-22) </a:t>
            </a:r>
            <a:r>
              <a:rPr lang="en-US" dirty="0" err="1"/>
              <a:t>PageNumber</a:t>
            </a:r>
            <a:r>
              <a:rPr lang="en-US" dirty="0"/>
              <a:t>(21-12) Offset(11-0)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Page Directory/Table Entry Format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31-12  PFA      page frame address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11- 9 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Avail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to OS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      0        must be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      L        PTE -- Must be 0.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Entry -- 4MB page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      D        dirty (PTE only -- documented as   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undefined in directory entry)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     A        accessed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      PCD      page cache disable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(can't cache data on this page)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      PWT      page write transparent (tell external cache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to use write-through strategy for this page)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      U        user accessible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     W        writeable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     P        present</a:t>
            </a:r>
          </a:p>
        </p:txBody>
      </p:sp>
    </p:spTree>
    <p:extLst>
      <p:ext uri="{BB962C8B-B14F-4D97-AF65-F5344CB8AC3E}">
        <p14:creationId xmlns:p14="http://schemas.microsoft.com/office/powerpoint/2010/main" val="248417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virtual memory subsystem with demand paging</a:t>
            </a:r>
          </a:p>
          <a:p>
            <a:pPr lvl="1"/>
            <a:r>
              <a:rPr lang="en-US" dirty="0"/>
              <a:t>In-memory backing stores emulating disk storage</a:t>
            </a:r>
          </a:p>
          <a:p>
            <a:pPr lvl="1"/>
            <a:r>
              <a:rPr lang="en-US" dirty="0"/>
              <a:t>Page-fault handling and replacement policies</a:t>
            </a:r>
          </a:p>
          <a:p>
            <a:pPr lvl="1"/>
            <a:r>
              <a:rPr lang="en-US" dirty="0"/>
              <a:t>Supporting structures and functions</a:t>
            </a:r>
            <a:endParaRPr lang="en-US" altLang="zh-CN" dirty="0"/>
          </a:p>
          <a:p>
            <a:r>
              <a:rPr lang="en-US" altLang="zh-CN" dirty="0"/>
              <a:t>I</a:t>
            </a:r>
            <a:r>
              <a:rPr lang="en-US" dirty="0"/>
              <a:t>mplement the following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 err="1"/>
              <a:t>xmmap</a:t>
            </a:r>
            <a:r>
              <a:rPr lang="en-US" dirty="0"/>
              <a:t> / </a:t>
            </a:r>
            <a:r>
              <a:rPr lang="en-US" dirty="0" err="1"/>
              <a:t>xmunmap</a:t>
            </a:r>
            <a:r>
              <a:rPr lang="en-US" dirty="0"/>
              <a:t>: mapping / </a:t>
            </a:r>
            <a:r>
              <a:rPr lang="en-US" dirty="0" err="1"/>
              <a:t>unmapping</a:t>
            </a:r>
            <a:r>
              <a:rPr lang="en-US" dirty="0"/>
              <a:t> pages stored in a backing store to virtual pages of the calling process</a:t>
            </a:r>
          </a:p>
          <a:p>
            <a:pPr lvl="1"/>
            <a:r>
              <a:rPr lang="en-US" dirty="0" err="1"/>
              <a:t>vcreate</a:t>
            </a:r>
            <a:r>
              <a:rPr lang="en-US" dirty="0"/>
              <a:t>: creating a process with a private heap</a:t>
            </a:r>
          </a:p>
          <a:p>
            <a:pPr lvl="1"/>
            <a:r>
              <a:rPr lang="en-US" dirty="0" err="1"/>
              <a:t>vgetmem</a:t>
            </a:r>
            <a:r>
              <a:rPr lang="en-US" dirty="0"/>
              <a:t> / </a:t>
            </a:r>
            <a:r>
              <a:rPr lang="en-US" dirty="0" err="1"/>
              <a:t>vfreemem</a:t>
            </a:r>
            <a:r>
              <a:rPr lang="en-US" dirty="0"/>
              <a:t>: allocating / deallocating bytes of memory in the private heap of the calling process</a:t>
            </a:r>
          </a:p>
          <a:p>
            <a:pPr lvl="1"/>
            <a:r>
              <a:rPr lang="en-US" dirty="0" err="1"/>
              <a:t>srpolicy</a:t>
            </a:r>
            <a:r>
              <a:rPr lang="en-US" dirty="0"/>
              <a:t>: setting the page replacement policy to </a:t>
            </a:r>
            <a:r>
              <a:rPr lang="en-US" sz="2400" dirty="0"/>
              <a:t>Second Chance or Aging</a:t>
            </a:r>
          </a:p>
          <a:p>
            <a:r>
              <a:rPr lang="en-US" dirty="0"/>
              <a:t>Deadline: </a:t>
            </a:r>
            <a:r>
              <a:rPr lang="de-DE" dirty="0"/>
              <a:t>November 12 2018, 4:00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3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–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5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the OS perspective:</a:t>
            </a:r>
          </a:p>
          <a:p>
            <a:pPr lvl="1"/>
            <a:r>
              <a:rPr lang="en-US" dirty="0"/>
              <a:t>Evict pages to disk (backing store) when memory is full</a:t>
            </a:r>
          </a:p>
          <a:p>
            <a:pPr lvl="1"/>
            <a:r>
              <a:rPr lang="en-US" dirty="0"/>
              <a:t>Pages loaded from disk when referenced again</a:t>
            </a:r>
          </a:p>
          <a:p>
            <a:pPr lvl="1"/>
            <a:r>
              <a:rPr lang="en-US" dirty="0"/>
              <a:t>References to evicted pages cause a </a:t>
            </a:r>
            <a:r>
              <a:rPr lang="en-US" altLang="zh-CN" dirty="0"/>
              <a:t>page</a:t>
            </a:r>
            <a:r>
              <a:rPr lang="en-US" dirty="0"/>
              <a:t> fault</a:t>
            </a:r>
          </a:p>
          <a:p>
            <a:pPr lvl="1"/>
            <a:r>
              <a:rPr lang="en-US" dirty="0"/>
              <a:t>OS allocates a page frame, reads page from disk</a:t>
            </a:r>
          </a:p>
          <a:p>
            <a:pPr lvl="1"/>
            <a:r>
              <a:rPr lang="en-US" dirty="0"/>
              <a:t>When I/O completes, the OS fills in PTE, marks it valid, and restarts faulting process</a:t>
            </a:r>
          </a:p>
          <a:p>
            <a:pPr lvl="1"/>
            <a:r>
              <a:rPr lang="en-US" dirty="0"/>
              <a:t>Updating the PDBR register on context switching</a:t>
            </a:r>
          </a:p>
          <a:p>
            <a:r>
              <a:rPr lang="en-US" dirty="0"/>
              <a:t>Dirty vs. clean pages</a:t>
            </a:r>
          </a:p>
          <a:p>
            <a:pPr lvl="1"/>
            <a:r>
              <a:rPr lang="en-US" dirty="0"/>
              <a:t>Only dirty pages need to be written to disk</a:t>
            </a:r>
          </a:p>
          <a:p>
            <a:pPr lvl="1"/>
            <a:r>
              <a:rPr lang="en-US" dirty="0"/>
              <a:t>Clean pages do not – but you need to know where on disk to read them from again</a:t>
            </a:r>
          </a:p>
        </p:txBody>
      </p:sp>
    </p:spTree>
    <p:extLst>
      <p:ext uri="{BB962C8B-B14F-4D97-AF65-F5344CB8AC3E}">
        <p14:creationId xmlns:p14="http://schemas.microsoft.com/office/powerpoint/2010/main" val="290551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–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4201"/>
          </a:xfrm>
        </p:spPr>
        <p:txBody>
          <a:bodyPr>
            <a:normAutofit/>
          </a:bodyPr>
          <a:lstStyle/>
          <a:p>
            <a:r>
              <a:rPr lang="en-US" dirty="0"/>
              <a:t>From the process perspective:</a:t>
            </a:r>
          </a:p>
          <a:p>
            <a:pPr lvl="1"/>
            <a:r>
              <a:rPr lang="en-US" dirty="0"/>
              <a:t>Demand paging is also used when it first starts up</a:t>
            </a:r>
          </a:p>
          <a:p>
            <a:pPr lvl="1"/>
            <a:r>
              <a:rPr lang="en-US" dirty="0"/>
              <a:t>When a process is created, it has</a:t>
            </a:r>
          </a:p>
          <a:p>
            <a:pPr lvl="2"/>
            <a:r>
              <a:rPr lang="en-US" dirty="0"/>
              <a:t>A brand new page table with all valid bits off</a:t>
            </a:r>
          </a:p>
          <a:p>
            <a:pPr lvl="2"/>
            <a:r>
              <a:rPr lang="en-US" dirty="0"/>
              <a:t>No pages in memory</a:t>
            </a:r>
          </a:p>
          <a:p>
            <a:pPr lvl="1"/>
            <a:r>
              <a:rPr lang="en-US" dirty="0"/>
              <a:t>When the process starts executing</a:t>
            </a:r>
          </a:p>
          <a:p>
            <a:pPr lvl="2"/>
            <a:r>
              <a:rPr lang="en-US" dirty="0"/>
              <a:t>Instructions fault on code and data pages</a:t>
            </a:r>
          </a:p>
          <a:p>
            <a:pPr lvl="2"/>
            <a:r>
              <a:rPr lang="en-US" dirty="0"/>
              <a:t>Faulting stops when necessary code/data pages are in memory</a:t>
            </a:r>
          </a:p>
          <a:p>
            <a:pPr lvl="2"/>
            <a:r>
              <a:rPr lang="en-US" dirty="0"/>
              <a:t>Only code and data needed by a process needs to be loaded, which will change over time …</a:t>
            </a:r>
          </a:p>
          <a:p>
            <a:pPr lvl="1"/>
            <a:r>
              <a:rPr lang="en-US" dirty="0"/>
              <a:t>When the process terminates</a:t>
            </a:r>
          </a:p>
          <a:p>
            <a:pPr lvl="2"/>
            <a:r>
              <a:rPr lang="en-US" dirty="0"/>
              <a:t>All related pages reclaimed back to OS</a:t>
            </a:r>
          </a:p>
        </p:txBody>
      </p:sp>
    </p:spTree>
    <p:extLst>
      <p:ext uri="{BB962C8B-B14F-4D97-AF65-F5344CB8AC3E}">
        <p14:creationId xmlns:p14="http://schemas.microsoft.com/office/powerpoint/2010/main" val="154211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253698" cy="2904848"/>
          </a:xfrm>
        </p:spPr>
        <p:txBody>
          <a:bodyPr>
            <a:normAutofit/>
          </a:bodyPr>
          <a:lstStyle/>
          <a:p>
            <a:r>
              <a:rPr lang="en-US" dirty="0"/>
              <a:t>Physical Memory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9336" y="99391"/>
            <a:ext cx="6269107" cy="63411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Virtual </a:t>
            </a:r>
            <a:r>
              <a:rPr lang="en-US" altLang="zh-CN" sz="2000" dirty="0"/>
              <a:t>Heap</a:t>
            </a:r>
            <a:r>
              <a:rPr lang="en-US" sz="2000" dirty="0"/>
              <a:t> (pages 4096 and beyond) (8M-4G)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altLang="zh-CN" sz="2000" dirty="0"/>
              <a:t>8</a:t>
            </a:r>
            <a:r>
              <a:rPr lang="en-US" sz="2000" dirty="0"/>
              <a:t> Backing stores (pages 2048 - 4095) (8M)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1024 Free </a:t>
            </a:r>
            <a:r>
              <a:rPr lang="en-US" altLang="zh-CN" sz="2000" dirty="0"/>
              <a:t>F</a:t>
            </a:r>
            <a:r>
              <a:rPr lang="en-US" sz="2000" dirty="0"/>
              <a:t>rames (pages 1024 - 2047) (4M)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</a:t>
            </a:r>
          </a:p>
          <a:p>
            <a:pPr marL="0" indent="0" algn="ctr">
              <a:buNone/>
            </a:pPr>
            <a:r>
              <a:rPr lang="en-US" sz="2000" dirty="0"/>
              <a:t>Kernel Memory (pages 406 - 1023)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Kernel Memory, HOLE (pages 160 - 405)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 </a:t>
            </a:r>
          </a:p>
          <a:p>
            <a:pPr marL="0" indent="0" algn="ctr">
              <a:buNone/>
            </a:pPr>
            <a:r>
              <a:rPr lang="en-US" sz="2000" dirty="0"/>
              <a:t>Kernel Memory (pages 25 - 159) </a:t>
            </a:r>
          </a:p>
          <a:p>
            <a:pPr marL="0" indent="0" algn="ctr">
              <a:buNone/>
            </a:pPr>
            <a:r>
              <a:rPr lang="en-US" sz="2000" dirty="0"/>
              <a:t> --------------------------------- </a:t>
            </a:r>
          </a:p>
          <a:p>
            <a:pPr marL="0" indent="0" algn="ctr">
              <a:buNone/>
            </a:pPr>
            <a:r>
              <a:rPr lang="en-US" sz="2000" dirty="0" err="1"/>
              <a:t>Xinu</a:t>
            </a:r>
            <a:r>
              <a:rPr lang="en-US" sz="2000" dirty="0"/>
              <a:t> text, data, </a:t>
            </a:r>
            <a:r>
              <a:rPr lang="en-US" sz="2000" dirty="0" err="1"/>
              <a:t>bss</a:t>
            </a:r>
            <a:r>
              <a:rPr lang="en-US" sz="2000" dirty="0"/>
              <a:t> (pages 0 - 24) </a:t>
            </a:r>
          </a:p>
          <a:p>
            <a:pPr marL="0" indent="0" algn="ctr">
              <a:buNone/>
            </a:pPr>
            <a:r>
              <a:rPr lang="en-US" sz="2000" dirty="0"/>
              <a:t>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33689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8 backing stores in total:</a:t>
            </a:r>
          </a:p>
          <a:p>
            <a:pPr lvl="1"/>
            <a:r>
              <a:rPr lang="en-US" dirty="0"/>
              <a:t>APIs: </a:t>
            </a:r>
            <a:r>
              <a:rPr lang="en-US" dirty="0" err="1"/>
              <a:t>get_bs</a:t>
            </a:r>
            <a:r>
              <a:rPr lang="en-US" dirty="0"/>
              <a:t>/</a:t>
            </a:r>
            <a:r>
              <a:rPr lang="en-US" dirty="0" err="1"/>
              <a:t>release_bs</a:t>
            </a:r>
            <a:r>
              <a:rPr lang="en-US" dirty="0"/>
              <a:t>, </a:t>
            </a:r>
            <a:r>
              <a:rPr lang="en-US" dirty="0" err="1"/>
              <a:t>read_bs</a:t>
            </a:r>
            <a:r>
              <a:rPr lang="en-US" dirty="0"/>
              <a:t>/</a:t>
            </a:r>
            <a:r>
              <a:rPr lang="en-US" dirty="0" err="1"/>
              <a:t>write_bs</a:t>
            </a:r>
            <a:endParaRPr lang="en-US" dirty="0"/>
          </a:p>
          <a:p>
            <a:pPr lvl="1"/>
            <a:r>
              <a:rPr lang="en-US" dirty="0"/>
              <a:t>Emulated by physical memory</a:t>
            </a:r>
          </a:p>
          <a:p>
            <a:pPr lvl="1"/>
            <a:r>
              <a:rPr lang="en-US" dirty="0"/>
              <a:t>Each with up to 256 pages (up to 1MB memory)</a:t>
            </a:r>
          </a:p>
          <a:p>
            <a:pPr lvl="1"/>
            <a:r>
              <a:rPr lang="en-US" dirty="0"/>
              <a:t>Not shareable when being used for a private heap</a:t>
            </a:r>
          </a:p>
          <a:p>
            <a:pPr lvl="1"/>
            <a:r>
              <a:rPr lang="en-US" dirty="0"/>
              <a:t>Skeleton already given</a:t>
            </a:r>
          </a:p>
          <a:p>
            <a:pPr lvl="2"/>
            <a:r>
              <a:rPr lang="en-US" dirty="0"/>
              <a:t>You may want to add some sanity check!</a:t>
            </a:r>
          </a:p>
        </p:txBody>
      </p:sp>
    </p:spTree>
    <p:extLst>
      <p:ext uri="{BB962C8B-B14F-4D97-AF65-F5344CB8AC3E}">
        <p14:creationId xmlns:p14="http://schemas.microsoft.com/office/powerpoint/2010/main" val="314756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E5EE-090F-4865-A771-CCCE21A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on Page Directories /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4AFB-0235-4F3D-A8F9-BB7AF1CF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Residing in frames 1024 – 2047</a:t>
            </a:r>
          </a:p>
          <a:p>
            <a:r>
              <a:rPr lang="en-US" dirty="0"/>
              <a:t>4 global page tables for the first 16MB memory shared across all processes</a:t>
            </a:r>
          </a:p>
          <a:p>
            <a:pPr lvl="1"/>
            <a:r>
              <a:rPr lang="en-US" dirty="0"/>
              <a:t>Created during system initialization</a:t>
            </a:r>
          </a:p>
          <a:p>
            <a:r>
              <a:rPr lang="en-US" dirty="0"/>
              <a:t>On-demand allocation of page tables for pages above 4095</a:t>
            </a:r>
          </a:p>
          <a:p>
            <a:pPr lvl="1"/>
            <a:r>
              <a:rPr lang="en-US" dirty="0"/>
              <a:t>If not, 4MB physical memory required for the whole 4GB virtual memory space</a:t>
            </a:r>
          </a:p>
          <a:p>
            <a:r>
              <a:rPr lang="en-US" dirty="0"/>
              <a:t>Data structures (h/</a:t>
            </a:r>
            <a:r>
              <a:rPr lang="en-US" dirty="0" err="1"/>
              <a:t>paging.h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pd_t</a:t>
            </a:r>
            <a:r>
              <a:rPr lang="en-US" dirty="0"/>
              <a:t>: the type for page-directory entries</a:t>
            </a:r>
          </a:p>
          <a:p>
            <a:pPr lvl="1"/>
            <a:r>
              <a:rPr lang="en-US" dirty="0" err="1"/>
              <a:t>pt_t</a:t>
            </a:r>
            <a:r>
              <a:rPr lang="en-US" dirty="0"/>
              <a:t>: the type for page-table entries</a:t>
            </a:r>
          </a:p>
        </p:txBody>
      </p:sp>
    </p:spTree>
    <p:extLst>
      <p:ext uri="{BB962C8B-B14F-4D97-AF65-F5344CB8AC3E}">
        <p14:creationId xmlns:p14="http://schemas.microsoft.com/office/powerpoint/2010/main" val="3708148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NULL process</a:t>
            </a:r>
          </a:p>
          <a:p>
            <a:pPr lvl="1"/>
            <a:r>
              <a:rPr lang="en-US" dirty="0"/>
              <a:t>No private heap</a:t>
            </a:r>
          </a:p>
          <a:p>
            <a:r>
              <a:rPr lang="fr-FR" dirty="0"/>
              <a:t>Global page table entries</a:t>
            </a:r>
          </a:p>
          <a:p>
            <a:pPr lvl="1"/>
            <a:r>
              <a:rPr lang="en-US" dirty="0"/>
              <a:t>The entire 16M physical memory</a:t>
            </a:r>
          </a:p>
          <a:p>
            <a:pPr lvl="1"/>
            <a:r>
              <a:rPr lang="en-US" dirty="0"/>
              <a:t>Identity mapping</a:t>
            </a:r>
          </a:p>
          <a:p>
            <a:r>
              <a:rPr lang="en-US" dirty="0"/>
              <a:t>Page fault ISR</a:t>
            </a:r>
          </a:p>
          <a:p>
            <a:pPr lvl="1"/>
            <a:r>
              <a:rPr lang="en-US" dirty="0"/>
              <a:t>paging/</a:t>
            </a:r>
            <a:r>
              <a:rPr lang="en-US" dirty="0" err="1"/>
              <a:t>pfintr.S</a:t>
            </a:r>
            <a:r>
              <a:rPr lang="en-US" dirty="0"/>
              <a:t>, paging/</a:t>
            </a:r>
            <a:r>
              <a:rPr lang="en-US" dirty="0" err="1"/>
              <a:t>pfint.c</a:t>
            </a:r>
            <a:endParaRPr lang="en-US" dirty="0"/>
          </a:p>
          <a:p>
            <a:r>
              <a:rPr lang="en-US" dirty="0"/>
              <a:t>Support data structures</a:t>
            </a:r>
          </a:p>
          <a:p>
            <a:pPr lvl="1"/>
            <a:r>
              <a:rPr lang="en-US" dirty="0"/>
              <a:t>Inverted page table</a:t>
            </a:r>
          </a:p>
          <a:p>
            <a:pPr lvl="1"/>
            <a:r>
              <a:rPr lang="en-US" dirty="0"/>
              <a:t>Help functions</a:t>
            </a:r>
          </a:p>
          <a:p>
            <a:pPr lvl="2"/>
            <a:r>
              <a:rPr lang="en-US" dirty="0"/>
              <a:t>E.g., finding a backing store from a virtual address</a:t>
            </a:r>
          </a:p>
        </p:txBody>
      </p:sp>
    </p:spTree>
    <p:extLst>
      <p:ext uri="{BB962C8B-B14F-4D97-AF65-F5344CB8AC3E}">
        <p14:creationId xmlns:p14="http://schemas.microsoft.com/office/powerpoint/2010/main" val="142826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System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Outer Page Table (Page Directory) = 1024 page directory entries in a page directory</a:t>
            </a:r>
            <a:br>
              <a:rPr lang="en-US" dirty="0"/>
            </a:br>
            <a:r>
              <a:rPr lang="en-US" dirty="0"/>
              <a:t>Page Table = 1024 page table entries in a page table</a:t>
            </a:r>
            <a:br>
              <a:rPr lang="en-US" dirty="0"/>
            </a:br>
            <a:r>
              <a:rPr lang="en-US" dirty="0"/>
              <a:t>Page - 4-KB</a:t>
            </a:r>
          </a:p>
          <a:p>
            <a:r>
              <a:rPr lang="en-US" dirty="0"/>
              <a:t>PDBR = Page Directory Base Register (CR3): points to the start address of Page Directory (Outer Page Table)</a:t>
            </a:r>
          </a:p>
          <a:p>
            <a:r>
              <a:rPr lang="en-US" dirty="0"/>
              <a:t>TLB - lookup in page tables in memory are performed only when the TLBs do not contain the translation information for a requested page.</a:t>
            </a:r>
            <a:br>
              <a:rPr lang="en-US" dirty="0"/>
            </a:br>
            <a:r>
              <a:rPr lang="en-US" dirty="0"/>
              <a:t>invalidate - automatically invalidated any time the CR3 register is loaded.</a:t>
            </a:r>
          </a:p>
        </p:txBody>
      </p:sp>
    </p:spTree>
    <p:extLst>
      <p:ext uri="{BB962C8B-B14F-4D97-AF65-F5344CB8AC3E}">
        <p14:creationId xmlns:p14="http://schemas.microsoft.com/office/powerpoint/2010/main" val="415635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4938</TotalTime>
  <Words>1076</Words>
  <Application>Microsoft Office PowerPoint</Application>
  <PresentationFormat>On-screen Show (4:3)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Consolas</vt:lpstr>
      <vt:lpstr>Office Theme</vt:lpstr>
      <vt:lpstr>Lecture 11 PA</vt:lpstr>
      <vt:lpstr>Lab 2: Demand Paging</vt:lpstr>
      <vt:lpstr>Demand Paging – OS</vt:lpstr>
      <vt:lpstr>Demand Paging – process</vt:lpstr>
      <vt:lpstr>Physical Memory Layout</vt:lpstr>
      <vt:lpstr>Backing Stores</vt:lpstr>
      <vt:lpstr>Notes on Page Directories / Tables</vt:lpstr>
      <vt:lpstr>Other Issues</vt:lpstr>
      <vt:lpstr>Intel System Programming</vt:lpstr>
      <vt:lpstr>From Boot</vt:lpstr>
      <vt:lpstr>From Boot - 2</vt:lpstr>
      <vt:lpstr>Using Virtual Memory</vt:lpstr>
      <vt:lpstr>Page Fault</vt:lpstr>
      <vt:lpstr>Page Fault - 2</vt:lpstr>
      <vt:lpstr>Page Fault - 3</vt:lpstr>
      <vt:lpstr>Using Virtual Memory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aliang</dc:creator>
  <cp:lastModifiedBy>king aliang</cp:lastModifiedBy>
  <cp:revision>62</cp:revision>
  <dcterms:created xsi:type="dcterms:W3CDTF">2015-02-15T07:58:26Z</dcterms:created>
  <dcterms:modified xsi:type="dcterms:W3CDTF">2018-10-11T09:24:24Z</dcterms:modified>
</cp:coreProperties>
</file>