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301" r:id="rId2"/>
    <p:sldId id="303" r:id="rId3"/>
    <p:sldId id="304" r:id="rId4"/>
    <p:sldId id="312" r:id="rId5"/>
    <p:sldId id="353" r:id="rId6"/>
    <p:sldId id="307" r:id="rId7"/>
    <p:sldId id="354" r:id="rId8"/>
    <p:sldId id="309" r:id="rId9"/>
    <p:sldId id="305" r:id="rId10"/>
    <p:sldId id="356" r:id="rId11"/>
    <p:sldId id="310" r:id="rId12"/>
    <p:sldId id="311" r:id="rId13"/>
    <p:sldId id="357" r:id="rId14"/>
    <p:sldId id="428" r:id="rId15"/>
    <p:sldId id="446" r:id="rId16"/>
    <p:sldId id="447" r:id="rId17"/>
    <p:sldId id="449" r:id="rId18"/>
    <p:sldId id="450" r:id="rId19"/>
    <p:sldId id="451" r:id="rId20"/>
    <p:sldId id="452" r:id="rId21"/>
    <p:sldId id="453" r:id="rId22"/>
    <p:sldId id="454" r:id="rId23"/>
    <p:sldId id="455" r:id="rId24"/>
    <p:sldId id="456" r:id="rId25"/>
    <p:sldId id="457" r:id="rId26"/>
    <p:sldId id="484" r:id="rId27"/>
    <p:sldId id="485" r:id="rId28"/>
    <p:sldId id="458" r:id="rId29"/>
    <p:sldId id="41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70880" autoAdjust="0"/>
  </p:normalViewPr>
  <p:slideViewPr>
    <p:cSldViewPr snapToGrid="0">
      <p:cViewPr varScale="1">
        <p:scale>
          <a:sx n="85" d="100"/>
          <a:sy n="85" d="100"/>
        </p:scale>
        <p:origin x="2539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9965F-13EA-4016-9569-24FBE70D00F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2F5D6-FADF-4B69-9438-B3C2BB7DB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44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producer with one consumer</a:t>
            </a:r>
          </a:p>
          <a:p>
            <a:endParaRPr lang="en-US" dirty="0"/>
          </a:p>
          <a:p>
            <a:r>
              <a:rPr lang="en-US" dirty="0"/>
              <a:t>How about two consumers?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17F0B-7DDC-4432-9A71-2FAFCB266F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9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producer with one consumer</a:t>
            </a:r>
          </a:p>
          <a:p>
            <a:endParaRPr lang="en-US" dirty="0"/>
          </a:p>
          <a:p>
            <a:r>
              <a:rPr lang="en-US" dirty="0"/>
              <a:t>With just a single producer and a single consumer, the code works. </a:t>
            </a:r>
          </a:p>
          <a:p>
            <a:endParaRPr lang="en-US" dirty="0"/>
          </a:p>
          <a:p>
            <a:r>
              <a:rPr lang="en-US" dirty="0"/>
              <a:t>How about two consumers?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17F0B-7DDC-4432-9A71-2FAFCB266F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61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producer with one consumer</a:t>
            </a:r>
          </a:p>
          <a:p>
            <a:endParaRPr lang="en-US" dirty="0"/>
          </a:p>
          <a:p>
            <a:r>
              <a:rPr lang="en-US" dirty="0"/>
              <a:t>How about two consumers?</a:t>
            </a:r>
          </a:p>
          <a:p>
            <a:endParaRPr lang="en-US" dirty="0"/>
          </a:p>
          <a:p>
            <a:r>
              <a:rPr lang="en-US" dirty="0"/>
              <a:t>All three threads are left sleeping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17F0B-7DDC-4432-9A71-2FAFCB266F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5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17F0B-7DDC-4432-9A71-2FAFCB266F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32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17F0B-7DDC-4432-9A71-2FAFCB266F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33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17F0B-7DDC-4432-9A71-2FAFCB266F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37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17F0B-7DDC-4432-9A71-2FAFCB266F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39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14 void </a:t>
            </a:r>
            <a:r>
              <a:rPr lang="en-US" dirty="0" err="1"/>
              <a:t>Zem_wait</a:t>
            </a:r>
            <a:r>
              <a:rPr lang="en-US" dirty="0"/>
              <a:t>(</a:t>
            </a:r>
            <a:r>
              <a:rPr lang="en-US" dirty="0" err="1"/>
              <a:t>Zem_t</a:t>
            </a:r>
            <a:r>
              <a:rPr lang="en-US" dirty="0"/>
              <a:t> *s) {</a:t>
            </a:r>
          </a:p>
          <a:p>
            <a:r>
              <a:rPr lang="en-US" dirty="0"/>
              <a:t>15 </a:t>
            </a:r>
            <a:r>
              <a:rPr lang="en-US" dirty="0" err="1"/>
              <a:t>Mutex_lock</a:t>
            </a:r>
            <a:r>
              <a:rPr lang="en-US" dirty="0"/>
              <a:t>(&amp;s-&gt;lock);</a:t>
            </a:r>
          </a:p>
          <a:p>
            <a:r>
              <a:rPr lang="en-US" dirty="0"/>
              <a:t>16 while (s-&gt;value &lt;= 0)</a:t>
            </a:r>
          </a:p>
          <a:p>
            <a:r>
              <a:rPr lang="en-US" dirty="0"/>
              <a:t>17 </a:t>
            </a:r>
            <a:r>
              <a:rPr lang="en-US" dirty="0" err="1"/>
              <a:t>Cond_wait</a:t>
            </a:r>
            <a:r>
              <a:rPr lang="en-US" dirty="0"/>
              <a:t>(&amp;s-&gt;</a:t>
            </a:r>
            <a:r>
              <a:rPr lang="en-US" dirty="0" err="1"/>
              <a:t>cond</a:t>
            </a:r>
            <a:r>
              <a:rPr lang="en-US" dirty="0"/>
              <a:t>, &amp;s-&gt;lock);</a:t>
            </a:r>
          </a:p>
          <a:p>
            <a:r>
              <a:rPr lang="en-US" dirty="0"/>
              <a:t>18 s-&gt;value--;</a:t>
            </a:r>
          </a:p>
          <a:p>
            <a:r>
              <a:rPr lang="en-US" dirty="0"/>
              <a:t>19 </a:t>
            </a:r>
            <a:r>
              <a:rPr lang="en-US" dirty="0" err="1"/>
              <a:t>Mutex_unlock</a:t>
            </a:r>
            <a:r>
              <a:rPr lang="en-US" dirty="0"/>
              <a:t>(&amp;s-&gt;lock);</a:t>
            </a:r>
          </a:p>
          <a:p>
            <a:r>
              <a:rPr lang="en-US" dirty="0"/>
              <a:t>20 }</a:t>
            </a:r>
          </a:p>
          <a:p>
            <a:r>
              <a:rPr lang="en-US" dirty="0"/>
              <a:t>21</a:t>
            </a:r>
          </a:p>
          <a:p>
            <a:r>
              <a:rPr lang="en-US" dirty="0"/>
              <a:t>22 void </a:t>
            </a:r>
            <a:r>
              <a:rPr lang="en-US" dirty="0" err="1"/>
              <a:t>Zem_post</a:t>
            </a:r>
            <a:r>
              <a:rPr lang="en-US" dirty="0"/>
              <a:t>(</a:t>
            </a:r>
            <a:r>
              <a:rPr lang="en-US" dirty="0" err="1"/>
              <a:t>Zem_t</a:t>
            </a:r>
            <a:r>
              <a:rPr lang="en-US" dirty="0"/>
              <a:t> *s) {</a:t>
            </a:r>
          </a:p>
          <a:p>
            <a:r>
              <a:rPr lang="en-US" dirty="0"/>
              <a:t>23 </a:t>
            </a:r>
            <a:r>
              <a:rPr lang="en-US" dirty="0" err="1"/>
              <a:t>Mutex_lock</a:t>
            </a:r>
            <a:r>
              <a:rPr lang="en-US" dirty="0"/>
              <a:t>(&amp;s-&gt;lock);</a:t>
            </a:r>
          </a:p>
          <a:p>
            <a:r>
              <a:rPr lang="en-US" dirty="0"/>
              <a:t>24 s-&gt;value++;</a:t>
            </a:r>
          </a:p>
          <a:p>
            <a:r>
              <a:rPr lang="en-US" dirty="0"/>
              <a:t>25 </a:t>
            </a:r>
            <a:r>
              <a:rPr lang="en-US" dirty="0" err="1"/>
              <a:t>Cond_signal</a:t>
            </a:r>
            <a:r>
              <a:rPr lang="en-US" dirty="0"/>
              <a:t>(&amp;s-&gt;</a:t>
            </a:r>
            <a:r>
              <a:rPr lang="en-US" dirty="0" err="1"/>
              <a:t>cond</a:t>
            </a:r>
            <a:r>
              <a:rPr lang="en-US" dirty="0"/>
              <a:t>);</a:t>
            </a:r>
          </a:p>
          <a:p>
            <a:r>
              <a:rPr lang="en-US" dirty="0"/>
              <a:t>26 </a:t>
            </a:r>
            <a:r>
              <a:rPr lang="en-US" dirty="0" err="1"/>
              <a:t>Mutex_unlock</a:t>
            </a:r>
            <a:r>
              <a:rPr lang="en-US" dirty="0"/>
              <a:t>(&amp;s-&gt;lock);</a:t>
            </a:r>
          </a:p>
          <a:p>
            <a:r>
              <a:rPr lang="en-US" dirty="0"/>
              <a:t>27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0AFE9-406D-4BBE-B2DA-D20E41BFB03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32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2B8F-F715-48C3-A521-7773DA12D6ED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44F2-476A-459B-A46C-70779CC5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3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2B8F-F715-48C3-A521-7773DA12D6ED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44F2-476A-459B-A46C-70779CC5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48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2B8F-F715-48C3-A521-7773DA12D6ED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44F2-476A-459B-A46C-70779CC5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4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2B8F-F715-48C3-A521-7773DA12D6ED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44F2-476A-459B-A46C-70779CC5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5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2B8F-F715-48C3-A521-7773DA12D6ED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44F2-476A-459B-A46C-70779CC5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9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2B8F-F715-48C3-A521-7773DA12D6ED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44F2-476A-459B-A46C-70779CC5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5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2B8F-F715-48C3-A521-7773DA12D6ED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44F2-476A-459B-A46C-70779CC5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3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2B8F-F715-48C3-A521-7773DA12D6ED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44F2-476A-459B-A46C-70779CC5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6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2B8F-F715-48C3-A521-7773DA12D6ED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44F2-476A-459B-A46C-70779CC5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6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2B8F-F715-48C3-A521-7773DA12D6ED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44F2-476A-459B-A46C-70779CC5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69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2B8F-F715-48C3-A521-7773DA12D6ED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44F2-476A-459B-A46C-70779CC5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4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42B8F-F715-48C3-A521-7773DA12D6ED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E44F2-476A-459B-A46C-70779CC5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0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2"/>
            <a:ext cx="9144000" cy="3119437"/>
          </a:xfrm>
        </p:spPr>
        <p:txBody>
          <a:bodyPr>
            <a:normAutofit/>
          </a:bodyPr>
          <a:lstStyle/>
          <a:p>
            <a:r>
              <a:rPr lang="en-US" dirty="0"/>
              <a:t>Lecture </a:t>
            </a:r>
            <a:r>
              <a:rPr lang="en-US" altLang="zh-CN" dirty="0"/>
              <a:t>14</a:t>
            </a:r>
            <a:br>
              <a:rPr lang="en-US" altLang="zh-CN" dirty="0"/>
            </a:br>
            <a:r>
              <a:rPr lang="en-US" altLang="zh-CN" dirty="0"/>
              <a:t>CV &amp; Semaphore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24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get/put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put(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value)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buffer[fill] = value;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fill = (fill + 1) % max;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count ++;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get()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buffer[use];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use = (use + 1) % max;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count -;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7999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v4 (final)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825624"/>
            <a:ext cx="5000978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*consumer(void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while (1)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  //c1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while (count == 0)    //c2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Cond_wait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(&amp;F, &amp;m);  //c3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get();      //c4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Cond_signal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(&amp;E);      //c5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//c6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45156" y="1825625"/>
            <a:ext cx="48203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*producer(void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loops;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    //p1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while (count == max)    //p2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Cond_wait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(&amp;E, &amp;m);    //p3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put(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               //p4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Cond_signal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(&amp;F);        //p5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  //p6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5027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v</a:t>
            </a:r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702537"/>
            <a:ext cx="5000978" cy="525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*consumer(void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while (1)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  //c1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numfull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== 0)  //c2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Cond_wait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(&amp;F, &amp;m);  //c3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//c3a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get();      //c4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  //c5a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Cond_signal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(&amp;E);      //c5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//c6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45156" y="1702537"/>
            <a:ext cx="4820356" cy="4891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*producer(void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loops;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    //p1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numfull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== max)  //p2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Cond_wait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(&amp;E, &amp;m);    //p3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  //p3a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put(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               //p4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    //p5a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Cond_signal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(&amp;F);        //p5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  //p6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8734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wake the right thread?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wait(</a:t>
            </a:r>
            <a:r>
              <a:rPr lang="en-US" dirty="0" err="1"/>
              <a:t>cond_t</a:t>
            </a:r>
            <a:r>
              <a:rPr lang="en-US" dirty="0"/>
              <a:t> *cv, </a:t>
            </a:r>
            <a:r>
              <a:rPr lang="en-US" dirty="0" err="1"/>
              <a:t>mutex_t</a:t>
            </a:r>
            <a:r>
              <a:rPr lang="en-US" dirty="0"/>
              <a:t> *lock)</a:t>
            </a:r>
          </a:p>
          <a:p>
            <a:pPr lvl="1"/>
            <a:r>
              <a:rPr lang="en-US" dirty="0"/>
              <a:t>assumes the lock is held when wait() is called</a:t>
            </a:r>
          </a:p>
          <a:p>
            <a:pPr lvl="1"/>
            <a:r>
              <a:rPr lang="en-US" dirty="0"/>
              <a:t>puts caller to sleep + releases the lock (atomically)</a:t>
            </a:r>
          </a:p>
          <a:p>
            <a:pPr lvl="1"/>
            <a:r>
              <a:rPr lang="en-US" dirty="0"/>
              <a:t>when awoken, reacquires lock before returning</a:t>
            </a:r>
          </a:p>
          <a:p>
            <a:r>
              <a:rPr lang="en-US" dirty="0"/>
              <a:t>signal(</a:t>
            </a:r>
            <a:r>
              <a:rPr lang="en-US" dirty="0" err="1"/>
              <a:t>cond_t</a:t>
            </a:r>
            <a:r>
              <a:rPr lang="en-US" dirty="0"/>
              <a:t> *cv)</a:t>
            </a:r>
          </a:p>
          <a:p>
            <a:pPr lvl="1"/>
            <a:r>
              <a:rPr lang="en-US" dirty="0"/>
              <a:t>wake a single waiting thread (if &gt;= 1 thread is waiting)</a:t>
            </a:r>
          </a:p>
          <a:p>
            <a:pPr lvl="1"/>
            <a:r>
              <a:rPr lang="en-US" dirty="0"/>
              <a:t>if there is no waiting thread, just return, doing nothing </a:t>
            </a:r>
          </a:p>
          <a:p>
            <a:r>
              <a:rPr lang="en-US" dirty="0"/>
              <a:t>broadcast(</a:t>
            </a:r>
            <a:r>
              <a:rPr lang="en-US" dirty="0" err="1"/>
              <a:t>cond_t</a:t>
            </a:r>
            <a:r>
              <a:rPr lang="en-US" dirty="0"/>
              <a:t> *cv)</a:t>
            </a:r>
          </a:p>
          <a:p>
            <a:pPr lvl="1"/>
            <a:r>
              <a:rPr lang="en-US" dirty="0"/>
              <a:t>wake all waiting threads (if &gt;= 1 thread is waiting)</a:t>
            </a:r>
          </a:p>
          <a:p>
            <a:pPr lvl="1"/>
            <a:r>
              <a:rPr lang="en-US" dirty="0"/>
              <a:t>if there are no waiting thread, just return, doing nothing</a:t>
            </a:r>
          </a:p>
        </p:txBody>
      </p:sp>
    </p:spTree>
    <p:extLst>
      <p:ext uri="{BB962C8B-B14F-4D97-AF65-F5344CB8AC3E}">
        <p14:creationId xmlns:p14="http://schemas.microsoft.com/office/powerpoint/2010/main" val="581696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Rule</a:t>
            </a:r>
            <a:r>
              <a:rPr lang="en-US" altLang="zh-CN" dirty="0"/>
              <a:t>s</a:t>
            </a:r>
            <a:r>
              <a:rPr lang="en-US" dirty="0"/>
              <a:t> of Thumb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state in addition to CV’s!</a:t>
            </a:r>
          </a:p>
          <a:p>
            <a:pPr lvl="1"/>
            <a:r>
              <a:rPr lang="en-US" dirty="0"/>
              <a:t>CV’s are used to nudge threads when state changes.</a:t>
            </a:r>
          </a:p>
          <a:p>
            <a:pPr lvl="1"/>
            <a:r>
              <a:rPr lang="en-US" dirty="0"/>
              <a:t>If state is already as needed, don’t wait for a nudge!</a:t>
            </a:r>
          </a:p>
          <a:p>
            <a:r>
              <a:rPr lang="en-US" dirty="0"/>
              <a:t>Always do wait while holding the lock!</a:t>
            </a:r>
          </a:p>
          <a:p>
            <a:r>
              <a:rPr lang="en-US" dirty="0"/>
              <a:t>Do signal while holding the lock is suggested but not required.</a:t>
            </a:r>
          </a:p>
          <a:p>
            <a:r>
              <a:rPr lang="en-US" dirty="0"/>
              <a:t>Always use while loop to check the condition!</a:t>
            </a:r>
          </a:p>
        </p:txBody>
      </p:sp>
    </p:spTree>
    <p:extLst>
      <p:ext uri="{BB962C8B-B14F-4D97-AF65-F5344CB8AC3E}">
        <p14:creationId xmlns:p14="http://schemas.microsoft.com/office/powerpoint/2010/main" val="25125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Actual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sem_init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sem_t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*s,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s-&gt;value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initval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sem_wait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sem_t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*s)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s-&gt;value -=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wait if s-&gt;value &lt; 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sem_post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sem_t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*s)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s-&gt;value +=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wake one waiting thread (if there are any)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775997" y="2702466"/>
            <a:ext cx="40067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wait and post are atomic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5997" y="336062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value = 4: 4 signaled signals value = -3: 3 waiting threads</a:t>
            </a:r>
          </a:p>
        </p:txBody>
      </p:sp>
    </p:spTree>
    <p:extLst>
      <p:ext uri="{BB962C8B-B14F-4D97-AF65-F5344CB8AC3E}">
        <p14:creationId xmlns:p14="http://schemas.microsoft.com/office/powerpoint/2010/main" val="342483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locks with semaphores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sem_t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*lock)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sem_init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(&amp;m, ?);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acquire(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*lock)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sem_wait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release(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*lock)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sem_post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4691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4442" y="557037"/>
            <a:ext cx="3352802" cy="1325563"/>
          </a:xfrm>
        </p:spPr>
        <p:txBody>
          <a:bodyPr/>
          <a:lstStyle/>
          <a:p>
            <a:r>
              <a:rPr lang="en-US" dirty="0"/>
              <a:t>Join with Semaphore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5126"/>
            <a:ext cx="7886700" cy="5811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sem_t</a:t>
            </a:r>
            <a:r>
              <a:rPr lang="en-US" sz="2400" dirty="0"/>
              <a:t> s; 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*child(void 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/>
              <a:t>sem_post</a:t>
            </a:r>
            <a:r>
              <a:rPr lang="en-US" sz="2400" dirty="0"/>
              <a:t>(&amp;s);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/>
              <a:t>sem_init</a:t>
            </a:r>
            <a:r>
              <a:rPr lang="en-US" sz="2400" dirty="0"/>
              <a:t>(&amp;s, ?);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Pthread_create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(c, NULL, child, NULL);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/>
              <a:t>sem_wait</a:t>
            </a:r>
            <a:r>
              <a:rPr lang="en-US" sz="2400" dirty="0"/>
              <a:t>(&amp;s);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4065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P/C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put(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value)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buffer[fill] = value;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fill = (fill + 1) % max;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count ++;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get()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buffer[use];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use = (use + 1) % max;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count -;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5545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P/C problem with CV’s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825624"/>
            <a:ext cx="5000978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*consumer(void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while (1)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  //c1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while (count == 0)    //c2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Cond_wait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(&amp;F, &amp;m);  //c3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get();      //c4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Cond_signal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(&amp;E);      //c5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//c6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45156" y="1825625"/>
            <a:ext cx="48203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*producer(void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loops;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    //p1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while (count == max)    //p2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Cond_wait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(&amp;E, &amp;m);    //p3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put(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               //p4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Cond_signal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(&amp;F);        //p5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  //p6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4785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Producer/Consumer Problem</a:t>
            </a:r>
            <a:br>
              <a:rPr lang="en-US" dirty="0"/>
            </a:br>
            <a:r>
              <a:rPr lang="en-US" dirty="0"/>
              <a:t>Example: UNIX 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pipe may have many writers and readers.</a:t>
            </a:r>
          </a:p>
          <a:p>
            <a:r>
              <a:rPr lang="en-US" dirty="0"/>
              <a:t>Internally, there is a finite-sized buffer.</a:t>
            </a:r>
          </a:p>
          <a:p>
            <a:r>
              <a:rPr lang="en-US" dirty="0"/>
              <a:t>Writers add data to the buffer.</a:t>
            </a:r>
          </a:p>
          <a:p>
            <a:r>
              <a:rPr lang="en-US" dirty="0"/>
              <a:t>Readers remove data from the buffer.</a:t>
            </a:r>
          </a:p>
          <a:p>
            <a:r>
              <a:rPr lang="en-US" dirty="0"/>
              <a:t>Implementation:</a:t>
            </a:r>
          </a:p>
          <a:p>
            <a:pPr lvl="1"/>
            <a:r>
              <a:rPr lang="en-US" dirty="0"/>
              <a:t>reads/writes to buffer require locking</a:t>
            </a:r>
          </a:p>
          <a:p>
            <a:pPr lvl="1"/>
            <a:r>
              <a:rPr lang="en-US" dirty="0"/>
              <a:t>when buffers are full, writers must wait</a:t>
            </a:r>
          </a:p>
          <a:p>
            <a:pPr lvl="1"/>
            <a:r>
              <a:rPr lang="en-US" dirty="0"/>
              <a:t>when buffers are empty, readers must wait</a:t>
            </a:r>
          </a:p>
        </p:txBody>
      </p:sp>
    </p:spTree>
    <p:extLst>
      <p:ext uri="{BB962C8B-B14F-4D97-AF65-F5344CB8AC3E}">
        <p14:creationId xmlns:p14="http://schemas.microsoft.com/office/powerpoint/2010/main" val="90818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get/put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put(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value)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buffer[fill] = value;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fill = (fill + 1) % max;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count++;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get()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buffer[use];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use = (use + 1) % max;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count--;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7018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en-US" dirty="0"/>
              <a:t>P/C problem</a:t>
            </a:r>
            <a:br>
              <a:rPr lang="en-US" dirty="0"/>
            </a:br>
            <a:r>
              <a:rPr lang="en-US" dirty="0"/>
              <a:t>semaphore v1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1325563"/>
            <a:ext cx="4165600" cy="37331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sem_t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empty, full;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*consumer(void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while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!= -1)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sem_wait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(&amp;full);  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C1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get();      // C2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sem_post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(&amp;empty); // C3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76887" y="2506662"/>
            <a:ext cx="48203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*producer(void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loops;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sem_wait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(&amp;empty); // P1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put(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         // P2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sem_post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(&amp;full);  // P3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76887" y="0"/>
            <a:ext cx="4984045" cy="3019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// ...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sem_init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(&amp;empty, MAX);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sem_init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(&amp;full, 0);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// ...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6292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en-US" dirty="0"/>
              <a:t>P/C problem</a:t>
            </a:r>
            <a:br>
              <a:rPr lang="en-US" dirty="0"/>
            </a:br>
            <a:r>
              <a:rPr lang="en-US" dirty="0"/>
              <a:t>semaphore v2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1325563"/>
            <a:ext cx="4165600" cy="37331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sem_t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empty, full,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*consumer(void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while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!= -1)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sem_wait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C0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sem_wait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(&amp;full);  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C1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get();      // C2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sem_post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(&amp;empty); // C3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sem_post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C4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76887" y="2755020"/>
            <a:ext cx="48203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*producer(void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loops;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sem_wait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// P0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sem_wait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(&amp;empty); // P1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put(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         // P2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sem_post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(&amp;full);  // P3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sem_post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76887" y="0"/>
            <a:ext cx="4984045" cy="3019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// ...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sem_init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(&amp;empty, MAX);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sem_init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(&amp;full, 0);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sem_init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1);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// ...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4602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en-US" dirty="0"/>
              <a:t>P/C problem</a:t>
            </a:r>
            <a:br>
              <a:rPr lang="en-US" dirty="0"/>
            </a:br>
            <a:r>
              <a:rPr lang="en-US" dirty="0"/>
              <a:t>semaphore v3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1325563"/>
            <a:ext cx="4323644" cy="37331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sem_t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empty, full,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*consumer(void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while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!= -1)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sem_wait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(&amp;full);  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C1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sem_wait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C1.5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get();      // C2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sem_post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// C2.5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sem_post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(&amp;empty); 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C3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76887" y="2755020"/>
            <a:ext cx="48203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*producer(void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loops;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sem_wait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(&amp;empty); // P1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sem_wait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// P1.5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put(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         // P2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sem_post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// P2.5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sem_post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(&amp;full);  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P3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76887" y="0"/>
            <a:ext cx="4984045" cy="3019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// ...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sem_init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(&amp;empty, MAX);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sem_init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(&amp;full, 0);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sem_init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1);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// ...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0028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5725" y="-330199"/>
            <a:ext cx="7886700" cy="1825624"/>
          </a:xfrm>
        </p:spPr>
        <p:txBody>
          <a:bodyPr/>
          <a:lstStyle/>
          <a:p>
            <a:r>
              <a:rPr lang="en-US" dirty="0"/>
              <a:t>Reader-Writer</a:t>
            </a:r>
            <a:br>
              <a:rPr lang="en-US" dirty="0"/>
            </a:br>
            <a:r>
              <a:rPr lang="en-US" dirty="0"/>
              <a:t>Locks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85725" y="1454457"/>
            <a:ext cx="4352925" cy="37331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acquire_r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rwlock_t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sem_wait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-&gt;lock);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-&gt;readers++;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-&gt;readers == 1)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sem_wait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em_post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-&gt;lock);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85725" y="4059234"/>
            <a:ext cx="4820356" cy="2913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release_r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rwlock_t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sem_wait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-&gt;lock);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-&gt;readers--;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-&gt;readers == 0)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sem_post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sem_post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-&gt;lock);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95044" y="-55431"/>
            <a:ext cx="5382331" cy="3019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_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rwlock_t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sem_t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lock;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sem_t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readers;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rwlock_t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rwlock_init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rwlock_t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-&gt;readers = 0;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sem_init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-&gt;lock, 0, 1);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sem_init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0, 1);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00525" y="4059234"/>
            <a:ext cx="4820356" cy="2913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acquire_</a:t>
            </a:r>
            <a:r>
              <a:rPr lang="en-US" altLang="zh-C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rwlock_t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sem_wait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(&amp;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release_</a:t>
            </a:r>
            <a:r>
              <a:rPr lang="en-US" altLang="zh-C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rwlock_t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sem_post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(&amp;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4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Dining Philosophers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7" y="1690689"/>
            <a:ext cx="47720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99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broken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while (1) {		void </a:t>
            </a:r>
            <a:r>
              <a:rPr lang="en-US" sz="2000" dirty="0" err="1">
                <a:latin typeface="Consolas" panose="020B0609020204030204" pitchFamily="49" charset="0"/>
              </a:rPr>
              <a:t>getforks</a:t>
            </a:r>
            <a:r>
              <a:rPr lang="en-US" sz="20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think();		  </a:t>
            </a:r>
            <a:r>
              <a:rPr lang="en-US" sz="2000" dirty="0" err="1">
                <a:latin typeface="Consolas" panose="020B0609020204030204" pitchFamily="49" charset="0"/>
              </a:rPr>
              <a:t>sem_wait</a:t>
            </a:r>
            <a:r>
              <a:rPr lang="en-US" sz="2000" dirty="0">
                <a:latin typeface="Consolas" panose="020B0609020204030204" pitchFamily="49" charset="0"/>
              </a:rPr>
              <a:t>(forks[left(p)]);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getforks</a:t>
            </a:r>
            <a:r>
              <a:rPr lang="en-US" sz="2000" dirty="0">
                <a:latin typeface="Consolas" panose="020B0609020204030204" pitchFamily="49" charset="0"/>
              </a:rPr>
              <a:t>();		  </a:t>
            </a:r>
            <a:r>
              <a:rPr lang="en-US" sz="2000" dirty="0" err="1">
                <a:latin typeface="Consolas" panose="020B0609020204030204" pitchFamily="49" charset="0"/>
              </a:rPr>
              <a:t>sem_wait</a:t>
            </a:r>
            <a:r>
              <a:rPr lang="en-US" sz="2000" dirty="0">
                <a:latin typeface="Consolas" panose="020B0609020204030204" pitchFamily="49" charset="0"/>
              </a:rPr>
              <a:t>(forks[right(p)]);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eat();		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putforks</a:t>
            </a:r>
            <a:r>
              <a:rPr lang="en-US" sz="2000" dirty="0">
                <a:latin typeface="Consolas" panose="020B0609020204030204" pitchFamily="49" charset="0"/>
              </a:rPr>
              <a:t>();		void </a:t>
            </a:r>
            <a:r>
              <a:rPr lang="en-US" sz="2000" dirty="0" err="1">
                <a:latin typeface="Consolas" panose="020B0609020204030204" pitchFamily="49" charset="0"/>
              </a:rPr>
              <a:t>putforks</a:t>
            </a:r>
            <a:r>
              <a:rPr lang="en-US" sz="20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			  </a:t>
            </a:r>
            <a:r>
              <a:rPr lang="en-US" sz="2000" dirty="0" err="1">
                <a:latin typeface="Consolas" panose="020B0609020204030204" pitchFamily="49" charset="0"/>
              </a:rPr>
              <a:t>sem_post</a:t>
            </a:r>
            <a:r>
              <a:rPr lang="en-US" sz="2000" dirty="0">
                <a:latin typeface="Consolas" panose="020B0609020204030204" pitchFamily="49" charset="0"/>
              </a:rPr>
              <a:t>(forks[left(p)]);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	  </a:t>
            </a:r>
            <a:r>
              <a:rPr lang="en-US" sz="2000" dirty="0" err="1">
                <a:latin typeface="Consolas" panose="020B0609020204030204" pitchFamily="49" charset="0"/>
              </a:rPr>
              <a:t>sem_post</a:t>
            </a:r>
            <a:r>
              <a:rPr lang="en-US" sz="2000" dirty="0">
                <a:latin typeface="Consolas" panose="020B0609020204030204" pitchFamily="49" charset="0"/>
              </a:rPr>
              <a:t>(forks[right(p)]); 				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left(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p) { return p; }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right(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p) { return (p + 1) % 5; 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314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Solution:</a:t>
            </a:r>
            <a:br>
              <a:rPr lang="en-US" dirty="0"/>
            </a:br>
            <a:r>
              <a:rPr lang="en-US" dirty="0"/>
              <a:t>Breaking The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getforks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if (p == 4)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sem_wait</a:t>
            </a:r>
            <a:r>
              <a:rPr lang="en-US" dirty="0">
                <a:latin typeface="Consolas" panose="020B0609020204030204" pitchFamily="49" charset="0"/>
              </a:rPr>
              <a:t>(forks[right(p)]);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sem_wait</a:t>
            </a:r>
            <a:r>
              <a:rPr lang="en-US" dirty="0">
                <a:latin typeface="Consolas" panose="020B0609020204030204" pitchFamily="49" charset="0"/>
              </a:rPr>
              <a:t>(forks[left(p)]);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sem_wait</a:t>
            </a:r>
            <a:r>
              <a:rPr lang="en-US" dirty="0">
                <a:latin typeface="Consolas" panose="020B0609020204030204" pitchFamily="49" charset="0"/>
              </a:rPr>
              <a:t>(forks[left(p)]);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sem_wait</a:t>
            </a:r>
            <a:r>
              <a:rPr lang="en-US" dirty="0">
                <a:latin typeface="Consolas" panose="020B0609020204030204" pitchFamily="49" charset="0"/>
              </a:rPr>
              <a:t>(forks[right(p)]);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4695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semaphores</a:t>
            </a:r>
            <a:br>
              <a:rPr lang="en-US" dirty="0"/>
            </a:br>
            <a:r>
              <a:rPr lang="en-US" dirty="0"/>
              <a:t>with locks and CV’s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sem_t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cond_t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lock;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sem_t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sem_init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sem_t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*s,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value)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s-&gt;value = value;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Cond_init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(&amp;s-&gt;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Lock_init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(&amp;s-&gt;lock);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sem_wait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sem_t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*s) {…}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sem_post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sem_t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*s) {…}</a:t>
            </a:r>
          </a:p>
        </p:txBody>
      </p:sp>
    </p:spTree>
    <p:extLst>
      <p:ext uri="{BB962C8B-B14F-4D97-AF65-F5344CB8AC3E}">
        <p14:creationId xmlns:p14="http://schemas.microsoft.com/office/powerpoint/2010/main" val="1735713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29: Lock-based Concurrent Data Structures</a:t>
            </a:r>
          </a:p>
          <a:p>
            <a:r>
              <a:rPr lang="en-US" dirty="0"/>
              <a:t>32: Common Concurrency Problems </a:t>
            </a:r>
          </a:p>
        </p:txBody>
      </p:sp>
    </p:spTree>
    <p:extLst>
      <p:ext uri="{BB962C8B-B14F-4D97-AF65-F5344CB8AC3E}">
        <p14:creationId xmlns:p14="http://schemas.microsoft.com/office/powerpoint/2010/main" val="1538184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Producer/Consumer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Producers generate data (like pipe writers).</a:t>
            </a:r>
          </a:p>
          <a:p>
            <a:r>
              <a:rPr lang="en-US" dirty="0"/>
              <a:t>Consumers grab data and process it (like pipe readers).</a:t>
            </a:r>
          </a:p>
          <a:p>
            <a:r>
              <a:rPr lang="en-US" dirty="0"/>
              <a:t>Producer/consumer problems are frequent in systems.</a:t>
            </a:r>
          </a:p>
          <a:p>
            <a:pPr lvl="1"/>
            <a:r>
              <a:rPr lang="en-US" dirty="0"/>
              <a:t>Pipes</a:t>
            </a:r>
          </a:p>
          <a:p>
            <a:pPr lvl="1"/>
            <a:r>
              <a:rPr lang="en-US" dirty="0"/>
              <a:t>Web servers</a:t>
            </a:r>
          </a:p>
          <a:p>
            <a:pPr lvl="1"/>
            <a:r>
              <a:rPr lang="en-US" dirty="0"/>
              <a:t>Memory allocators</a:t>
            </a:r>
          </a:p>
          <a:p>
            <a:pPr lvl="1"/>
            <a:r>
              <a:rPr lang="en-US" dirty="0"/>
              <a:t>Device I/O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30451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get/put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put(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value)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assert(count == 0);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count =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buffer = value;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get()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assert(count == 1);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count =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buffer;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486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v0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825625"/>
            <a:ext cx="50009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*consumer(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loops)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loops;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get(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45156" y="1825625"/>
            <a:ext cx="48203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*producer(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loops)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loops;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put(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979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v1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825624"/>
            <a:ext cx="5000978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*consumer(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loops)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loops;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  //c1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if (count == 0)       //c2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Cond_wait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(&amp;C, &amp;m);  //c3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get();      //c4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Cond_signal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(&amp;C);      //c5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//c6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45156" y="1825625"/>
            <a:ext cx="48203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*producer(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loops)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loops;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    //p1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if (count == 1)         //p2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Cond_wait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(&amp;C, &amp;m);    //p3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put(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               //p4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Cond_signal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(&amp;C);        //p5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  //p6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3354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v2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825625"/>
            <a:ext cx="5000978" cy="4891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*consumer(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loops)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loops;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  //c1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while (count == 0)    //c2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Cond_wait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(&amp;C, &amp;m);  //c3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get();      //c4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Cond_signal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(&amp;C);      //c5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//c6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45156" y="1825625"/>
            <a:ext cx="48203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*producer(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loops)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loops;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    //p1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while (count == 1)      //p2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Cond_wait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(&amp;C, &amp;m);    //p3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put(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               //p4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Cond_signal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(&amp;C);        //p5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  //p6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6410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639528" cy="1325563"/>
          </a:xfrm>
        </p:spPr>
        <p:txBody>
          <a:bodyPr>
            <a:normAutofit/>
          </a:bodyPr>
          <a:lstStyle/>
          <a:p>
            <a:r>
              <a:rPr lang="en-US" dirty="0"/>
              <a:t>Better solution (usually): use two CVs</a:t>
            </a:r>
            <a:br>
              <a:rPr lang="en-US" dirty="0"/>
            </a:br>
            <a:r>
              <a:rPr lang="en-US" dirty="0"/>
              <a:t>Solution v3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825625"/>
            <a:ext cx="5000978" cy="4944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*consumer(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loops)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while (1)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  //c1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while (count == 0)    //c2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Cond_wait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(&amp;F, &amp;m);  //c3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get();      //c4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Cond_signal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(&amp;E);      //c5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//c6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45156" y="1825625"/>
            <a:ext cx="48203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*producer(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loops)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loops;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    //p1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while (count == 1)      //p2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Cond_wait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(&amp;E, &amp;m);    //p3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put(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               //p4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Cond_signal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(&amp;F);        //p5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  //p6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388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rules of thumb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state in addition to CV’s</a:t>
            </a:r>
          </a:p>
          <a:p>
            <a:r>
              <a:rPr lang="en-US" dirty="0"/>
              <a:t>Always do wait/signal with lock held</a:t>
            </a:r>
          </a:p>
          <a:p>
            <a:r>
              <a:rPr lang="en-US" dirty="0"/>
              <a:t>Whenever you acquire a lock, recheck state</a:t>
            </a:r>
          </a:p>
        </p:txBody>
      </p:sp>
    </p:spTree>
    <p:extLst>
      <p:ext uri="{BB962C8B-B14F-4D97-AF65-F5344CB8AC3E}">
        <p14:creationId xmlns:p14="http://schemas.microsoft.com/office/powerpoint/2010/main" val="1709165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6327</TotalTime>
  <Words>3093</Words>
  <Application>Microsoft Office PowerPoint</Application>
  <PresentationFormat>On-screen Show (4:3)</PresentationFormat>
  <Paragraphs>466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宋体</vt:lpstr>
      <vt:lpstr>Arial</vt:lpstr>
      <vt:lpstr>Calibri</vt:lpstr>
      <vt:lpstr>Calibri Light</vt:lpstr>
      <vt:lpstr>Consolas</vt:lpstr>
      <vt:lpstr>Office Theme</vt:lpstr>
      <vt:lpstr>Lecture 14 CV &amp; Semaphore</vt:lpstr>
      <vt:lpstr>Producer/Consumer Problem Example: UNIX Pipes</vt:lpstr>
      <vt:lpstr>Producer/Consumer Problem</vt:lpstr>
      <vt:lpstr>Queue get/put</vt:lpstr>
      <vt:lpstr>Solution v0</vt:lpstr>
      <vt:lpstr>Solution v1</vt:lpstr>
      <vt:lpstr>Solution v2</vt:lpstr>
      <vt:lpstr>Better solution (usually): use two CVs Solution v3</vt:lpstr>
      <vt:lpstr>Summary: rules of thumb </vt:lpstr>
      <vt:lpstr>Queue get/put</vt:lpstr>
      <vt:lpstr>Solution v4 (final)</vt:lpstr>
      <vt:lpstr>Solution v5</vt:lpstr>
      <vt:lpstr>How to wake the right thread?</vt:lpstr>
      <vt:lpstr>Good Rules of Thumb</vt:lpstr>
      <vt:lpstr>Semaphore Actual Definition</vt:lpstr>
      <vt:lpstr>Build locks with semaphores</vt:lpstr>
      <vt:lpstr>Join with Semaphore</vt:lpstr>
      <vt:lpstr>P/C problem</vt:lpstr>
      <vt:lpstr>P/C problem with CV’s</vt:lpstr>
      <vt:lpstr>Modified get/put</vt:lpstr>
      <vt:lpstr>P/C problem semaphore v1</vt:lpstr>
      <vt:lpstr>P/C problem semaphore v2</vt:lpstr>
      <vt:lpstr>P/C problem semaphore v3</vt:lpstr>
      <vt:lpstr>Reader-Writer Locks</vt:lpstr>
      <vt:lpstr>The Dining Philosophers</vt:lpstr>
      <vt:lpstr>A broken solution</vt:lpstr>
      <vt:lpstr>A Solution: Breaking The Dependency</vt:lpstr>
      <vt:lpstr>Build semaphores with locks and CV’s</vt:lpstr>
      <vt:lpstr>Next: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aliang</dc:creator>
  <cp:lastModifiedBy>king aliang</cp:lastModifiedBy>
  <cp:revision>244</cp:revision>
  <dcterms:created xsi:type="dcterms:W3CDTF">2015-01-13T03:32:52Z</dcterms:created>
  <dcterms:modified xsi:type="dcterms:W3CDTF">2018-10-22T19:05:43Z</dcterms:modified>
</cp:coreProperties>
</file>